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9" r:id="rId16"/>
    <p:sldId id="317" r:id="rId17"/>
    <p:sldId id="318" r:id="rId18"/>
  </p:sldIdLst>
  <p:sldSz cx="9144000" cy="5143500" type="screen16x9"/>
  <p:notesSz cx="7010400" cy="9296400"/>
  <p:defaultTextStyle>
    <a:defPPr>
      <a:defRPr lang="en-US"/>
    </a:defPPr>
    <a:lvl1pPr marL="0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6105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2211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8316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4422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30527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16632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2738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88843" algn="l" defTabSz="772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BB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/>
  </p:normalViewPr>
  <p:slideViewPr>
    <p:cSldViewPr>
      <p:cViewPr varScale="1">
        <p:scale>
          <a:sx n="110" d="100"/>
          <a:sy n="110" d="100"/>
        </p:scale>
        <p:origin x="758" y="6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6DE55D-8D1F-48AC-9037-22D64B2FEFF8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59DA3-A49B-46D8-AFC9-D0001F89090D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79977"/>
              </p:ext>
            </p:extLst>
          </p:nvPr>
        </p:nvGraphicFramePr>
        <p:xfrm>
          <a:off x="762000" y="4373880"/>
          <a:ext cx="5410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7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2211" rtl="0" eaLnBrk="1" latinLnBrk="0" hangingPunct="1">
      <a:defRPr sz="1000" kern="1200" baseline="0">
        <a:solidFill>
          <a:schemeClr val="tx1"/>
        </a:solidFill>
        <a:latin typeface="+mn-lt"/>
        <a:ea typeface="+mn-ea"/>
        <a:cs typeface="+mn-cs"/>
      </a:defRPr>
    </a:lvl1pPr>
    <a:lvl2pPr marL="386105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2211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58316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44422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30527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6632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2738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8843" algn="l" defTabSz="77221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4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6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8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6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9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5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1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95FBB-2BC0-4ED9-A532-91D7322BF8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ottom-title-swoos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r="1667" b="19231"/>
          <a:stretch/>
        </p:blipFill>
        <p:spPr bwMode="auto">
          <a:xfrm>
            <a:off x="2514600" y="3943350"/>
            <a:ext cx="6629400" cy="120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488" y="3592056"/>
            <a:ext cx="1421512" cy="10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571501"/>
            <a:ext cx="7772400" cy="1102519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14500"/>
            <a:ext cx="6400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392534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1429" y="1071563"/>
            <a:ext cx="6257815" cy="1989222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4820473"/>
            <a:ext cx="396456" cy="273844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fld id="{0D4F9E36-7025-49CB-B89D-D6B1006DBBB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645920" y="4143984"/>
            <a:ext cx="1635162" cy="286880"/>
          </a:xfrm>
          <a:prstGeom prst="rect">
            <a:avLst/>
          </a:prstGeom>
        </p:spPr>
        <p:txBody>
          <a:bodyPr vert="horz" lIns="91430" tIns="0" rIns="9143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82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1" y="802711"/>
            <a:ext cx="8716059" cy="1857150"/>
          </a:xfrm>
          <a:ln>
            <a:solidFill>
              <a:srgbClr val="5F5F5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149" indent="0">
              <a:buNone/>
              <a:defRPr/>
            </a:lvl2pPr>
            <a:lvl3pPr marL="914298" indent="0">
              <a:buNone/>
              <a:defRPr/>
            </a:lvl3pPr>
            <a:lvl4pPr marL="1371446" indent="0">
              <a:buNone/>
              <a:defRPr/>
            </a:lvl4pPr>
            <a:lvl5pPr marL="1828595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58551" y="904855"/>
            <a:ext cx="2274207" cy="166644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/>
              <a:t>Click Here to Insert Speaker’s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22351" y="2770213"/>
            <a:ext cx="8716059" cy="1857150"/>
          </a:xfrm>
          <a:ln>
            <a:solidFill>
              <a:srgbClr val="5F5F5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149" indent="0">
              <a:buNone/>
              <a:defRPr/>
            </a:lvl2pPr>
            <a:lvl3pPr marL="914298" indent="0">
              <a:buNone/>
              <a:defRPr/>
            </a:lvl3pPr>
            <a:lvl4pPr marL="1371446" indent="0">
              <a:buNone/>
              <a:defRPr/>
            </a:lvl4pPr>
            <a:lvl5pPr marL="1828595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558551" y="2872357"/>
            <a:ext cx="2274207" cy="166644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/>
              <a:t>Click Here to Insert Speaker’s Picture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4820473"/>
            <a:ext cx="396456" cy="273844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fld id="{0D4F9E36-7025-49CB-B89D-D6B1006DBB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2351" y="0"/>
            <a:ext cx="8716059" cy="8027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9573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6218422" y="2280590"/>
            <a:ext cx="2533243" cy="2299418"/>
          </a:xfrm>
          <a:prstGeom prst="rect">
            <a:avLst/>
          </a:prstGeom>
          <a:solidFill>
            <a:srgbClr val="E7E8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218422" y="2268383"/>
            <a:ext cx="2533243" cy="255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6224702" y="2265738"/>
            <a:ext cx="2526963" cy="307764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Arial"/>
              </a:rPr>
              <a:t>RESULTS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405712" y="2280590"/>
            <a:ext cx="2533243" cy="2299418"/>
          </a:xfrm>
          <a:prstGeom prst="rect">
            <a:avLst/>
          </a:prstGeom>
          <a:solidFill>
            <a:srgbClr val="E7E8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405712" y="2268383"/>
            <a:ext cx="2533243" cy="255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399431" y="2276558"/>
            <a:ext cx="2539523" cy="292376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  <a:latin typeface="Arial"/>
              </a:rPr>
              <a:t>CHALLENGE</a:t>
            </a:r>
          </a:p>
        </p:txBody>
      </p:sp>
      <p:sp>
        <p:nvSpPr>
          <p:cNvPr id="56" name="Isosceles Triangle 55"/>
          <p:cNvSpPr/>
          <p:nvPr userDrawn="1"/>
        </p:nvSpPr>
        <p:spPr>
          <a:xfrm rot="5400000">
            <a:off x="3007063" y="2961894"/>
            <a:ext cx="233095" cy="12233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7" name="Isosceles Triangle 56"/>
          <p:cNvSpPr/>
          <p:nvPr userDrawn="1"/>
        </p:nvSpPr>
        <p:spPr>
          <a:xfrm rot="5400000">
            <a:off x="5907779" y="2954849"/>
            <a:ext cx="233095" cy="12233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317706" y="2284086"/>
            <a:ext cx="2533243" cy="2299418"/>
          </a:xfrm>
          <a:prstGeom prst="rect">
            <a:avLst/>
          </a:prstGeom>
          <a:solidFill>
            <a:srgbClr val="E7E8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317706" y="2268383"/>
            <a:ext cx="2533243" cy="255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3325470" y="2276558"/>
            <a:ext cx="2525479" cy="292376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  <a:latin typeface="Arial"/>
              </a:rPr>
              <a:t>SOLUTION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405711" y="952348"/>
            <a:ext cx="4191491" cy="106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405709" y="946195"/>
            <a:ext cx="4191492" cy="2555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419220" y="964406"/>
            <a:ext cx="4168989" cy="292376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r>
              <a:rPr lang="en-US" sz="1300" dirty="0">
                <a:solidFill>
                  <a:prstClr val="white"/>
                </a:solidFill>
                <a:latin typeface="Arial"/>
              </a:rPr>
              <a:t>COMPANY and GOAL</a:t>
            </a:r>
          </a:p>
        </p:txBody>
      </p:sp>
      <p:sp>
        <p:nvSpPr>
          <p:cNvPr id="67" name="Isosceles Triangle 66"/>
          <p:cNvSpPr/>
          <p:nvPr userDrawn="1"/>
        </p:nvSpPr>
        <p:spPr>
          <a:xfrm rot="10800000">
            <a:off x="828744" y="2090185"/>
            <a:ext cx="233095" cy="122334"/>
          </a:xfrm>
          <a:prstGeom prst="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19456" y="0"/>
            <a:ext cx="5818992" cy="857250"/>
          </a:xfrm>
        </p:spPr>
        <p:txBody>
          <a:bodyPr lIns="0"/>
          <a:lstStyle>
            <a:lvl1pPr>
              <a:defRPr baseline="0"/>
            </a:lvl1pPr>
          </a:lstStyle>
          <a:p>
            <a:r>
              <a:rPr lang="en-US"/>
              <a:t>Summary Slide - 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8954" y="1204115"/>
            <a:ext cx="4188246" cy="816126"/>
          </a:xfrm>
        </p:spPr>
        <p:txBody>
          <a:bodyPr>
            <a:normAutofit/>
          </a:bodyPr>
          <a:lstStyle>
            <a:lvl1pPr marL="169844" indent="-11270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25 words or less: describe your company, and the goal or company objective that motivated your project (see slides notes for examples)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1295" y="2538510"/>
            <a:ext cx="2528219" cy="922981"/>
          </a:xfrm>
        </p:spPr>
        <p:txBody>
          <a:bodyPr>
            <a:normAutofit/>
          </a:bodyPr>
          <a:lstStyle>
            <a:lvl1pPr marL="169844" indent="-11270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25 words or less: what was the main challenge you were trying to address or overcome?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324046" y="2540282"/>
            <a:ext cx="2520560" cy="918101"/>
          </a:xfrm>
        </p:spPr>
        <p:txBody>
          <a:bodyPr>
            <a:normAutofit/>
          </a:bodyPr>
          <a:lstStyle>
            <a:lvl1pPr marL="169844" indent="-11270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25 words or less:  how did your project overcome the challenge(s)? 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6688" y="2540282"/>
            <a:ext cx="2520560" cy="918101"/>
          </a:xfrm>
        </p:spPr>
        <p:txBody>
          <a:bodyPr>
            <a:normAutofit/>
          </a:bodyPr>
          <a:lstStyle>
            <a:lvl1pPr marL="169844" indent="-11270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25 words or less: What benefits were achieved/measured? 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25470" y="3474008"/>
            <a:ext cx="2520560" cy="1106001"/>
          </a:xfrm>
        </p:spPr>
        <p:txBody>
          <a:bodyPr>
            <a:normAutofit/>
          </a:bodyPr>
          <a:lstStyle>
            <a:lvl1pPr marL="171431" indent="-114287">
              <a:buFont typeface="Arial" panose="020B0604020202020204" pitchFamily="34" charset="0"/>
              <a:buChar char="•"/>
              <a:defRPr sz="11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1-3 bullets with extra details, such as what PI System tools were used, the scale of the project, who was involved, analytics deployed, etc.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24702" y="3474008"/>
            <a:ext cx="2520560" cy="1106001"/>
          </a:xfrm>
        </p:spPr>
        <p:txBody>
          <a:bodyPr>
            <a:normAutofit/>
          </a:bodyPr>
          <a:lstStyle>
            <a:lvl1pPr marL="171431" marR="0" indent="-114287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100" baseline="0">
                <a:solidFill>
                  <a:srgbClr val="FF0000"/>
                </a:solidFill>
              </a:defRPr>
            </a:lvl1pPr>
          </a:lstStyle>
          <a:p>
            <a:pPr marL="171431" marR="0" lvl="0" indent="-114287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2-3 bullets with extra details, such as quantitative measures in $$$, %, etc. of ROI, Metrics, Time, People, Goals and Initiatives achieved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05124" y="3467749"/>
            <a:ext cx="2520560" cy="1106001"/>
          </a:xfrm>
        </p:spPr>
        <p:txBody>
          <a:bodyPr>
            <a:normAutofit/>
          </a:bodyPr>
          <a:lstStyle>
            <a:lvl1pPr marL="171431" indent="-114287">
              <a:buFont typeface="Arial" panose="020B0604020202020204" pitchFamily="34" charset="0"/>
              <a:buChar char="•"/>
              <a:defRPr sz="11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1-2 bullets with extra details: geography, new regulations, information silos, delays in data collection, etc. 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1" y="4820473"/>
            <a:ext cx="396456" cy="273844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fld id="{0D4F9E36-7025-49CB-B89D-D6B1006DB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2296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67537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1"/>
          </a:xfrm>
        </p:spPr>
        <p:txBody>
          <a:bodyPr anchor="b"/>
          <a:lstStyle>
            <a:lvl1pPr marL="0" indent="0">
              <a:buNone/>
              <a:defRPr sz="1700"/>
            </a:lvl1pPr>
            <a:lvl2pPr marL="386105" indent="0">
              <a:buNone/>
              <a:defRPr sz="1500"/>
            </a:lvl2pPr>
            <a:lvl3pPr marL="772211" indent="0">
              <a:buNone/>
              <a:defRPr sz="1400"/>
            </a:lvl3pPr>
            <a:lvl4pPr marL="1158316" indent="0">
              <a:buNone/>
              <a:defRPr sz="1200"/>
            </a:lvl4pPr>
            <a:lvl5pPr marL="1544422" indent="0">
              <a:buNone/>
              <a:defRPr sz="1200"/>
            </a:lvl5pPr>
            <a:lvl6pPr marL="1930527" indent="0">
              <a:buNone/>
              <a:defRPr sz="1200"/>
            </a:lvl6pPr>
            <a:lvl7pPr marL="2316632" indent="0">
              <a:buNone/>
              <a:defRPr sz="1200"/>
            </a:lvl7pPr>
            <a:lvl8pPr marL="2702738" indent="0">
              <a:buNone/>
              <a:defRPr sz="1200"/>
            </a:lvl8pPr>
            <a:lvl9pPr marL="308884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45434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133694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6105" indent="0">
              <a:buNone/>
              <a:defRPr sz="1700" b="1"/>
            </a:lvl2pPr>
            <a:lvl3pPr marL="772211" indent="0">
              <a:buNone/>
              <a:defRPr sz="1500" b="1"/>
            </a:lvl3pPr>
            <a:lvl4pPr marL="1158316" indent="0">
              <a:buNone/>
              <a:defRPr sz="1400" b="1"/>
            </a:lvl4pPr>
            <a:lvl5pPr marL="1544422" indent="0">
              <a:buNone/>
              <a:defRPr sz="1400" b="1"/>
            </a:lvl5pPr>
            <a:lvl6pPr marL="1930527" indent="0">
              <a:buNone/>
              <a:defRPr sz="1400" b="1"/>
            </a:lvl6pPr>
            <a:lvl7pPr marL="2316632" indent="0">
              <a:buNone/>
              <a:defRPr sz="1400" b="1"/>
            </a:lvl7pPr>
            <a:lvl8pPr marL="2702738" indent="0">
              <a:buNone/>
              <a:defRPr sz="1400" b="1"/>
            </a:lvl8pPr>
            <a:lvl9pPr marL="308884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6105" indent="0">
              <a:buNone/>
              <a:defRPr sz="1700" b="1"/>
            </a:lvl2pPr>
            <a:lvl3pPr marL="772211" indent="0">
              <a:buNone/>
              <a:defRPr sz="1500" b="1"/>
            </a:lvl3pPr>
            <a:lvl4pPr marL="1158316" indent="0">
              <a:buNone/>
              <a:defRPr sz="1400" b="1"/>
            </a:lvl4pPr>
            <a:lvl5pPr marL="1544422" indent="0">
              <a:buNone/>
              <a:defRPr sz="1400" b="1"/>
            </a:lvl5pPr>
            <a:lvl6pPr marL="1930527" indent="0">
              <a:buNone/>
              <a:defRPr sz="1400" b="1"/>
            </a:lvl6pPr>
            <a:lvl7pPr marL="2316632" indent="0">
              <a:buNone/>
              <a:defRPr sz="1400" b="1"/>
            </a:lvl7pPr>
            <a:lvl8pPr marL="2702738" indent="0">
              <a:buNone/>
              <a:defRPr sz="1400" b="1"/>
            </a:lvl8pPr>
            <a:lvl9pPr marL="308884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558105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453232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91680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2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3950"/>
            <a:ext cx="5111750" cy="347067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2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6105" indent="0">
              <a:buNone/>
              <a:defRPr sz="1000"/>
            </a:lvl2pPr>
            <a:lvl3pPr marL="772211" indent="0">
              <a:buNone/>
              <a:defRPr sz="800"/>
            </a:lvl3pPr>
            <a:lvl4pPr marL="1158316" indent="0">
              <a:buNone/>
              <a:defRPr sz="800"/>
            </a:lvl4pPr>
            <a:lvl5pPr marL="1544422" indent="0">
              <a:buNone/>
              <a:defRPr sz="800"/>
            </a:lvl5pPr>
            <a:lvl6pPr marL="1930527" indent="0">
              <a:buNone/>
              <a:defRPr sz="800"/>
            </a:lvl6pPr>
            <a:lvl7pPr marL="2316632" indent="0">
              <a:buNone/>
              <a:defRPr sz="800"/>
            </a:lvl7pPr>
            <a:lvl8pPr marL="2702738" indent="0">
              <a:buNone/>
              <a:defRPr sz="800"/>
            </a:lvl8pPr>
            <a:lvl9pPr marL="308884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275595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6105" indent="0">
              <a:buNone/>
              <a:defRPr sz="2400"/>
            </a:lvl2pPr>
            <a:lvl3pPr marL="772211" indent="0">
              <a:buNone/>
              <a:defRPr sz="2000"/>
            </a:lvl3pPr>
            <a:lvl4pPr marL="1158316" indent="0">
              <a:buNone/>
              <a:defRPr sz="1700"/>
            </a:lvl4pPr>
            <a:lvl5pPr marL="1544422" indent="0">
              <a:buNone/>
              <a:defRPr sz="1700"/>
            </a:lvl5pPr>
            <a:lvl6pPr marL="1930527" indent="0">
              <a:buNone/>
              <a:defRPr sz="1700"/>
            </a:lvl6pPr>
            <a:lvl7pPr marL="2316632" indent="0">
              <a:buNone/>
              <a:defRPr sz="1700"/>
            </a:lvl7pPr>
            <a:lvl8pPr marL="2702738" indent="0">
              <a:buNone/>
              <a:defRPr sz="1700"/>
            </a:lvl8pPr>
            <a:lvl9pPr marL="3088843" indent="0">
              <a:buNone/>
              <a:defRPr sz="17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6105" indent="0">
              <a:buNone/>
              <a:defRPr sz="1000"/>
            </a:lvl2pPr>
            <a:lvl3pPr marL="772211" indent="0">
              <a:buNone/>
              <a:defRPr sz="800"/>
            </a:lvl3pPr>
            <a:lvl4pPr marL="1158316" indent="0">
              <a:buNone/>
              <a:defRPr sz="800"/>
            </a:lvl4pPr>
            <a:lvl5pPr marL="1544422" indent="0">
              <a:buNone/>
              <a:defRPr sz="800"/>
            </a:lvl5pPr>
            <a:lvl6pPr marL="1930527" indent="0">
              <a:buNone/>
              <a:defRPr sz="800"/>
            </a:lvl6pPr>
            <a:lvl7pPr marL="2316632" indent="0">
              <a:buNone/>
              <a:defRPr sz="800"/>
            </a:lvl7pPr>
            <a:lvl8pPr marL="2702738" indent="0">
              <a:buNone/>
              <a:defRPr sz="800"/>
            </a:lvl8pPr>
            <a:lvl9pPr marL="308884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540450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anopy_Curve_3500x1200p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6705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221" tIns="38611" rIns="77221" bIns="386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221" tIns="38611" rIns="77221" bIns="386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52950"/>
            <a:ext cx="688054" cy="50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trips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5pPr>
      <a:lvl6pPr marL="386105"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6pPr>
      <a:lvl7pPr marL="772211"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7pPr>
      <a:lvl8pPr marL="1158316"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8pPr>
      <a:lvl9pPr marL="1544422" algn="l" rtl="0" eaLnBrk="1" fontAlgn="base" hangingPunct="1">
        <a:spcBef>
          <a:spcPct val="0"/>
        </a:spcBef>
        <a:spcAft>
          <a:spcPct val="0"/>
        </a:spcAft>
        <a:defRPr sz="3400" b="1" i="1">
          <a:solidFill>
            <a:srgbClr val="CC0000"/>
          </a:solidFill>
          <a:latin typeface="Franklin Gothic Medium" pitchFamily="34" charset="0"/>
        </a:defRPr>
      </a:lvl9pPr>
    </p:titleStyle>
    <p:bodyStyle>
      <a:lvl1pPr marL="289579" indent="-28957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421" indent="-241316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965264" indent="-193053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351369" indent="-19305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37474" indent="-19305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123580" indent="-19305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09685" indent="-19305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95791" indent="-19305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281896" indent="-19305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211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316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422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527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6632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2738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8843" algn="l" defTabSz="7722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00" dirty="0"/>
              <a:t>Asset Model Sustainment: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Normalizing PSM Elements to Most Current Physical Assets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2813382"/>
            <a:ext cx="6781800" cy="307052"/>
          </a:xfrm>
          <a:prstGeom prst="rect">
            <a:avLst/>
          </a:prstGeom>
        </p:spPr>
        <p:txBody>
          <a:bodyPr vert="horz" lIns="91430" tIns="45714" rIns="91430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Arial" pitchFamily="34" charset="0"/>
              </a:defRPr>
            </a:lvl1pPr>
          </a:lstStyle>
          <a:p>
            <a:r>
              <a:rPr lang="en-US" sz="1400" b="0" dirty="0"/>
              <a:t>Deidra Armstrong, Business Enablement,  Manager - Sinclair Oil Corporation </a:t>
            </a:r>
            <a:br>
              <a:rPr lang="en-US" sz="1400" b="0" dirty="0"/>
            </a:br>
            <a:r>
              <a:rPr lang="en-US" sz="1400" b="0" dirty="0"/>
              <a:t>David Horn, Consultant, </a:t>
            </a:r>
            <a:r>
              <a:rPr lang="en-US" sz="1400" b="0" dirty="0" err="1"/>
              <a:t>GembaSys</a:t>
            </a:r>
            <a:endParaRPr lang="en-US" sz="1400" b="0" dirty="0"/>
          </a:p>
          <a:p>
            <a:r>
              <a:rPr lang="en-US" sz="1400" b="0" dirty="0"/>
              <a:t>Bruce Taylor, Business Enablement, Director -  Sinclair Oil Corporation</a:t>
            </a:r>
          </a:p>
          <a:p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741887399"/>
      </p:ext>
    </p:extLst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flow diagram (Elements From CAD)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2815771" cy="3394472"/>
          </a:xfrm>
        </p:spPr>
        <p:txBody>
          <a:bodyPr/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Delta changes identified from P&amp;ID</a:t>
            </a:r>
          </a:p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 is processed in ‘registry’ to record change and manage / direct transaction</a:t>
            </a:r>
          </a:p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Asset record is ‘pre-processed’ for target and published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257227" y="1154097"/>
            <a:ext cx="1413069" cy="1425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160411" y="1154097"/>
            <a:ext cx="1413069" cy="142509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7096325" y="1154097"/>
            <a:ext cx="1413069" cy="1425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5211120" y="2940778"/>
            <a:ext cx="1413069" cy="142509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373601" y="1294483"/>
            <a:ext cx="382460" cy="757949"/>
            <a:chOff x="5932710" y="2777296"/>
            <a:chExt cx="509947" cy="1062858"/>
          </a:xfrm>
        </p:grpSpPr>
        <p:grpSp>
          <p:nvGrpSpPr>
            <p:cNvPr id="77" name="Group 76"/>
            <p:cNvGrpSpPr/>
            <p:nvPr/>
          </p:nvGrpSpPr>
          <p:grpSpPr>
            <a:xfrm>
              <a:off x="5932710" y="2777296"/>
              <a:ext cx="509947" cy="1062858"/>
              <a:chOff x="5236506" y="1056684"/>
              <a:chExt cx="509947" cy="1062858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648" y="3541070"/>
              <a:ext cx="194881" cy="194881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6041858" y="1285310"/>
            <a:ext cx="382144" cy="776295"/>
            <a:chOff x="5005590" y="4534595"/>
            <a:chExt cx="509525" cy="108858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590" y="4534595"/>
              <a:ext cx="459613" cy="938671"/>
            </a:xfrm>
            <a:prstGeom prst="rect">
              <a:avLst/>
            </a:prstGeom>
            <a:noFill/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866" y="5168438"/>
              <a:ext cx="296249" cy="45474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87" y="5275954"/>
              <a:ext cx="222196" cy="210502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5713752" y="3065458"/>
            <a:ext cx="382460" cy="757949"/>
            <a:chOff x="5236506" y="1056684"/>
            <a:chExt cx="509947" cy="106285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506" y="1056684"/>
              <a:ext cx="459613" cy="938671"/>
            </a:xfrm>
            <a:prstGeom prst="rect">
              <a:avLst/>
            </a:prstGeom>
            <a:noFill/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04" y="1664801"/>
              <a:ext cx="296249" cy="454741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3597716" y="1303154"/>
            <a:ext cx="753761" cy="740609"/>
            <a:chOff x="4401045" y="3995234"/>
            <a:chExt cx="1005014" cy="1075580"/>
          </a:xfrm>
        </p:grpSpPr>
        <p:grpSp>
          <p:nvGrpSpPr>
            <p:cNvPr id="89" name="Group 88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grpSp>
        <p:nvGrpSpPr>
          <p:cNvPr id="95" name="Group 94"/>
          <p:cNvGrpSpPr/>
          <p:nvPr/>
        </p:nvGrpSpPr>
        <p:grpSpPr>
          <a:xfrm>
            <a:off x="7453549" y="1289947"/>
            <a:ext cx="753761" cy="767021"/>
            <a:chOff x="4401045" y="3995234"/>
            <a:chExt cx="1005014" cy="1075580"/>
          </a:xfrm>
        </p:grpSpPr>
        <p:grpSp>
          <p:nvGrpSpPr>
            <p:cNvPr id="96" name="Group 95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sp>
        <p:nvSpPr>
          <p:cNvPr id="102" name="TextBox 101"/>
          <p:cNvSpPr txBox="1"/>
          <p:nvPr/>
        </p:nvSpPr>
        <p:spPr>
          <a:xfrm>
            <a:off x="3399890" y="1942593"/>
            <a:ext cx="1127744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Smart P&amp;ID System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250912" y="3805712"/>
            <a:ext cx="1270390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Integration Server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205496" y="1974761"/>
            <a:ext cx="1270390" cy="607851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/>
              <a:t>Asset Framework Servers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94608" y="2036735"/>
            <a:ext cx="1229423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CMMS (Maximo)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107386" y="2940778"/>
            <a:ext cx="1413069" cy="1425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7464610" y="3060922"/>
            <a:ext cx="753761" cy="767021"/>
            <a:chOff x="4401045" y="3995234"/>
            <a:chExt cx="1005014" cy="1075580"/>
          </a:xfrm>
        </p:grpSpPr>
        <p:grpSp>
          <p:nvGrpSpPr>
            <p:cNvPr id="108" name="Group 107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109" name="Group 108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sp>
        <p:nvSpPr>
          <p:cNvPr id="114" name="TextBox 113"/>
          <p:cNvSpPr txBox="1"/>
          <p:nvPr/>
        </p:nvSpPr>
        <p:spPr>
          <a:xfrm>
            <a:off x="7386580" y="3921128"/>
            <a:ext cx="871545" cy="30007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i="1" dirty="0"/>
              <a:t>Future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258500" y="2918679"/>
            <a:ext cx="1413069" cy="1465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09" y="3067511"/>
            <a:ext cx="792825" cy="75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17" name="TextBox 116"/>
          <p:cNvSpPr txBox="1"/>
          <p:nvPr/>
        </p:nvSpPr>
        <p:spPr>
          <a:xfrm>
            <a:off x="3222227" y="3782627"/>
            <a:ext cx="1429838" cy="30007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OI / OSI Clients</a:t>
            </a:r>
          </a:p>
        </p:txBody>
      </p:sp>
      <p:cxnSp>
        <p:nvCxnSpPr>
          <p:cNvPr id="23" name="Curved Connector 22"/>
          <p:cNvCxnSpPr>
            <a:stCxn id="75" idx="0"/>
            <a:endCxn id="73" idx="1"/>
          </p:cNvCxnSpPr>
          <p:nvPr/>
        </p:nvCxnSpPr>
        <p:spPr>
          <a:xfrm rot="16200000" flipV="1">
            <a:off x="5001967" y="2025090"/>
            <a:ext cx="1074133" cy="757243"/>
          </a:xfrm>
          <a:prstGeom prst="bentConnector4">
            <a:avLst>
              <a:gd name="adj1" fmla="val 16831"/>
              <a:gd name="adj2" fmla="val 123168"/>
            </a:avLst>
          </a:prstGeom>
          <a:ln w="38100">
            <a:solidFill>
              <a:schemeClr val="accent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8" idx="3"/>
            <a:endCxn id="75" idx="1"/>
          </p:cNvCxnSpPr>
          <p:nvPr/>
        </p:nvCxnSpPr>
        <p:spPr>
          <a:xfrm>
            <a:off x="4670297" y="1866645"/>
            <a:ext cx="540824" cy="1786681"/>
          </a:xfrm>
          <a:prstGeom prst="bentConnector3">
            <a:avLst>
              <a:gd name="adj1" fmla="val 31240"/>
            </a:avLst>
          </a:prstGeom>
          <a:ln w="381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15" idx="3"/>
            <a:endCxn id="75" idx="1"/>
          </p:cNvCxnSpPr>
          <p:nvPr/>
        </p:nvCxnSpPr>
        <p:spPr>
          <a:xfrm>
            <a:off x="4671569" y="3651402"/>
            <a:ext cx="539551" cy="1924"/>
          </a:xfrm>
          <a:prstGeom prst="bentConnector3">
            <a:avLst/>
          </a:prstGeom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75" idx="2"/>
            <a:endCxn id="74" idx="1"/>
          </p:cNvCxnSpPr>
          <p:nvPr/>
        </p:nvCxnSpPr>
        <p:spPr>
          <a:xfrm rot="5400000" flipH="1" flipV="1">
            <a:off x="5257376" y="2526924"/>
            <a:ext cx="2499228" cy="1178670"/>
          </a:xfrm>
          <a:prstGeom prst="bentConnector4">
            <a:avLst>
              <a:gd name="adj1" fmla="val -6431"/>
              <a:gd name="adj2" fmla="val 87863"/>
            </a:avLst>
          </a:prstGeom>
          <a:ln w="38100">
            <a:solidFill>
              <a:schemeClr val="accent6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73" idx="3"/>
            <a:endCxn id="75" idx="3"/>
          </p:cNvCxnSpPr>
          <p:nvPr/>
        </p:nvCxnSpPr>
        <p:spPr>
          <a:xfrm>
            <a:off x="6573480" y="1866645"/>
            <a:ext cx="50709" cy="1786681"/>
          </a:xfrm>
          <a:prstGeom prst="bentConnector3">
            <a:avLst>
              <a:gd name="adj1" fmla="val 362608"/>
            </a:avLst>
          </a:prstGeom>
          <a:ln w="38100">
            <a:solidFill>
              <a:schemeClr val="accent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271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258005" y="881413"/>
            <a:ext cx="4999795" cy="672353"/>
          </a:xfrm>
          <a:noFill/>
          <a:ln w="12700">
            <a:noFill/>
          </a:ln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SQL integration services utilized to capture changes and synchronize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SWRC Case Study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50" y="1548509"/>
            <a:ext cx="8132400" cy="16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5" y="2647951"/>
            <a:ext cx="5485034" cy="177424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080" y="2811120"/>
            <a:ext cx="2787921" cy="16110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171909" y="3257550"/>
            <a:ext cx="1071352" cy="1396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SWRC Case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3790950"/>
            <a:ext cx="4053114" cy="728494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captured for approval before being propagated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971550"/>
            <a:ext cx="6400800" cy="2773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87" y="3084871"/>
            <a:ext cx="2786113" cy="160948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113125" y="3542543"/>
            <a:ext cx="1878474" cy="781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71" y="2961200"/>
            <a:ext cx="2786113" cy="1609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SWRC Case Study</a:t>
            </a:r>
          </a:p>
        </p:txBody>
      </p:sp>
      <p:pic>
        <p:nvPicPr>
          <p:cNvPr id="8" name="Picture 4" descr="C:\Users\bruce.taylor\AppData\Local\Microsoft\Windows\Temporary Internet Files\Content.Outlook\C7A7N0MN\AFSinclair Model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46895"/>
            <a:ext cx="3153778" cy="32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096000" y="3486150"/>
            <a:ext cx="211504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653011" y="1232297"/>
            <a:ext cx="3200118" cy="1336915"/>
          </a:xfrm>
          <a:prstGeom prst="rect">
            <a:avLst/>
          </a:prstGeom>
          <a:noFill/>
          <a:ln w="12700">
            <a:noFill/>
          </a:ln>
        </p:spPr>
        <p:txBody>
          <a:bodyPr vert="horz" lIns="91430" tIns="45714" rIns="91430" bIns="4571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Asset / Component created in Asset Model with associated attributes and metadata</a:t>
            </a:r>
          </a:p>
        </p:txBody>
      </p:sp>
    </p:spTree>
    <p:extLst>
      <p:ext uri="{BB962C8B-B14F-4D97-AF65-F5344CB8AC3E}">
        <p14:creationId xmlns:p14="http://schemas.microsoft.com/office/powerpoint/2010/main" val="8708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219" y="3009331"/>
            <a:ext cx="2786113" cy="1609483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6"/>
          <a:stretch/>
        </p:blipFill>
        <p:spPr bwMode="auto">
          <a:xfrm>
            <a:off x="104767" y="1253996"/>
            <a:ext cx="9012397" cy="183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SWRC Case Study</a:t>
            </a:r>
          </a:p>
        </p:txBody>
      </p:sp>
      <p:sp>
        <p:nvSpPr>
          <p:cNvPr id="11" name="Oval 10"/>
          <p:cNvSpPr/>
          <p:nvPr/>
        </p:nvSpPr>
        <p:spPr>
          <a:xfrm>
            <a:off x="7315200" y="2876550"/>
            <a:ext cx="1042886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90600" y="3388162"/>
            <a:ext cx="5305394" cy="1034947"/>
          </a:xfrm>
          <a:prstGeom prst="rect">
            <a:avLst/>
          </a:prstGeom>
          <a:noFill/>
          <a:ln w="12700">
            <a:noFill/>
          </a:ln>
        </p:spPr>
        <p:txBody>
          <a:bodyPr vert="horz" lIns="91430" tIns="45714" rIns="91430" bIns="4571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Asset / Component propagated from Asset Model to Maximo with associated attributes and metadata</a:t>
            </a:r>
          </a:p>
        </p:txBody>
      </p:sp>
    </p:spTree>
    <p:extLst>
      <p:ext uri="{BB962C8B-B14F-4D97-AF65-F5344CB8AC3E}">
        <p14:creationId xmlns:p14="http://schemas.microsoft.com/office/powerpoint/2010/main" val="24793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5631" y="971550"/>
            <a:ext cx="24384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The Value</a:t>
            </a:r>
          </a:p>
          <a:p>
            <a:r>
              <a: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Easily Aggregate</a:t>
            </a:r>
          </a:p>
          <a:p>
            <a:pPr lvl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Current Operating Data</a:t>
            </a:r>
          </a:p>
          <a:p>
            <a:pPr lvl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SOL/IOW Alerts</a:t>
            </a:r>
          </a:p>
          <a:p>
            <a:pPr lvl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Lube Data</a:t>
            </a:r>
          </a:p>
          <a:p>
            <a:pPr lvl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Key Operating Parameters</a:t>
            </a:r>
          </a:p>
          <a:p>
            <a:pPr lvl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Maintenance Status &amp; History</a:t>
            </a:r>
          </a:p>
          <a:p>
            <a:pPr lvl="1"/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and More…</a:t>
            </a:r>
          </a:p>
          <a:p>
            <a:r>
              <a:rPr lang="en-US" sz="1600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Dynamically Generated by Just Setting Critical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SWRC Case Study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81" y="1123950"/>
            <a:ext cx="620771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6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CC91-0507-493C-8375-DB2FBA56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76" y="171450"/>
            <a:ext cx="6489510" cy="857250"/>
          </a:xfrm>
        </p:spPr>
        <p:txBody>
          <a:bodyPr>
            <a:normAutofit/>
          </a:bodyPr>
          <a:lstStyle/>
          <a:p>
            <a:r>
              <a:rPr lang="en-US" sz="2400" dirty="0"/>
              <a:t>Phase 2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8AC9-E496-4C0B-8B3A-F5F45A9B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76" y="964826"/>
            <a:ext cx="8229600" cy="3802156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Expand the Asset Framework 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Dynamically drive model into any/all associated applications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Extend model synchronization beyond Maximo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Reliability (MI)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Safety Management (PSM)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Environmental, Health and Safety (EHS)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Asset Information/Document Management (AIM)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Performance (ERP)</a:t>
            </a:r>
          </a:p>
          <a:p>
            <a:pPr>
              <a:lnSpc>
                <a:spcPts val="1800"/>
              </a:lnSpc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Leverage Additional Value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Analytics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Management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 Management</a:t>
            </a:r>
          </a:p>
          <a:p>
            <a:pPr lvl="2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 performance; i.e. Key Performance/Operational Indicators for Energy, Availability, Asset Utilization, etc.</a:t>
            </a:r>
          </a:p>
          <a:p>
            <a:pPr lvl="1">
              <a:lnSpc>
                <a:spcPts val="18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Industrial Internet of Things (IIoT)</a:t>
            </a:r>
          </a:p>
        </p:txBody>
      </p:sp>
    </p:spTree>
    <p:extLst>
      <p:ext uri="{BB962C8B-B14F-4D97-AF65-F5344CB8AC3E}">
        <p14:creationId xmlns:p14="http://schemas.microsoft.com/office/powerpoint/2010/main" val="2237902980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Value from Normalizing</a:t>
            </a:r>
            <a:br>
              <a:rPr lang="en-US" dirty="0"/>
            </a:br>
            <a:r>
              <a:rPr lang="en-US" dirty="0"/>
              <a:t>Master Asset Model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Sinclair Oil relentlessly pursues a safe, reliable, environmentally responsible and a profitable operation, ensuring a sustainable future for our owners and employees and the communities where we operate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scattered in silos, developed around specific applications and business 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Transformation program </a:t>
            </a:r>
            <a:r>
              <a:rPr lang="en-US" dirty="0"/>
              <a:t>around single standards driven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master data model / broker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Simplified business process and more informed decision support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Apply Industry standards</a:t>
            </a:r>
          </a:p>
          <a:p>
            <a:r>
              <a:rPr lang="en-US" dirty="0">
                <a:solidFill>
                  <a:srgbClr val="FF0000"/>
                </a:solidFill>
              </a:rPr>
              <a:t>Embrace IIoT</a:t>
            </a:r>
          </a:p>
          <a:p>
            <a:r>
              <a:rPr lang="en-US" dirty="0">
                <a:solidFill>
                  <a:srgbClr val="FF0000"/>
                </a:solidFill>
              </a:rPr>
              <a:t>Balance data and people Judgment</a:t>
            </a:r>
          </a:p>
          <a:p>
            <a:r>
              <a:rPr lang="en-US" dirty="0">
                <a:solidFill>
                  <a:srgbClr val="FF0000"/>
                </a:solidFill>
              </a:rPr>
              <a:t>Tag and meta data abstraction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Sustainable and scalable model for operational technology (OT) and information technology (IT) data resulting in sustainable transformative business value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 unifying asset hierarchy</a:t>
            </a:r>
          </a:p>
          <a:p>
            <a:r>
              <a:rPr lang="en-US" dirty="0">
                <a:solidFill>
                  <a:srgbClr val="FF0000"/>
                </a:solidFill>
              </a:rPr>
              <a:t>Burden of manual model sync’</a:t>
            </a:r>
          </a:p>
          <a:p>
            <a:r>
              <a:rPr lang="en-US" dirty="0">
                <a:solidFill>
                  <a:srgbClr val="FF0000"/>
                </a:solidFill>
              </a:rPr>
              <a:t>Potential for inconsistency</a:t>
            </a:r>
          </a:p>
          <a:p>
            <a:r>
              <a:rPr lang="en-US" dirty="0">
                <a:solidFill>
                  <a:srgbClr val="FF0000"/>
                </a:solidFill>
              </a:rPr>
              <a:t>Information delay</a:t>
            </a:r>
          </a:p>
          <a:p>
            <a:r>
              <a:rPr lang="en-US" dirty="0">
                <a:solidFill>
                  <a:srgbClr val="FF0000"/>
                </a:solidFill>
              </a:rPr>
              <a:t>Loss of business value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8571" y="1061358"/>
            <a:ext cx="1034143" cy="680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572" y="685449"/>
            <a:ext cx="1654628" cy="13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6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Story</a:t>
            </a:r>
            <a:r>
              <a:rPr lang="en-US" dirty="0"/>
              <a:t> </a:t>
            </a:r>
            <a:r>
              <a:rPr lang="en-US" sz="2400" dirty="0"/>
              <a:t>Line….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Themes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Enterprise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Situational Needs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Opportunity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Approach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Themes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architecture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process flow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rules / logic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Advantage of approach</a:t>
            </a:r>
          </a:p>
        </p:txBody>
      </p:sp>
    </p:spTree>
    <p:extLst>
      <p:ext uri="{BB962C8B-B14F-4D97-AF65-F5344CB8AC3E}">
        <p14:creationId xmlns:p14="http://schemas.microsoft.com/office/powerpoint/2010/main" val="3672619619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1958-4917-41A4-90FF-D0B070D6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</a:t>
            </a:r>
            <a:r>
              <a:rPr lang="en-US" sz="2800" dirty="0"/>
              <a:t> </a:t>
            </a:r>
            <a:r>
              <a:rPr lang="en-US" sz="2400" dirty="0"/>
              <a:t>Sinclair Oil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004F4-4987-4AC8-A9CC-EEEA1428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48" y="1056569"/>
            <a:ext cx="8229600" cy="35105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Sinclair Oil Corporation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Privately held integrated oil enterprise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Headquartered in Salt Lake City, Utah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Sinclair Wyoming Refining Company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Location: Sinclair, Wyoming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Size: ~75k/bpd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Complex facility; hydrocracking,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hydrotreating, delayed coking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major products; propane,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gasoline, jet, diesel, asphalt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9" y="1071563"/>
            <a:ext cx="3918857" cy="2331909"/>
          </a:xfrm>
          <a:prstGeom prst="rect">
            <a:avLst/>
          </a:prstGeom>
        </p:spPr>
      </p:pic>
      <p:pic>
        <p:nvPicPr>
          <p:cNvPr id="7171" name="Picture 3" descr="C:\Users\bruce.taylor\AppData\Local\Microsoft\Windows\INetCache\IE\JTHSOUT6\Q5Hx8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4040">
            <a:off x="4784701" y="1354995"/>
            <a:ext cx="1671187" cy="11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" b="12921"/>
          <a:stretch/>
        </p:blipFill>
        <p:spPr>
          <a:xfrm>
            <a:off x="5282956" y="2859629"/>
            <a:ext cx="2916720" cy="1563952"/>
          </a:xfrm>
          <a:prstGeom prst="rect">
            <a:avLst/>
          </a:prstGeom>
          <a:effectLst>
            <a:glow rad="266700">
              <a:schemeClr val="tx1">
                <a:lumMod val="75000"/>
                <a:lumOff val="25000"/>
                <a:alpha val="71000"/>
              </a:schemeClr>
            </a:glow>
            <a:softEdge rad="25400"/>
          </a:effectLst>
        </p:spPr>
      </p:pic>
      <p:sp>
        <p:nvSpPr>
          <p:cNvPr id="4" name="5-Point Star 3"/>
          <p:cNvSpPr/>
          <p:nvPr/>
        </p:nvSpPr>
        <p:spPr>
          <a:xfrm>
            <a:off x="6125029" y="1876707"/>
            <a:ext cx="261257" cy="192881"/>
          </a:xfrm>
          <a:prstGeom prst="star5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297524"/>
            <a:ext cx="1209844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3167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Vision: Achieve and sustain industry leading performance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Safety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Reliability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Profitability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Progress: Significant advancements in past 5 years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Cultural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processes and performance measurements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Next Step: Leverage Investments / Address Key Opportunity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Technologies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and Operational Discipline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61414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6" y="171450"/>
            <a:ext cx="6489510" cy="857250"/>
          </a:xfrm>
        </p:spPr>
        <p:txBody>
          <a:bodyPr>
            <a:normAutofit/>
          </a:bodyPr>
          <a:lstStyle/>
          <a:p>
            <a:r>
              <a:rPr lang="en-US" sz="2400" dirty="0"/>
              <a:t>The Key Opportunity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227564"/>
            <a:ext cx="1593477" cy="553986"/>
          </a:xfrm>
          <a:prstGeom prst="rect">
            <a:avLst/>
          </a:prstGeom>
          <a:noFill/>
          <a:ln w="19050">
            <a:noFill/>
          </a:ln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Classic Challenge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076" y="915515"/>
            <a:ext cx="8229600" cy="33944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Enviable set of marque software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Automation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Data Archive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CMMS (Maximo)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EHS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CAD/CAE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424030"/>
            <a:ext cx="6218459" cy="34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2724150"/>
            <a:ext cx="3733800" cy="10667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b="1" dirty="0">
                <a:solidFill>
                  <a:srgbClr val="008000"/>
                </a:solidFill>
                <a:effectLst>
                  <a:outerShdw blurRad="190500" dist="457200" dir="7200000" sx="102000" sy="102000" kx="800400" algn="bl" rotWithShape="0">
                    <a:schemeClr val="bg1">
                      <a:lumMod val="50000"/>
                      <a:alpha val="38000"/>
                    </a:schemeClr>
                  </a:outerShdw>
                </a:effectLst>
                <a:latin typeface="Franklin Gothic Medium" pitchFamily="34" charset="0"/>
              </a:rPr>
              <a:t>Information is scattered in numerous ‘silos’ developed around specific applications within functional areas of the organization and functionally reported</a:t>
            </a:r>
            <a:endParaRPr lang="en-US" sz="1000" b="1" dirty="0">
              <a:solidFill>
                <a:srgbClr val="008000"/>
              </a:solidFill>
              <a:effectLst>
                <a:outerShdw blurRad="190500" dist="457200" dir="7200000" sx="102000" sy="102000" kx="800400" algn="bl" rotWithShape="0">
                  <a:schemeClr val="bg1">
                    <a:lumMod val="50000"/>
                    <a:alpha val="38000"/>
                  </a:scheme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01283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DBCE-4071-41DA-AFF0-BF90FA93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Digital Transformation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D15B-B867-428A-BA42-449A523E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Strategy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Creation and Sustainment of Asset Model (ISO 15926)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Adoption of MES/MOM methods and standards (ANSI/ISA 95)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Operational Intelligence (OI) / Situational Awareness (SA)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Embracing IIoT - Implementation of site-wide Wireless Umbrella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Driver (Why is this work important)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Sustaining pace of business and operations improvements requires single valid unifying master reference model; and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Sustaining accuracy and thoroughness is key to the model’s validity</a:t>
            </a:r>
          </a:p>
        </p:txBody>
      </p:sp>
    </p:spTree>
    <p:extLst>
      <p:ext uri="{BB962C8B-B14F-4D97-AF65-F5344CB8AC3E}">
        <p14:creationId xmlns:p14="http://schemas.microsoft.com/office/powerpoint/2010/main" val="3716498279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SWRC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1" y="905256"/>
            <a:ext cx="8750499" cy="37944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Asset Model Sustainment / Process Information Flow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Ensure / Validate sustainment capabilities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asset information already gathered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Enhanced business capabilities driven by existing MOC and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engineering processes</a:t>
            </a:r>
          </a:p>
        </p:txBody>
      </p:sp>
      <p:sp>
        <p:nvSpPr>
          <p:cNvPr id="57" name="Content Placeholder 2"/>
          <p:cNvSpPr>
            <a:spLocks noGrp="1"/>
          </p:cNvSpPr>
          <p:nvPr/>
        </p:nvSpPr>
        <p:spPr>
          <a:xfrm>
            <a:off x="5663831" y="2387544"/>
            <a:ext cx="3200400" cy="1986676"/>
          </a:xfrm>
          <a:prstGeom prst="rect">
            <a:avLst/>
          </a:prstGeom>
        </p:spPr>
        <p:txBody>
          <a:bodyPr vert="horz" lIns="68546" tIns="34272" rIns="68546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635" indent="-205635" defTabSz="685449">
              <a:spcBef>
                <a:spcPts val="75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made to drawings</a:t>
            </a:r>
          </a:p>
          <a:p>
            <a:pPr marL="205635" indent="-205635" defTabSz="685449">
              <a:spcBef>
                <a:spcPts val="75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 registry updated</a:t>
            </a:r>
          </a:p>
          <a:p>
            <a:pPr marL="205635" indent="-205635" defTabSz="685449">
              <a:spcBef>
                <a:spcPts val="75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 and approve changes</a:t>
            </a:r>
          </a:p>
          <a:p>
            <a:pPr marL="205635" indent="-205635" defTabSz="685449">
              <a:spcBef>
                <a:spcPts val="75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update in asset model</a:t>
            </a:r>
          </a:p>
          <a:p>
            <a:pPr marL="205635" indent="-205635" defTabSz="685449">
              <a:spcBef>
                <a:spcPts val="75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updated in CMMS (Maximo)</a:t>
            </a:r>
          </a:p>
          <a:p>
            <a:pPr marL="205635" indent="-205635" defTabSz="685449">
              <a:spcBef>
                <a:spcPts val="75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updated in Reliability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89633" y="2383573"/>
            <a:ext cx="3868483" cy="2235499"/>
            <a:chOff x="1389632" y="2383573"/>
            <a:chExt cx="3868483" cy="22354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9632" y="2383573"/>
              <a:ext cx="3868483" cy="22354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32315" y="3680325"/>
              <a:ext cx="377026" cy="246221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(IR)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30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diagram (Class/Templates)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209460" y="1154097"/>
            <a:ext cx="1413069" cy="1425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5112644" y="1154097"/>
            <a:ext cx="1413069" cy="142509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48557" y="1154097"/>
            <a:ext cx="1413069" cy="1425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63351" y="2940778"/>
            <a:ext cx="1413069" cy="142509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25834" y="1294483"/>
            <a:ext cx="382460" cy="757949"/>
            <a:chOff x="5932710" y="2777296"/>
            <a:chExt cx="509947" cy="1062858"/>
          </a:xfrm>
        </p:grpSpPr>
        <p:grpSp>
          <p:nvGrpSpPr>
            <p:cNvPr id="9" name="Group 8"/>
            <p:cNvGrpSpPr/>
            <p:nvPr/>
          </p:nvGrpSpPr>
          <p:grpSpPr>
            <a:xfrm>
              <a:off x="5932710" y="2777296"/>
              <a:ext cx="509947" cy="1062858"/>
              <a:chOff x="5236506" y="1056684"/>
              <a:chExt cx="509947" cy="106285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648" y="3541070"/>
              <a:ext cx="194881" cy="19488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994091" y="1285310"/>
            <a:ext cx="382144" cy="776295"/>
            <a:chOff x="5005590" y="4534595"/>
            <a:chExt cx="509525" cy="10885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590" y="4534595"/>
              <a:ext cx="459613" cy="938671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866" y="5168438"/>
              <a:ext cx="296249" cy="454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87" y="5275954"/>
              <a:ext cx="222196" cy="21050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665983" y="3065458"/>
            <a:ext cx="382460" cy="757949"/>
            <a:chOff x="5236506" y="1056684"/>
            <a:chExt cx="509947" cy="106285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506" y="1056684"/>
              <a:ext cx="459613" cy="938671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04" y="1664801"/>
              <a:ext cx="296249" cy="454741"/>
            </a:xfrm>
            <a:prstGeom prst="rect">
              <a:avLst/>
            </a:prstGeom>
          </p:spPr>
        </p:pic>
      </p:grpSp>
      <p:cxnSp>
        <p:nvCxnSpPr>
          <p:cNvPr id="23" name="Curved Connector 22"/>
          <p:cNvCxnSpPr>
            <a:stCxn id="54" idx="3"/>
            <a:endCxn id="7" idx="3"/>
          </p:cNvCxnSpPr>
          <p:nvPr/>
        </p:nvCxnSpPr>
        <p:spPr>
          <a:xfrm>
            <a:off x="6525713" y="1866645"/>
            <a:ext cx="50708" cy="1786681"/>
          </a:xfrm>
          <a:prstGeom prst="bentConnector3">
            <a:avLst>
              <a:gd name="adj1" fmla="val 529352"/>
            </a:avLst>
          </a:prstGeom>
          <a:ln w="38100">
            <a:solidFill>
              <a:schemeClr val="accent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549948" y="1303154"/>
            <a:ext cx="753761" cy="740609"/>
            <a:chOff x="4401045" y="3995234"/>
            <a:chExt cx="1005014" cy="1075580"/>
          </a:xfrm>
        </p:grpSpPr>
        <p:grpSp>
          <p:nvGrpSpPr>
            <p:cNvPr id="34" name="Group 33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7405781" y="1289947"/>
            <a:ext cx="753761" cy="767021"/>
            <a:chOff x="4401045" y="3995234"/>
            <a:chExt cx="1005014" cy="1075580"/>
          </a:xfrm>
        </p:grpSpPr>
        <p:grpSp>
          <p:nvGrpSpPr>
            <p:cNvPr id="43" name="Group 42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sp>
        <p:nvSpPr>
          <p:cNvPr id="52" name="TextBox 51"/>
          <p:cNvSpPr txBox="1"/>
          <p:nvPr/>
        </p:nvSpPr>
        <p:spPr>
          <a:xfrm>
            <a:off x="3352121" y="1942593"/>
            <a:ext cx="1127744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Smart P&amp;ID System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3983" y="3782627"/>
            <a:ext cx="1270390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Integration Server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57728" y="1974760"/>
            <a:ext cx="1270390" cy="607851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/>
              <a:t>Asset Framework Servers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46840" y="2057826"/>
            <a:ext cx="1229423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CMMS (Maximo)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059619" y="2940778"/>
            <a:ext cx="1413069" cy="1425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7416842" y="3060922"/>
            <a:ext cx="753761" cy="767021"/>
            <a:chOff x="4401045" y="3995234"/>
            <a:chExt cx="1005014" cy="1075580"/>
          </a:xfrm>
        </p:grpSpPr>
        <p:grpSp>
          <p:nvGrpSpPr>
            <p:cNvPr id="59" name="Group 58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7338811" y="3921128"/>
            <a:ext cx="871545" cy="30007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i="1" dirty="0"/>
              <a:t>Future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210731" y="2918679"/>
            <a:ext cx="1413069" cy="1465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42" y="3067511"/>
            <a:ext cx="792825" cy="75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71" name="TextBox 70"/>
          <p:cNvSpPr txBox="1"/>
          <p:nvPr/>
        </p:nvSpPr>
        <p:spPr>
          <a:xfrm>
            <a:off x="3174459" y="3782627"/>
            <a:ext cx="1429838" cy="30007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OI Clients</a:t>
            </a:r>
          </a:p>
        </p:txBody>
      </p:sp>
      <p:cxnSp>
        <p:nvCxnSpPr>
          <p:cNvPr id="72" name="Curved Connector 71"/>
          <p:cNvCxnSpPr>
            <a:stCxn id="69" idx="3"/>
            <a:endCxn id="54" idx="1"/>
          </p:cNvCxnSpPr>
          <p:nvPr/>
        </p:nvCxnSpPr>
        <p:spPr>
          <a:xfrm flipV="1">
            <a:off x="4623800" y="1866645"/>
            <a:ext cx="488844" cy="178475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" idx="2"/>
            <a:endCxn id="32" idx="1"/>
          </p:cNvCxnSpPr>
          <p:nvPr/>
        </p:nvCxnSpPr>
        <p:spPr>
          <a:xfrm rot="5400000" flipH="1">
            <a:off x="3290059" y="1786047"/>
            <a:ext cx="2499228" cy="2660426"/>
          </a:xfrm>
          <a:prstGeom prst="bentConnector4">
            <a:avLst>
              <a:gd name="adj1" fmla="val -6431"/>
              <a:gd name="adj2" fmla="val 108183"/>
            </a:avLst>
          </a:prstGeom>
          <a:ln w="38100">
            <a:solidFill>
              <a:schemeClr val="accent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166" y="1147162"/>
            <a:ext cx="2422781" cy="3394472"/>
          </a:xfrm>
        </p:spPr>
        <p:txBody>
          <a:bodyPr/>
          <a:lstStyle/>
          <a:p>
            <a:pPr marL="285718" indent="-285718">
              <a:buFont typeface="Arial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Synchronize CAD asset template library to mirror PI AF as appropriate</a:t>
            </a:r>
          </a:p>
          <a:p>
            <a:pPr marL="285718" indent="-285718">
              <a:buFont typeface="Arial" pitchFamily="34" charset="0"/>
              <a:buChar char="•"/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18" indent="-285718">
              <a:buFont typeface="Arial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attribute dictionaries and</a:t>
            </a:r>
            <a:b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metadata</a:t>
            </a:r>
            <a:b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standards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959784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>
          <a:xfrm>
            <a:off x="3236755" y="1160921"/>
            <a:ext cx="1413069" cy="14250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5139940" y="1160921"/>
            <a:ext cx="1413069" cy="142509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7075852" y="1160921"/>
            <a:ext cx="1413069" cy="1425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190647" y="2947603"/>
            <a:ext cx="1413069" cy="142509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5353129" y="1301307"/>
            <a:ext cx="382460" cy="757949"/>
            <a:chOff x="5932710" y="2777296"/>
            <a:chExt cx="509947" cy="1062858"/>
          </a:xfrm>
        </p:grpSpPr>
        <p:grpSp>
          <p:nvGrpSpPr>
            <p:cNvPr id="75" name="Group 74"/>
            <p:cNvGrpSpPr/>
            <p:nvPr/>
          </p:nvGrpSpPr>
          <p:grpSpPr>
            <a:xfrm>
              <a:off x="5932710" y="2777296"/>
              <a:ext cx="509947" cy="1062858"/>
              <a:chOff x="5236506" y="1056684"/>
              <a:chExt cx="509947" cy="1062858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648" y="3541070"/>
              <a:ext cx="194881" cy="19488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6021386" y="1292134"/>
            <a:ext cx="382144" cy="776295"/>
            <a:chOff x="5005590" y="4534595"/>
            <a:chExt cx="509525" cy="108858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590" y="4534595"/>
              <a:ext cx="459613" cy="938671"/>
            </a:xfrm>
            <a:prstGeom prst="rect">
              <a:avLst/>
            </a:prstGeom>
            <a:noFill/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866" y="5168438"/>
              <a:ext cx="296249" cy="45474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87" y="5275954"/>
              <a:ext cx="222196" cy="210502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5693280" y="3072282"/>
            <a:ext cx="382460" cy="757949"/>
            <a:chOff x="5236506" y="1056684"/>
            <a:chExt cx="509947" cy="1062858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506" y="1056684"/>
              <a:ext cx="459613" cy="938671"/>
            </a:xfrm>
            <a:prstGeom prst="rect">
              <a:avLst/>
            </a:prstGeom>
            <a:noFill/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04" y="1664801"/>
              <a:ext cx="296249" cy="454741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3577244" y="1309978"/>
            <a:ext cx="753761" cy="740609"/>
            <a:chOff x="4401045" y="3995234"/>
            <a:chExt cx="1005014" cy="1075580"/>
          </a:xfrm>
        </p:grpSpPr>
        <p:grpSp>
          <p:nvGrpSpPr>
            <p:cNvPr id="87" name="Group 86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grpSp>
        <p:nvGrpSpPr>
          <p:cNvPr id="93" name="Group 92"/>
          <p:cNvGrpSpPr/>
          <p:nvPr/>
        </p:nvGrpSpPr>
        <p:grpSpPr>
          <a:xfrm>
            <a:off x="7433077" y="1296771"/>
            <a:ext cx="753761" cy="767021"/>
            <a:chOff x="4401045" y="3995234"/>
            <a:chExt cx="1005014" cy="1075580"/>
          </a:xfrm>
        </p:grpSpPr>
        <p:grpSp>
          <p:nvGrpSpPr>
            <p:cNvPr id="94" name="Group 93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sp>
        <p:nvSpPr>
          <p:cNvPr id="100" name="TextBox 99"/>
          <p:cNvSpPr txBox="1"/>
          <p:nvPr/>
        </p:nvSpPr>
        <p:spPr>
          <a:xfrm>
            <a:off x="3379418" y="1949417"/>
            <a:ext cx="1127744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Smart P&amp;ID System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230440" y="3812535"/>
            <a:ext cx="1270390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Integration Server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185024" y="1981584"/>
            <a:ext cx="1270390" cy="607851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/>
              <a:t>Asset Framework Servers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3075" y="2022910"/>
            <a:ext cx="1229423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CMMS (Maximo)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086914" y="2947603"/>
            <a:ext cx="1413069" cy="1425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7444138" y="3067746"/>
            <a:ext cx="753761" cy="767021"/>
            <a:chOff x="4401045" y="3995234"/>
            <a:chExt cx="1005014" cy="107558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401045" y="3995234"/>
              <a:ext cx="509947" cy="1062858"/>
              <a:chOff x="5236506" y="1056684"/>
              <a:chExt cx="509947" cy="1062858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>
              <a:off x="4896112" y="4007956"/>
              <a:ext cx="509947" cy="1062858"/>
              <a:chOff x="5236506" y="1056684"/>
              <a:chExt cx="509947" cy="1062858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DFE"/>
                  </a:clrFrom>
                  <a:clrTo>
                    <a:srgbClr val="FFFD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506" y="1056684"/>
                <a:ext cx="459613" cy="938671"/>
              </a:xfrm>
              <a:prstGeom prst="rect">
                <a:avLst/>
              </a:prstGeom>
              <a:noFill/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0204" y="1664801"/>
                <a:ext cx="296249" cy="454741"/>
              </a:xfrm>
              <a:prstGeom prst="rect">
                <a:avLst/>
              </a:prstGeom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7366108" y="3927951"/>
            <a:ext cx="871545" cy="300074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i="1" dirty="0"/>
              <a:t>Future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238027" y="2925503"/>
            <a:ext cx="1413069" cy="1465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en-US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38" y="3074335"/>
            <a:ext cx="792825" cy="75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15" name="TextBox 114"/>
          <p:cNvSpPr txBox="1"/>
          <p:nvPr/>
        </p:nvSpPr>
        <p:spPr>
          <a:xfrm>
            <a:off x="3201755" y="3789452"/>
            <a:ext cx="1429838" cy="530906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/>
            <a:r>
              <a:rPr lang="en-US" dirty="0"/>
              <a:t>OI / OSIsoft Clients</a:t>
            </a:r>
          </a:p>
        </p:txBody>
      </p:sp>
      <p:cxnSp>
        <p:nvCxnSpPr>
          <p:cNvPr id="23" name="Curved Connector 22"/>
          <p:cNvCxnSpPr>
            <a:stCxn id="67" idx="3"/>
            <a:endCxn id="73" idx="0"/>
          </p:cNvCxnSpPr>
          <p:nvPr/>
        </p:nvCxnSpPr>
        <p:spPr>
          <a:xfrm flipH="1">
            <a:off x="5897182" y="1873469"/>
            <a:ext cx="655827" cy="1074134"/>
          </a:xfrm>
          <a:prstGeom prst="bentConnector4">
            <a:avLst>
              <a:gd name="adj1" fmla="val -19016"/>
              <a:gd name="adj2" fmla="val 83168"/>
            </a:avLst>
          </a:prstGeom>
          <a:ln w="38100">
            <a:solidFill>
              <a:schemeClr val="accent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73" idx="3"/>
            <a:endCxn id="68" idx="1"/>
          </p:cNvCxnSpPr>
          <p:nvPr/>
        </p:nvCxnSpPr>
        <p:spPr>
          <a:xfrm flipV="1">
            <a:off x="6603717" y="1873469"/>
            <a:ext cx="472136" cy="1786681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13" idx="3"/>
            <a:endCxn id="67" idx="1"/>
          </p:cNvCxnSpPr>
          <p:nvPr/>
        </p:nvCxnSpPr>
        <p:spPr>
          <a:xfrm flipV="1">
            <a:off x="4651096" y="1873469"/>
            <a:ext cx="488844" cy="1784756"/>
          </a:xfrm>
          <a:prstGeom prst="bentConnector3">
            <a:avLst/>
          </a:prstGeom>
          <a:ln w="381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flow diagram (Elements &amp; Attributes From PI AF)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2815771" cy="3394472"/>
          </a:xfrm>
        </p:spPr>
        <p:txBody>
          <a:bodyPr/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Synchronize Maximo</a:t>
            </a:r>
            <a:b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identify what is to be provided from the model</a:t>
            </a:r>
          </a:p>
          <a:p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dictionaries and metadata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06594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nclai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Sinclair</Template>
  <TotalTime>15811</TotalTime>
  <Words>768</Words>
  <Application>Microsoft Office PowerPoint</Application>
  <PresentationFormat>On-screen Show (16:9)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Franklin Gothic Medium</vt:lpstr>
      <vt:lpstr>Sinclair</vt:lpstr>
      <vt:lpstr> Asset Model Sustainment:</vt:lpstr>
      <vt:lpstr>The Story Line….</vt:lpstr>
      <vt:lpstr>The Sinclair Oil Enterprise</vt:lpstr>
      <vt:lpstr>The Situation</vt:lpstr>
      <vt:lpstr>The Key Opportunity</vt:lpstr>
      <vt:lpstr>Approaching Digital Transformation </vt:lpstr>
      <vt:lpstr>SWRC Case Study</vt:lpstr>
      <vt:lpstr>Data flow diagram (Class/Templates)</vt:lpstr>
      <vt:lpstr>Data flow diagram (Elements &amp; Attributes From PI AF)</vt:lpstr>
      <vt:lpstr>Data flow diagram (Elements From CAD)</vt:lpstr>
      <vt:lpstr>SWRC Case Study</vt:lpstr>
      <vt:lpstr>SWRC Case Study</vt:lpstr>
      <vt:lpstr>SWRC Case Study</vt:lpstr>
      <vt:lpstr>SWRC Case Study</vt:lpstr>
      <vt:lpstr>SWRC Case Study</vt:lpstr>
      <vt:lpstr>Phase 2 Roadmap</vt:lpstr>
      <vt:lpstr>Leveraging Value from Normalizing Master Asset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Hierarchy Standardization and Improvement Project</dc:title>
  <dc:creator>Deidra Armstrong</dc:creator>
  <cp:lastModifiedBy>Deidra Armstrong</cp:lastModifiedBy>
  <cp:revision>139</cp:revision>
  <cp:lastPrinted>2017-12-07T16:28:13Z</cp:lastPrinted>
  <dcterms:created xsi:type="dcterms:W3CDTF">2016-03-07T18:18:13Z</dcterms:created>
  <dcterms:modified xsi:type="dcterms:W3CDTF">2018-01-30T03:36:46Z</dcterms:modified>
</cp:coreProperties>
</file>