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9" r:id="rId2"/>
    <p:sldId id="340" r:id="rId3"/>
    <p:sldId id="349" r:id="rId4"/>
    <p:sldId id="350" r:id="rId5"/>
    <p:sldId id="345" r:id="rId6"/>
    <p:sldId id="325" r:id="rId7"/>
    <p:sldId id="292" r:id="rId8"/>
    <p:sldId id="343" r:id="rId9"/>
    <p:sldId id="331" r:id="rId10"/>
    <p:sldId id="344" r:id="rId11"/>
    <p:sldId id="346" r:id="rId12"/>
    <p:sldId id="290" r:id="rId13"/>
    <p:sldId id="334" r:id="rId14"/>
    <p:sldId id="293" r:id="rId15"/>
    <p:sldId id="335" r:id="rId16"/>
    <p:sldId id="297" r:id="rId17"/>
    <p:sldId id="337" r:id="rId18"/>
    <p:sldId id="304" r:id="rId19"/>
    <p:sldId id="336" r:id="rId20"/>
    <p:sldId id="300" r:id="rId21"/>
    <p:sldId id="342" r:id="rId22"/>
    <p:sldId id="3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1577BD"/>
    <a:srgbClr val="1A7FC3"/>
    <a:srgbClr val="D9D9D9"/>
    <a:srgbClr val="1476BD"/>
    <a:srgbClr val="1470D6"/>
    <a:srgbClr val="B9D08C"/>
    <a:srgbClr val="D7E4BD"/>
    <a:srgbClr val="347C2B"/>
    <a:srgbClr val="53B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125" autoAdjust="0"/>
  </p:normalViewPr>
  <p:slideViewPr>
    <p:cSldViewPr>
      <p:cViewPr varScale="1">
        <p:scale>
          <a:sx n="70" d="100"/>
          <a:sy n="70" d="100"/>
        </p:scale>
        <p:origin x="644" y="32"/>
      </p:cViewPr>
      <p:guideLst>
        <p:guide orient="horz" pos="2160"/>
        <p:guide pos="3840"/>
      </p:guideLst>
    </p:cSldViewPr>
  </p:slideViewPr>
  <p:notesTextViewPr>
    <p:cViewPr>
      <p:scale>
        <a:sx n="100" d="100"/>
        <a:sy n="100" d="100"/>
      </p:scale>
      <p:origin x="0" y="0"/>
    </p:cViewPr>
  </p:notesTextViewPr>
  <p:sorterViewPr>
    <p:cViewPr>
      <p:scale>
        <a:sx n="60" d="100"/>
        <a:sy n="60" d="100"/>
      </p:scale>
      <p:origin x="0" y="-1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F1859-8FBB-4F73-9FE3-CF4554A7E5A7}" type="datetimeFigureOut">
              <a:rPr lang="en-US" smtClean="0"/>
              <a:t>1/29/2018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73C9E-3D5F-4149-A935-DBD584829D54}" type="slidenum">
              <a:rPr lang="en-US" smtClean="0"/>
              <a:t>‹#›</a:t>
            </a:fld>
            <a:endParaRPr lang="en-US"/>
          </a:p>
        </p:txBody>
      </p:sp>
    </p:spTree>
    <p:extLst>
      <p:ext uri="{BB962C8B-B14F-4D97-AF65-F5344CB8AC3E}">
        <p14:creationId xmlns:p14="http://schemas.microsoft.com/office/powerpoint/2010/main" val="180267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2</a:t>
            </a:fld>
            <a:endParaRPr lang="en-US"/>
          </a:p>
        </p:txBody>
      </p:sp>
    </p:spTree>
    <p:extLst>
      <p:ext uri="{BB962C8B-B14F-4D97-AF65-F5344CB8AC3E}">
        <p14:creationId xmlns:p14="http://schemas.microsoft.com/office/powerpoint/2010/main" val="3032797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Pareto analysis is the best tool for determining where to</a:t>
            </a:r>
            <a:r>
              <a:rPr lang="en-US" baseline="0" dirty="0" smtClean="0"/>
              <a:t> start a RCM process. </a:t>
            </a:r>
          </a:p>
          <a:p>
            <a:r>
              <a:rPr lang="en-US" sz="1200" b="0" i="0" u="none" strike="noStrike" kern="1200" baseline="0" dirty="0" smtClean="0">
                <a:solidFill>
                  <a:schemeClr val="tx1"/>
                </a:solidFill>
                <a:latin typeface="+mn-lt"/>
                <a:ea typeface="+mn-ea"/>
                <a:cs typeface="+mn-cs"/>
              </a:rPr>
              <a:t>A good RCM implementation will result in maintenance actions, operator actions, training changes, procedural or process changes, engineering changes and conscious decisions to run some assets to failure.</a:t>
            </a:r>
          </a:p>
          <a:p>
            <a:endParaRPr lang="en-US" baseline="0" dirty="0" smtClean="0"/>
          </a:p>
          <a:p>
            <a:r>
              <a:rPr lang="en-US" baseline="0" dirty="0" smtClean="0"/>
              <a:t>1.1 </a:t>
            </a:r>
            <a:r>
              <a:rPr lang="en-US" b="1" baseline="0" dirty="0" smtClean="0"/>
              <a:t>Criticality Analysis </a:t>
            </a:r>
            <a:r>
              <a:rPr lang="en-US" baseline="0" dirty="0" smtClean="0"/>
              <a:t>– Determine critical systems. And within those systems, determine critical assets. </a:t>
            </a:r>
          </a:p>
          <a:p>
            <a:r>
              <a:rPr lang="en-US" baseline="0" dirty="0" smtClean="0"/>
              <a:t>1.2 </a:t>
            </a:r>
            <a:r>
              <a:rPr lang="en-US" b="1" baseline="0" dirty="0" smtClean="0"/>
              <a:t>RCM Analysis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20</a:t>
            </a:fld>
            <a:endParaRPr lang="en-US"/>
          </a:p>
        </p:txBody>
      </p:sp>
    </p:spTree>
    <p:extLst>
      <p:ext uri="{BB962C8B-B14F-4D97-AF65-F5344CB8AC3E}">
        <p14:creationId xmlns:p14="http://schemas.microsoft.com/office/powerpoint/2010/main" val="91075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10 ways to perform benchmarking:</a:t>
            </a: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Asking others in the organization for their opinions on methods to improve.</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Conducting end-user surveys to stay in touch with working level.</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Conducting process audits to verify adherence.</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Staying in touch with latest technology.</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Visiting other sites/organizations to find industry best practices.</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Researching topics on internet; reading books on the subject.</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Attending user forums – including non software centric; listening-learning.</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Bringing in a local vendor who specializes in condition monitoring technologies.</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Bringing in a speaker for the day.</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Bringing in consultant to conduct week long site assessment.</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22</a:t>
            </a:fld>
            <a:endParaRPr lang="en-US"/>
          </a:p>
        </p:txBody>
      </p:sp>
    </p:spTree>
    <p:extLst>
      <p:ext uri="{BB962C8B-B14F-4D97-AF65-F5344CB8AC3E}">
        <p14:creationId xmlns:p14="http://schemas.microsoft.com/office/powerpoint/2010/main" val="140798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believe in asset management. I suspect everyone here does also. But, what really is asset management? How do you extract "asset management" from your CMMS? If you could only choose one improvement initiative for the next year, what would that be? And what if it were possible to rank these improvement initiatives in terms of ROI, which one offers the largest potential return on investment? Last question: When someone says your data sucks, what are they usually referring to?</a:t>
            </a:r>
            <a:endParaRPr lang="en-US" dirty="0" smtClean="0"/>
          </a:p>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6</a:t>
            </a:fld>
            <a:endParaRPr lang="en-US"/>
          </a:p>
        </p:txBody>
      </p:sp>
    </p:spTree>
    <p:extLst>
      <p:ext uri="{BB962C8B-B14F-4D97-AF65-F5344CB8AC3E}">
        <p14:creationId xmlns:p14="http://schemas.microsoft.com/office/powerpoint/2010/main" val="279020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50" b="1" dirty="0" smtClean="0"/>
              <a:t>Document Requirements</a:t>
            </a:r>
          </a:p>
          <a:p>
            <a:pPr marL="228600" indent="-228600">
              <a:buFont typeface="+mj-lt"/>
              <a:buAutoNum type="arabicPeriod"/>
            </a:pPr>
            <a:r>
              <a:rPr lang="en-US" sz="1050" b="1" dirty="0" smtClean="0"/>
              <a:t>Create Process Flows</a:t>
            </a:r>
          </a:p>
          <a:p>
            <a:pPr marL="228600" indent="-228600">
              <a:buFont typeface="+mj-lt"/>
              <a:buAutoNum type="arabicPeriod"/>
            </a:pPr>
            <a:r>
              <a:rPr lang="en-US" sz="1050" b="1" dirty="0" smtClean="0"/>
              <a:t>Gap Analysis</a:t>
            </a:r>
          </a:p>
          <a:p>
            <a:pPr marL="228600" indent="-228600">
              <a:buFont typeface="+mj-lt"/>
              <a:buAutoNum type="arabicPeriod"/>
            </a:pPr>
            <a:r>
              <a:rPr lang="en-US" sz="1050" b="1" dirty="0" smtClean="0"/>
              <a:t>Create Action Plan</a:t>
            </a:r>
          </a:p>
          <a:p>
            <a:pPr marL="228600" indent="-228600">
              <a:buFont typeface="+mj-lt"/>
              <a:buAutoNum type="arabicPeriod"/>
            </a:pPr>
            <a:r>
              <a:rPr lang="en-US" sz="1050" b="1" dirty="0" smtClean="0"/>
              <a:t>Core Team (Charter) &amp; End Game</a:t>
            </a:r>
          </a:p>
          <a:p>
            <a:pPr marL="228600" indent="-228600">
              <a:buFont typeface="+mj-lt"/>
              <a:buAutoNum type="arabicPeriod"/>
            </a:pPr>
            <a:r>
              <a:rPr lang="en-US" sz="1050" b="1" dirty="0" smtClean="0"/>
              <a:t>Business Rules &amp; Definitions</a:t>
            </a:r>
          </a:p>
          <a:p>
            <a:pPr marL="228600" indent="-228600">
              <a:buFont typeface="+mj-lt"/>
              <a:buAutoNum type="arabicPeriod"/>
            </a:pPr>
            <a:r>
              <a:rPr lang="en-US" sz="1050" b="1" dirty="0" smtClean="0"/>
              <a:t>Establish Error Checks</a:t>
            </a:r>
          </a:p>
          <a:p>
            <a:pPr marL="228600" indent="-228600">
              <a:buFont typeface="+mj-lt"/>
              <a:buAutoNum type="arabicPeriod"/>
            </a:pPr>
            <a:r>
              <a:rPr lang="en-US" sz="1050" b="1" dirty="0" smtClean="0"/>
              <a:t>Document Critical Procedures</a:t>
            </a:r>
          </a:p>
          <a:p>
            <a:pPr marL="228600" indent="-228600">
              <a:buFont typeface="+mj-lt"/>
              <a:buAutoNum type="arabicPeriod"/>
            </a:pPr>
            <a:r>
              <a:rPr lang="en-US" sz="1050" b="1" dirty="0" smtClean="0"/>
              <a:t>Create “Power User” training program</a:t>
            </a:r>
          </a:p>
          <a:p>
            <a:pPr marL="228600" indent="-228600">
              <a:buFont typeface="+mj-lt"/>
              <a:buAutoNum type="arabicPeriod"/>
            </a:pPr>
            <a:r>
              <a:rPr lang="en-US" sz="1050" b="1" dirty="0" smtClean="0"/>
              <a:t>Identify Maintenance Analyst</a:t>
            </a:r>
          </a:p>
          <a:p>
            <a:pPr marL="228600" indent="-228600">
              <a:buFont typeface="+mj-lt"/>
              <a:buAutoNum type="arabicPeriod"/>
            </a:pPr>
            <a:r>
              <a:rPr lang="en-US" sz="1050" b="1" dirty="0" smtClean="0"/>
              <a:t>Create Reliability Team</a:t>
            </a:r>
          </a:p>
          <a:p>
            <a:pPr marL="228600" indent="-228600">
              <a:buFont typeface="+mj-lt"/>
              <a:buAutoNum type="arabicPeriod"/>
            </a:pPr>
            <a:r>
              <a:rPr lang="en-US" sz="1050" b="1" dirty="0" smtClean="0"/>
              <a:t>Define Failure Analytic</a:t>
            </a:r>
          </a:p>
          <a:p>
            <a:pPr marL="228600" indent="-228600">
              <a:buFont typeface="+mj-lt"/>
              <a:buAutoNum type="arabicPeriod"/>
            </a:pPr>
            <a:r>
              <a:rPr lang="en-US" sz="1050" b="1" dirty="0" smtClean="0"/>
              <a:t>Implement Mobile Solution</a:t>
            </a:r>
          </a:p>
          <a:p>
            <a:pPr marL="228600" indent="-228600">
              <a:buFont typeface="+mj-lt"/>
              <a:buAutoNum type="arabicPeriod"/>
            </a:pPr>
            <a:r>
              <a:rPr lang="en-US" sz="1050" b="1" dirty="0" smtClean="0"/>
              <a:t>Perform Benchmarking</a:t>
            </a:r>
          </a:p>
          <a:p>
            <a:pPr marL="228600" indent="-228600">
              <a:buFont typeface="+mj-lt"/>
              <a:buAutoNum type="arabicPeriod"/>
            </a:pPr>
            <a:r>
              <a:rPr lang="en-US" sz="1050" b="1" dirty="0" smtClean="0"/>
              <a:t>Conduct Blended Training</a:t>
            </a:r>
          </a:p>
          <a:p>
            <a:pPr marL="228600" indent="-228600">
              <a:buFont typeface="+mj-lt"/>
              <a:buAutoNum type="arabicPeriod"/>
            </a:pPr>
            <a:r>
              <a:rPr lang="en-US" sz="1050" b="1" dirty="0" smtClean="0"/>
              <a:t>Attend Maximo World</a:t>
            </a:r>
          </a:p>
          <a:p>
            <a:pPr marL="228600" indent="-228600">
              <a:buFont typeface="+mj-lt"/>
              <a:buAutoNum type="arabicPeriod"/>
            </a:pPr>
            <a:r>
              <a:rPr lang="en-US" sz="1050" b="1" dirty="0" smtClean="0"/>
              <a:t>Obtain CRL Certifications</a:t>
            </a:r>
          </a:p>
          <a:p>
            <a:pPr marL="228600" indent="-228600">
              <a:buFont typeface="+mj-lt"/>
              <a:buAutoNum type="arabicPeriod"/>
            </a:pPr>
            <a:r>
              <a:rPr lang="en-US" sz="1050" b="1" dirty="0" smtClean="0"/>
              <a:t>Hire Planner/Scheduler</a:t>
            </a:r>
          </a:p>
          <a:p>
            <a:pPr marL="228600" indent="-228600">
              <a:buFont typeface="+mj-lt"/>
              <a:buAutoNum type="arabicPeriod"/>
            </a:pPr>
            <a:r>
              <a:rPr lang="en-US" sz="1050" b="1" dirty="0" smtClean="0"/>
              <a:t>Perform Criticality Analysis</a:t>
            </a:r>
          </a:p>
          <a:p>
            <a:pPr marL="228600" indent="-228600">
              <a:buFont typeface="+mj-lt"/>
              <a:buAutoNum type="arabicPeriod"/>
            </a:pPr>
            <a:r>
              <a:rPr lang="en-US" sz="1050" b="1" dirty="0" smtClean="0"/>
              <a:t>Perform RCM/PMO Analysis</a:t>
            </a:r>
          </a:p>
          <a:p>
            <a:endParaRPr lang="en-US" sz="1050" b="1" dirty="0"/>
          </a:p>
        </p:txBody>
      </p:sp>
      <p:sp>
        <p:nvSpPr>
          <p:cNvPr id="4" name="Slide Number Placeholder 3"/>
          <p:cNvSpPr>
            <a:spLocks noGrp="1"/>
          </p:cNvSpPr>
          <p:nvPr>
            <p:ph type="sldNum" sz="quarter" idx="10"/>
          </p:nvPr>
        </p:nvSpPr>
        <p:spPr/>
        <p:txBody>
          <a:bodyPr/>
          <a:lstStyle/>
          <a:p>
            <a:fld id="{469635B8-FD15-48AE-ABDF-499427F74D18}" type="slidenum">
              <a:rPr lang="en-US" smtClean="0"/>
              <a:t>8</a:t>
            </a:fld>
            <a:endParaRPr lang="en-US"/>
          </a:p>
        </p:txBody>
      </p:sp>
    </p:spTree>
    <p:extLst>
      <p:ext uri="{BB962C8B-B14F-4D97-AF65-F5344CB8AC3E}">
        <p14:creationId xmlns:p14="http://schemas.microsoft.com/office/powerpoint/2010/main" val="332161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Defects will never stop. They are forever being introduced and perpetuated </a:t>
            </a:r>
            <a:r>
              <a:rPr lang="en-US" sz="1200" dirty="0" smtClean="0"/>
              <a:t>by </a:t>
            </a:r>
          </a:p>
          <a:p>
            <a:pPr lvl="0"/>
            <a:r>
              <a:rPr lang="en-US" sz="1200" dirty="0" smtClean="0"/>
              <a:t>·         poor procedures and practices, </a:t>
            </a:r>
          </a:p>
          <a:p>
            <a:pPr lvl="0"/>
            <a:r>
              <a:rPr lang="en-US" sz="1200" dirty="0" smtClean="0"/>
              <a:t>·         poor quality control and </a:t>
            </a:r>
          </a:p>
          <a:p>
            <a:pPr lvl="0"/>
            <a:r>
              <a:rPr lang="en-US" sz="1200" dirty="0" smtClean="0"/>
              <a:t>·         poor management systems.  </a:t>
            </a:r>
          </a:p>
          <a:p>
            <a:r>
              <a:rPr lang="en-US" sz="1200" dirty="0" smtClean="0"/>
              <a:t>Unless you purposefully act to stop defect introduction, every new piece of equipment, every new part, every new person that joins your company bring with them defects and errors, to one day cause future failures.  How catastrophic those failures will be will depend on the internal controls you have in place in your organization to prevent and control them. You have to intentionally, proactively, with the future well-being of your business in mind ... put into place a strategy to eliminate and eradicate defects.</a:t>
            </a:r>
          </a:p>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9</a:t>
            </a:fld>
            <a:endParaRPr lang="en-US"/>
          </a:p>
        </p:txBody>
      </p:sp>
    </p:spTree>
    <p:extLst>
      <p:ext uri="{BB962C8B-B14F-4D97-AF65-F5344CB8AC3E}">
        <p14:creationId xmlns:p14="http://schemas.microsoft.com/office/powerpoint/2010/main" val="30796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rPr>
              <a:t>ODR is a variant of TPM. Total Productive Maintenance is a strategy that emphasizes cooperation between operations &amp; maintenance. The TPM goal is zero defects, zero accidents, zero breakdowns and an effective workplace design.</a:t>
            </a:r>
            <a:endPar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10</a:t>
            </a:fld>
            <a:endParaRPr lang="en-US"/>
          </a:p>
        </p:txBody>
      </p:sp>
    </p:spTree>
    <p:extLst>
      <p:ext uri="{BB962C8B-B14F-4D97-AF65-F5344CB8AC3E}">
        <p14:creationId xmlns:p14="http://schemas.microsoft.com/office/powerpoint/2010/main" val="168170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Reliable</a:t>
            </a:r>
            <a:r>
              <a:rPr lang="en-US" baseline="0" dirty="0" smtClean="0"/>
              <a:t> companies have a competitive advantage due to best-in-class practices. This allows them to maintain a positive margin even in depressed market place. Lastly, a single, cohesive strategy that involves people, culture and excellence provides the best path for success.</a:t>
            </a:r>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11</a:t>
            </a:fld>
            <a:endParaRPr lang="en-US"/>
          </a:p>
        </p:txBody>
      </p:sp>
    </p:spTree>
    <p:extLst>
      <p:ext uri="{BB962C8B-B14F-4D97-AF65-F5344CB8AC3E}">
        <p14:creationId xmlns:p14="http://schemas.microsoft.com/office/powerpoint/2010/main" val="298095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may actually be more difficult than it seems, as some organizations may not have the history or background that lends itself to the support of a reliability program. This can be particularly true in situations where the organization has had a niche market or little or no previous competition with the products they produce. In the past, their customers would have to accept the reliability of the product, good or bad. As a consequence, the organization may have developed a mentality that tends to overlook the reliability of a product in favor of the "damn-the-torpedoes, full-steam-ahead" method of product development. As a result, reliability engineering methods and practices tend to be viewed as superfluous or even wasteful. "We don't need all of this reliability stuff, we'll just find the problems and fix them," tends to be the attitude in these circumstances. Unfortunately, this attitude often results in poorly-tested, unreliable products being shipped to customers. The first step in developing the necessary culture of reliability is to have the support of the organization's top management. Without this, the implementation of a reliability program will be a difficult and frustrating process. Overall, a reliability program stands the greatest chance of success if everyone in the organization understands the benefits and supports the techniques involved.</a:t>
            </a: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Reliability is a term that has become more commonly used in the industry. Many organizations are using reliability to describe their predictive maintenance department. To me reliability has always encompassed the measurement of manufacturing efficiency and includes Operations, Maintenance, Engineering and Spare Part Stores as the major players.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prevent maintenance work from occurring is the right thing to do. Whatever name you give your maintenance program it will always be important to execute the fundamental elements of maintenance better and better. To prevent maintenance or maintenance prevention includes the following must do essential elements.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Right equipment.</a:t>
            </a:r>
            <a:r>
              <a:rPr lang="en-GB" sz="1200" kern="1200" dirty="0" smtClean="0">
                <a:solidFill>
                  <a:schemeClr val="tx1"/>
                </a:solidFill>
                <a:effectLst/>
                <a:latin typeface="+mn-lt"/>
                <a:ea typeface="+mn-ea"/>
                <a:cs typeface="+mn-cs"/>
              </a:rPr>
              <a:t> Procurement of new equipment should be based on lowest Life Cycle Cost and include reliability and maintainability design.</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Lubrication.</a:t>
            </a:r>
            <a:r>
              <a:rPr lang="en-GB" sz="1200" kern="1200" dirty="0" smtClean="0">
                <a:solidFill>
                  <a:schemeClr val="tx1"/>
                </a:solidFill>
                <a:effectLst/>
                <a:latin typeface="+mn-lt"/>
                <a:ea typeface="+mn-ea"/>
                <a:cs typeface="+mn-cs"/>
              </a:rPr>
              <a:t> It is still one of the most important things to do well by trained people.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Alignment</a:t>
            </a:r>
            <a:r>
              <a:rPr lang="en-GB" sz="1200" kern="1200" dirty="0" smtClean="0">
                <a:solidFill>
                  <a:schemeClr val="tx1"/>
                </a:solidFill>
                <a:effectLst/>
                <a:latin typeface="+mn-lt"/>
                <a:ea typeface="+mn-ea"/>
                <a:cs typeface="+mn-cs"/>
              </a:rPr>
              <a:t> must be done to a precision level with considerations to operating temperature, pipe strain, number of shims etc.</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Filtration</a:t>
            </a:r>
            <a:r>
              <a:rPr lang="en-GB" sz="1200" kern="1200" dirty="0" smtClean="0">
                <a:solidFill>
                  <a:schemeClr val="tx1"/>
                </a:solidFill>
                <a:effectLst/>
                <a:latin typeface="+mn-lt"/>
                <a:ea typeface="+mn-ea"/>
                <a:cs typeface="+mn-cs"/>
              </a:rPr>
              <a:t> of hydraulic fluids, lubrication oils, seal water for mechanical seals must be done to specified levels.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Balancing</a:t>
            </a:r>
            <a:r>
              <a:rPr lang="en-GB" sz="1200" kern="1200" dirty="0" smtClean="0">
                <a:solidFill>
                  <a:schemeClr val="tx1"/>
                </a:solidFill>
                <a:effectLst/>
                <a:latin typeface="+mn-lt"/>
                <a:ea typeface="+mn-ea"/>
                <a:cs typeface="+mn-cs"/>
              </a:rPr>
              <a:t> must be done to precision level.</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Operating Practices</a:t>
            </a:r>
            <a:r>
              <a:rPr lang="en-GB" sz="1200" kern="1200" dirty="0" smtClean="0">
                <a:solidFill>
                  <a:schemeClr val="tx1"/>
                </a:solidFill>
                <a:effectLst/>
                <a:latin typeface="+mn-lt"/>
                <a:ea typeface="+mn-ea"/>
                <a:cs typeface="+mn-cs"/>
              </a:rPr>
              <a:t> are essential to prevent maintenance. Operators must understand how to operate equipment and the impact wrong operating practices have. E.g. how to start a pump, what happens to an electric motor if it is dirty or is frequently started. Redundant equipment should be shifted to operate same amount of hours etc.</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15</a:t>
            </a:fld>
            <a:endParaRPr lang="en-US"/>
          </a:p>
        </p:txBody>
      </p:sp>
    </p:spTree>
    <p:extLst>
      <p:ext uri="{BB962C8B-B14F-4D97-AF65-F5344CB8AC3E}">
        <p14:creationId xmlns:p14="http://schemas.microsoft.com/office/powerpoint/2010/main" val="229387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Fixed Time Maintenance</a:t>
            </a:r>
            <a:r>
              <a:rPr lang="en-GB" sz="1200" kern="1200" dirty="0" smtClean="0">
                <a:solidFill>
                  <a:schemeClr val="tx1"/>
                </a:solidFill>
                <a:effectLst/>
                <a:latin typeface="+mn-lt"/>
                <a:ea typeface="+mn-ea"/>
                <a:cs typeface="+mn-cs"/>
              </a:rPr>
              <a:t> is very seldom justified and often leads to over maintaining. Only if it is justified based on failure developing times and distribution of failures in time it can be cost effective to do.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17</a:t>
            </a:fld>
            <a:endParaRPr lang="en-US"/>
          </a:p>
        </p:txBody>
      </p:sp>
    </p:spTree>
    <p:extLst>
      <p:ext uri="{BB962C8B-B14F-4D97-AF65-F5344CB8AC3E}">
        <p14:creationId xmlns:p14="http://schemas.microsoft.com/office/powerpoint/2010/main" val="182162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Pareto analysis is the best tool for determining where to</a:t>
            </a:r>
            <a:r>
              <a:rPr lang="en-US" baseline="0" dirty="0" smtClean="0"/>
              <a:t> start a RCM process. </a:t>
            </a:r>
          </a:p>
          <a:p>
            <a:r>
              <a:rPr lang="en-US" sz="1200" b="0" i="0" u="none" strike="noStrike" kern="1200" baseline="0" dirty="0" smtClean="0">
                <a:solidFill>
                  <a:schemeClr val="tx1"/>
                </a:solidFill>
                <a:latin typeface="+mn-lt"/>
                <a:ea typeface="+mn-ea"/>
                <a:cs typeface="+mn-cs"/>
              </a:rPr>
              <a:t>A good RCM implementation will result in maintenance actions, operator actions, training changes, procedural or process changes, engineering changes and conscious decisions to run some assets to failure.</a:t>
            </a:r>
          </a:p>
          <a:p>
            <a:endParaRPr lang="en-US" baseline="0" dirty="0" smtClean="0"/>
          </a:p>
          <a:p>
            <a:r>
              <a:rPr lang="en-US" baseline="0" dirty="0" smtClean="0"/>
              <a:t>1.1 </a:t>
            </a:r>
            <a:r>
              <a:rPr lang="en-US" b="1" baseline="0" dirty="0" smtClean="0"/>
              <a:t>Criticality Analysis </a:t>
            </a:r>
            <a:r>
              <a:rPr lang="en-US" baseline="0" dirty="0" smtClean="0"/>
              <a:t>– Determine critical systems. And within those systems, determine critical assets. </a:t>
            </a:r>
          </a:p>
          <a:p>
            <a:r>
              <a:rPr lang="en-US" baseline="0" dirty="0" smtClean="0"/>
              <a:t>1.2 </a:t>
            </a:r>
            <a:r>
              <a:rPr lang="en-US" b="1" baseline="0" dirty="0" smtClean="0"/>
              <a:t>RCM Analysis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18</a:t>
            </a:fld>
            <a:endParaRPr lang="en-US"/>
          </a:p>
        </p:txBody>
      </p:sp>
    </p:spTree>
    <p:extLst>
      <p:ext uri="{BB962C8B-B14F-4D97-AF65-F5344CB8AC3E}">
        <p14:creationId xmlns:p14="http://schemas.microsoft.com/office/powerpoint/2010/main" val="319260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DEFECT-EXAMPLES.pptx" TargetMode="Externa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1981200"/>
          </a:xfrm>
          <a:prstGeom prst="rect">
            <a:avLst/>
          </a:prstGeom>
          <a:gradFill>
            <a:gsLst>
              <a:gs pos="25000">
                <a:srgbClr val="D9D9D9"/>
              </a:gs>
              <a:gs pos="75000">
                <a:srgbClr val="D9D9D9"/>
              </a:gs>
              <a:gs pos="1875">
                <a:srgbClr val="1577BD"/>
              </a:gs>
              <a:gs pos="100000">
                <a:srgbClr val="1476BD"/>
              </a:gs>
            </a:gsLst>
            <a:lin ang="0" scaled="0"/>
          </a:gradFill>
          <a:ln w="31750">
            <a:noFill/>
          </a:ln>
        </p:spPr>
        <p:txBody>
          <a:bodyPr wrap="square" lIns="45720" tIns="0" rIns="45720" bIns="0" rtlCol="0" anchor="ctr">
            <a:noAutofit/>
          </a:bodyPr>
          <a:lstStyle/>
          <a:p>
            <a:pPr algn="ctr"/>
            <a:r>
              <a:rPr lang="en-US" sz="4000" b="1" dirty="0">
                <a:latin typeface="Comic Sans MS" panose="030F0702030302020204" pitchFamily="66" charset="0"/>
              </a:rPr>
              <a:t>Asset Management </a:t>
            </a:r>
            <a:r>
              <a:rPr lang="en-US" sz="4000" b="1" dirty="0" smtClean="0">
                <a:latin typeface="Comic Sans MS" panose="030F0702030302020204" pitchFamily="66" charset="0"/>
              </a:rPr>
              <a:t>System</a:t>
            </a:r>
          </a:p>
          <a:p>
            <a:pPr algn="ctr"/>
            <a:r>
              <a:rPr lang="en-US" sz="4000" dirty="0">
                <a:latin typeface="Comic Sans MS" panose="030F0702030302020204" pitchFamily="66" charset="0"/>
              </a:rPr>
              <a:t>a</a:t>
            </a:r>
            <a:r>
              <a:rPr lang="en-US" sz="4000" dirty="0" smtClean="0">
                <a:latin typeface="Comic Sans MS" panose="030F0702030302020204" pitchFamily="66" charset="0"/>
              </a:rPr>
              <a:t>s defined by the </a:t>
            </a:r>
          </a:p>
          <a:p>
            <a:pPr algn="ctr"/>
            <a:r>
              <a:rPr lang="en-US" sz="4000" b="1" dirty="0" smtClean="0">
                <a:latin typeface="Comic Sans MS" panose="030F0702030302020204" pitchFamily="66" charset="0"/>
              </a:rPr>
              <a:t>Uptime </a:t>
            </a:r>
            <a:r>
              <a:rPr lang="en-US" sz="4000" b="1" dirty="0">
                <a:latin typeface="Comic Sans MS" panose="030F0702030302020204" pitchFamily="66" charset="0"/>
              </a:rPr>
              <a:t>Elements </a:t>
            </a:r>
            <a:r>
              <a:rPr lang="en-US" sz="4000" b="1" dirty="0" smtClean="0">
                <a:latin typeface="Comic Sans MS" panose="030F0702030302020204" pitchFamily="66" charset="0"/>
              </a:rPr>
              <a:t>Framework</a:t>
            </a:r>
          </a:p>
        </p:txBody>
      </p:sp>
      <p:sp>
        <p:nvSpPr>
          <p:cNvPr id="8" name="TextBox 7"/>
          <p:cNvSpPr txBox="1"/>
          <p:nvPr/>
        </p:nvSpPr>
        <p:spPr>
          <a:xfrm>
            <a:off x="1905000" y="6309360"/>
            <a:ext cx="8382000" cy="548640"/>
          </a:xfrm>
          <a:prstGeom prst="rect">
            <a:avLst/>
          </a:prstGeom>
          <a:noFill/>
          <a:ln w="31750">
            <a:noFill/>
          </a:ln>
        </p:spPr>
        <p:txBody>
          <a:bodyPr wrap="square" lIns="45720" tIns="0" rIns="45720" bIns="0" rtlCol="0" anchor="ctr">
            <a:noAutofit/>
          </a:bodyPr>
          <a:lstStyle/>
          <a:p>
            <a:pPr algn="ctr"/>
            <a:r>
              <a:rPr lang="en-US" sz="2800" b="1" spc="300" dirty="0" smtClean="0"/>
              <a:t>John Reeve, Author, CRL, CMMS Champion</a:t>
            </a:r>
          </a:p>
        </p:txBody>
      </p:sp>
      <p:sp>
        <p:nvSpPr>
          <p:cNvPr id="6" name="TextBox 5"/>
          <p:cNvSpPr txBox="1"/>
          <p:nvPr/>
        </p:nvSpPr>
        <p:spPr>
          <a:xfrm>
            <a:off x="2095500" y="4648200"/>
            <a:ext cx="8001000" cy="762000"/>
          </a:xfrm>
          <a:prstGeom prst="rect">
            <a:avLst/>
          </a:prstGeom>
          <a:solidFill>
            <a:schemeClr val="bg1">
              <a:lumMod val="85000"/>
            </a:schemeClr>
          </a:solidFill>
          <a:ln w="28575">
            <a:noFill/>
          </a:ln>
        </p:spPr>
        <p:txBody>
          <a:bodyPr wrap="square" lIns="45720" tIns="0" rIns="45720" bIns="0" rtlCol="0" anchor="ctr">
            <a:noAutofit/>
          </a:bodyPr>
          <a:lstStyle/>
          <a:p>
            <a:pPr algn="ctr"/>
            <a:r>
              <a:rPr lang="en-US" sz="4000" b="1" i="1" spc="300" dirty="0"/>
              <a:t>f</a:t>
            </a:r>
            <a:r>
              <a:rPr lang="en-US" sz="4000" b="1" i="1" spc="300" dirty="0" smtClean="0"/>
              <a:t>rom a Maximo Perspective</a:t>
            </a:r>
          </a:p>
        </p:txBody>
      </p:sp>
      <p:pic>
        <p:nvPicPr>
          <p:cNvPr id="5" name="Picture 4"/>
          <p:cNvPicPr>
            <a:picLocks noChangeAspect="1"/>
          </p:cNvPicPr>
          <p:nvPr/>
        </p:nvPicPr>
        <p:blipFill>
          <a:blip r:embed="rId2"/>
          <a:stretch>
            <a:fillRect/>
          </a:stretch>
        </p:blipFill>
        <p:spPr>
          <a:xfrm>
            <a:off x="3905250" y="2162175"/>
            <a:ext cx="4381500" cy="2333625"/>
          </a:xfrm>
          <a:prstGeom prst="rect">
            <a:avLst/>
          </a:prstGeom>
        </p:spPr>
      </p:pic>
      <p:sp>
        <p:nvSpPr>
          <p:cNvPr id="2" name="TextBox 1"/>
          <p:cNvSpPr txBox="1"/>
          <p:nvPr/>
        </p:nvSpPr>
        <p:spPr>
          <a:xfrm>
            <a:off x="9067800" y="2209800"/>
            <a:ext cx="2743200" cy="1905000"/>
          </a:xfrm>
          <a:prstGeom prst="rect">
            <a:avLst/>
          </a:prstGeom>
          <a:noFill/>
          <a:ln w="31750">
            <a:noFill/>
          </a:ln>
        </p:spPr>
        <p:txBody>
          <a:bodyPr wrap="square" lIns="45720" tIns="0" rIns="45720" bIns="0" rtlCol="0" anchor="ctr">
            <a:noAutofit/>
          </a:bodyPr>
          <a:lstStyle/>
          <a:p>
            <a:endParaRPr lang="en-US" sz="2000" b="1" dirty="0" smtClean="0"/>
          </a:p>
        </p:txBody>
      </p:sp>
      <p:pic>
        <p:nvPicPr>
          <p:cNvPr id="3" name="Picture 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0472928" y="6307465"/>
            <a:ext cx="1639312" cy="4000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2269"/>
            <a:ext cx="1419225" cy="799531"/>
          </a:xfrm>
          <a:prstGeom prst="rect">
            <a:avLst/>
          </a:prstGeom>
        </p:spPr>
      </p:pic>
      <p:grpSp>
        <p:nvGrpSpPr>
          <p:cNvPr id="14" name="Group 13"/>
          <p:cNvGrpSpPr/>
          <p:nvPr/>
        </p:nvGrpSpPr>
        <p:grpSpPr>
          <a:xfrm>
            <a:off x="0" y="2514600"/>
            <a:ext cx="3905250" cy="1584960"/>
            <a:chOff x="0" y="2514600"/>
            <a:chExt cx="3905250" cy="1584960"/>
          </a:xfrm>
        </p:grpSpPr>
        <p:sp>
          <p:nvSpPr>
            <p:cNvPr id="9" name="Diamond 8"/>
            <p:cNvSpPr/>
            <p:nvPr/>
          </p:nvSpPr>
          <p:spPr>
            <a:xfrm>
              <a:off x="0" y="2514600"/>
              <a:ext cx="3905250" cy="1584960"/>
            </a:xfrm>
            <a:prstGeom prst="diamond">
              <a:avLst/>
            </a:prstGeom>
            <a:solidFill>
              <a:srgbClr val="157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2819400"/>
              <a:ext cx="2133600" cy="1066800"/>
            </a:xfrm>
            <a:prstGeom prst="rect">
              <a:avLst/>
            </a:prstGeom>
            <a:noFill/>
            <a:ln w="31750">
              <a:noFill/>
            </a:ln>
          </p:spPr>
          <p:txBody>
            <a:bodyPr wrap="square" lIns="45720" tIns="0" rIns="45720" bIns="0" rtlCol="0" anchor="ctr">
              <a:noAutofit/>
            </a:bodyPr>
            <a:lstStyle/>
            <a:p>
              <a:pPr algn="ctr"/>
              <a:r>
                <a:rPr lang="en-US" sz="2000" b="1" dirty="0" smtClean="0">
                  <a:solidFill>
                    <a:schemeClr val="bg1"/>
                  </a:solidFill>
                </a:rPr>
                <a:t>Jan. 29</a:t>
              </a:r>
              <a:r>
                <a:rPr lang="en-US" sz="2000" b="1" baseline="30000" dirty="0" smtClean="0">
                  <a:solidFill>
                    <a:schemeClr val="bg1"/>
                  </a:solidFill>
                </a:rPr>
                <a:t>th</a:t>
              </a:r>
              <a:r>
                <a:rPr lang="en-US" sz="2000" b="1" dirty="0" smtClean="0">
                  <a:solidFill>
                    <a:schemeClr val="bg1"/>
                  </a:solidFill>
                </a:rPr>
                <a:t> Monday</a:t>
              </a:r>
            </a:p>
            <a:p>
              <a:pPr algn="ctr"/>
              <a:r>
                <a:rPr lang="en-US" sz="2000" b="1" dirty="0" smtClean="0">
                  <a:solidFill>
                    <a:schemeClr val="bg1"/>
                  </a:solidFill>
                </a:rPr>
                <a:t>8:30am – 9:15am</a:t>
              </a:r>
            </a:p>
            <a:p>
              <a:pPr algn="ctr"/>
              <a:r>
                <a:rPr lang="en-US" sz="2000" b="1" dirty="0" smtClean="0">
                  <a:solidFill>
                    <a:schemeClr val="bg1"/>
                  </a:solidFill>
                </a:rPr>
                <a:t>Champions III</a:t>
              </a:r>
            </a:p>
          </p:txBody>
        </p:sp>
      </p:grpSp>
      <p:grpSp>
        <p:nvGrpSpPr>
          <p:cNvPr id="15" name="Group 14"/>
          <p:cNvGrpSpPr/>
          <p:nvPr/>
        </p:nvGrpSpPr>
        <p:grpSpPr>
          <a:xfrm>
            <a:off x="8286750" y="2529840"/>
            <a:ext cx="3905250" cy="1584960"/>
            <a:chOff x="8229600" y="2529840"/>
            <a:chExt cx="3905250" cy="1584960"/>
          </a:xfrm>
        </p:grpSpPr>
        <p:sp>
          <p:nvSpPr>
            <p:cNvPr id="12" name="Diamond 11"/>
            <p:cNvSpPr/>
            <p:nvPr/>
          </p:nvSpPr>
          <p:spPr>
            <a:xfrm>
              <a:off x="8229600" y="2529840"/>
              <a:ext cx="3905250" cy="1584960"/>
            </a:xfrm>
            <a:prstGeom prst="diamond">
              <a:avLst/>
            </a:prstGeom>
            <a:gradFill flip="none" rotWithShape="1">
              <a:gsLst>
                <a:gs pos="1875">
                  <a:srgbClr val="1577BD"/>
                </a:gs>
                <a:gs pos="100000">
                  <a:srgbClr val="1476B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144000" y="2834640"/>
              <a:ext cx="2133600" cy="1066800"/>
            </a:xfrm>
            <a:prstGeom prst="rect">
              <a:avLst/>
            </a:prstGeom>
            <a:noFill/>
            <a:ln w="31750">
              <a:noFill/>
            </a:ln>
          </p:spPr>
          <p:txBody>
            <a:bodyPr wrap="square" lIns="45720" tIns="0" rIns="45720" bIns="0" rtlCol="0" anchor="ctr">
              <a:noAutofit/>
            </a:bodyPr>
            <a:lstStyle/>
            <a:p>
              <a:pPr algn="ctr"/>
              <a:r>
                <a:rPr lang="en-US" sz="2000" b="1" dirty="0" smtClean="0">
                  <a:solidFill>
                    <a:schemeClr val="bg1"/>
                  </a:solidFill>
                </a:rPr>
                <a:t>Jan. 29</a:t>
              </a:r>
              <a:r>
                <a:rPr lang="en-US" sz="2000" b="1" baseline="30000" dirty="0" smtClean="0">
                  <a:solidFill>
                    <a:schemeClr val="bg1"/>
                  </a:solidFill>
                </a:rPr>
                <a:t>th</a:t>
              </a:r>
              <a:r>
                <a:rPr lang="en-US" sz="2000" b="1" dirty="0" smtClean="0">
                  <a:solidFill>
                    <a:schemeClr val="bg1"/>
                  </a:solidFill>
                </a:rPr>
                <a:t> Monday</a:t>
              </a:r>
            </a:p>
            <a:p>
              <a:pPr algn="ctr"/>
              <a:r>
                <a:rPr lang="en-US" sz="2000" b="1" dirty="0">
                  <a:solidFill>
                    <a:schemeClr val="bg1"/>
                  </a:solidFill>
                </a:rPr>
                <a:t>9</a:t>
              </a:r>
              <a:r>
                <a:rPr lang="en-US" sz="2000" b="1" dirty="0" smtClean="0">
                  <a:solidFill>
                    <a:schemeClr val="bg1"/>
                  </a:solidFill>
                </a:rPr>
                <a:t>:30am – 10:15am</a:t>
              </a:r>
            </a:p>
            <a:p>
              <a:pPr algn="ctr"/>
              <a:r>
                <a:rPr lang="en-US" sz="2000" b="1" dirty="0" smtClean="0">
                  <a:solidFill>
                    <a:schemeClr val="bg1"/>
                  </a:solidFill>
                </a:rPr>
                <a:t>Champions </a:t>
              </a:r>
              <a:r>
                <a:rPr lang="en-US" sz="2000" b="1" dirty="0" smtClean="0">
                  <a:solidFill>
                    <a:schemeClr val="bg1"/>
                  </a:solidFill>
                </a:rPr>
                <a:t>VII</a:t>
              </a:r>
              <a:endParaRPr lang="en-US" sz="2000" b="1" dirty="0" smtClean="0">
                <a:solidFill>
                  <a:schemeClr val="bg1"/>
                </a:solidFill>
              </a:endParaRPr>
            </a:p>
          </p:txBody>
        </p:sp>
      </p:grpSp>
      <p:sp>
        <p:nvSpPr>
          <p:cNvPr id="16" name="TextBox 15"/>
          <p:cNvSpPr txBox="1"/>
          <p:nvPr/>
        </p:nvSpPr>
        <p:spPr>
          <a:xfrm>
            <a:off x="838200" y="2209800"/>
            <a:ext cx="2286000" cy="304800"/>
          </a:xfrm>
          <a:prstGeom prst="rect">
            <a:avLst/>
          </a:prstGeom>
          <a:noFill/>
          <a:ln w="31750">
            <a:noFill/>
          </a:ln>
        </p:spPr>
        <p:txBody>
          <a:bodyPr wrap="square" lIns="45720" tIns="0" rIns="45720" bIns="0" rtlCol="0" anchor="ctr">
            <a:noAutofit/>
          </a:bodyPr>
          <a:lstStyle/>
          <a:p>
            <a:pPr algn="ctr"/>
            <a:r>
              <a:rPr lang="en-US" sz="2000" b="1" dirty="0" smtClean="0"/>
              <a:t>Session #1</a:t>
            </a:r>
          </a:p>
        </p:txBody>
      </p:sp>
      <p:sp>
        <p:nvSpPr>
          <p:cNvPr id="17" name="TextBox 16"/>
          <p:cNvSpPr txBox="1"/>
          <p:nvPr/>
        </p:nvSpPr>
        <p:spPr>
          <a:xfrm>
            <a:off x="9067800" y="2217420"/>
            <a:ext cx="2286000" cy="304800"/>
          </a:xfrm>
          <a:prstGeom prst="rect">
            <a:avLst/>
          </a:prstGeom>
          <a:noFill/>
          <a:ln w="31750">
            <a:noFill/>
          </a:ln>
        </p:spPr>
        <p:txBody>
          <a:bodyPr wrap="square" lIns="45720" tIns="0" rIns="45720" bIns="0" rtlCol="0" anchor="ctr">
            <a:noAutofit/>
          </a:bodyPr>
          <a:lstStyle/>
          <a:p>
            <a:pPr algn="ctr"/>
            <a:r>
              <a:rPr lang="en-US" sz="2000" b="1" dirty="0" smtClean="0"/>
              <a:t>Session #2</a:t>
            </a:r>
          </a:p>
        </p:txBody>
      </p:sp>
    </p:spTree>
    <p:extLst>
      <p:ext uri="{BB962C8B-B14F-4D97-AF65-F5344CB8AC3E}">
        <p14:creationId xmlns:p14="http://schemas.microsoft.com/office/powerpoint/2010/main" val="32735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0"/>
            <a:ext cx="96012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524000"/>
            <a:ext cx="96012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48381013"/>
              </p:ext>
            </p:extLst>
          </p:nvPr>
        </p:nvGraphicFramePr>
        <p:xfrm>
          <a:off x="0" y="762001"/>
          <a:ext cx="12192000" cy="5981700"/>
        </p:xfrm>
        <a:graphic>
          <a:graphicData uri="http://schemas.openxmlformats.org/drawingml/2006/table">
            <a:tbl>
              <a:tblPr firstRow="1" firstCol="1" bandRow="1">
                <a:tableStyleId>{5C22544A-7EE6-4342-B048-85BDC9FD1C3A}</a:tableStyleId>
              </a:tblPr>
              <a:tblGrid>
                <a:gridCol w="12192000"/>
              </a:tblGrid>
              <a:tr h="5470322">
                <a:tc>
                  <a:txBody>
                    <a:bodyPr/>
                    <a:lstStyle/>
                    <a:p>
                      <a:r>
                        <a:rPr lang="en-US" sz="2000" b="0" dirty="0" smtClean="0">
                          <a:solidFill>
                            <a:schemeClr val="tx1"/>
                          </a:solidFill>
                          <a:latin typeface="+mn-lt"/>
                        </a:rPr>
                        <a:t>Goal #1: Build a </a:t>
                      </a:r>
                      <a:r>
                        <a:rPr lang="en-US" sz="2000" b="1" dirty="0" smtClean="0">
                          <a:solidFill>
                            <a:schemeClr val="tx1"/>
                          </a:solidFill>
                          <a:latin typeface="+mn-lt"/>
                        </a:rPr>
                        <a:t>proactive maintenance program </a:t>
                      </a:r>
                      <a:r>
                        <a:rPr lang="en-US" sz="2000" b="0" dirty="0" smtClean="0">
                          <a:solidFill>
                            <a:schemeClr val="tx1"/>
                          </a:solidFill>
                          <a:latin typeface="+mn-lt"/>
                        </a:rPr>
                        <a:t>which involves</a:t>
                      </a:r>
                      <a:r>
                        <a:rPr lang="en-US" sz="2000" b="0" baseline="0" dirty="0" smtClean="0">
                          <a:solidFill>
                            <a:schemeClr val="tx1"/>
                          </a:solidFill>
                          <a:latin typeface="+mn-lt"/>
                        </a:rPr>
                        <a:t> </a:t>
                      </a:r>
                      <a:r>
                        <a:rPr lang="en-US" sz="2000" b="1" baseline="0" dirty="0" smtClean="0">
                          <a:solidFill>
                            <a:schemeClr val="tx1"/>
                          </a:solidFill>
                          <a:latin typeface="+mn-lt"/>
                        </a:rPr>
                        <a:t>failure mode identification </a:t>
                      </a:r>
                      <a:r>
                        <a:rPr lang="en-US" sz="2000" b="0" baseline="0" dirty="0" smtClean="0">
                          <a:solidFill>
                            <a:schemeClr val="tx1"/>
                          </a:solidFill>
                          <a:latin typeface="+mn-lt"/>
                        </a:rPr>
                        <a:t>by O&amp;M staff; </a:t>
                      </a:r>
                      <a:r>
                        <a:rPr lang="en-US" sz="2000" b="1" baseline="0" dirty="0" smtClean="0">
                          <a:solidFill>
                            <a:schemeClr val="tx1"/>
                          </a:solidFill>
                          <a:latin typeface="+mn-lt"/>
                        </a:rPr>
                        <a:t>precision maintenance training </a:t>
                      </a:r>
                      <a:r>
                        <a:rPr lang="en-US" sz="2000" b="0" baseline="0" dirty="0" smtClean="0">
                          <a:solidFill>
                            <a:schemeClr val="tx1"/>
                          </a:solidFill>
                          <a:latin typeface="+mn-lt"/>
                        </a:rPr>
                        <a:t>for technicians; and </a:t>
                      </a:r>
                      <a:r>
                        <a:rPr lang="en-US" sz="2000" b="1" baseline="0" dirty="0" smtClean="0">
                          <a:solidFill>
                            <a:schemeClr val="tx1"/>
                          </a:solidFill>
                          <a:latin typeface="+mn-lt"/>
                        </a:rPr>
                        <a:t>RCM training </a:t>
                      </a:r>
                      <a:r>
                        <a:rPr lang="en-US" sz="2000" b="0" baseline="0" dirty="0" smtClean="0">
                          <a:solidFill>
                            <a:schemeClr val="tx1"/>
                          </a:solidFill>
                          <a:latin typeface="+mn-lt"/>
                        </a:rPr>
                        <a:t>for senior staff. Lastly, get Reliability Engineer involved.</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000" b="0" dirty="0" smtClean="0">
                          <a:solidFill>
                            <a:schemeClr val="tx1"/>
                          </a:solidFill>
                          <a:effectLst/>
                          <a:latin typeface="+mn-lt"/>
                        </a:rPr>
                        <a:t>Goal #2: Operations personnel should be used in </a:t>
                      </a:r>
                      <a:r>
                        <a:rPr lang="en-US" sz="2000" b="1" dirty="0" smtClean="0">
                          <a:solidFill>
                            <a:schemeClr val="tx1"/>
                          </a:solidFill>
                          <a:effectLst/>
                          <a:latin typeface="+mn-lt"/>
                        </a:rPr>
                        <a:t>10-40% of all PM duties</a:t>
                      </a:r>
                      <a:r>
                        <a:rPr lang="en-US" sz="2000" b="0" dirty="0" smtClean="0">
                          <a:solidFill>
                            <a:schemeClr val="tx1"/>
                          </a:solidFill>
                          <a:effectLst/>
                          <a:latin typeface="+mn-lt"/>
                        </a:rPr>
                        <a:t>. This would free-up maintenance to increase PdM activities,</a:t>
                      </a:r>
                      <a:r>
                        <a:rPr lang="en-US" sz="2000" b="0" baseline="0" dirty="0" smtClean="0">
                          <a:solidFill>
                            <a:schemeClr val="tx1"/>
                          </a:solidFill>
                          <a:effectLst/>
                          <a:latin typeface="+mn-lt"/>
                        </a:rPr>
                        <a:t> and </a:t>
                      </a:r>
                      <a:r>
                        <a:rPr lang="en-US" sz="2000" b="0" i="1" baseline="0" dirty="0" smtClean="0">
                          <a:solidFill>
                            <a:schemeClr val="tx1"/>
                          </a:solidFill>
                          <a:effectLst/>
                          <a:latin typeface="+mn-lt"/>
                        </a:rPr>
                        <a:t>gain a partner in asset reliability</a:t>
                      </a:r>
                      <a:r>
                        <a:rPr lang="en-US" sz="2000" b="0" baseline="0" dirty="0" smtClean="0">
                          <a:solidFill>
                            <a:schemeClr val="tx1"/>
                          </a:solidFill>
                          <a:effectLst/>
                          <a:latin typeface="+mn-lt"/>
                        </a:rPr>
                        <a:t>.</a:t>
                      </a:r>
                      <a:endParaRPr lang="en-US" sz="2000" b="0" dirty="0" smtClean="0">
                        <a:solidFill>
                          <a:schemeClr val="tx1"/>
                        </a:solidFill>
                        <a:effectLst/>
                        <a:latin typeface="+mn-lt"/>
                      </a:endParaRPr>
                    </a:p>
                    <a:p>
                      <a:pPr marL="0" marR="0" lvl="0" indent="0" algn="l" defTabSz="914400" rtl="0" eaLnBrk="1" fontAlgn="auto" latinLnBrk="0" hangingPunct="1">
                        <a:lnSpc>
                          <a:spcPts val="1900"/>
                        </a:lnSpc>
                        <a:spcBef>
                          <a:spcPts val="0"/>
                        </a:spcBef>
                        <a:spcAft>
                          <a:spcPts val="0"/>
                        </a:spcAft>
                        <a:buClrTx/>
                        <a:buSzTx/>
                        <a:buFontTx/>
                        <a:buNone/>
                        <a:tabLst/>
                        <a:defRPr/>
                      </a:pPr>
                      <a:endParaRPr lang="en-US" sz="2000" b="0" dirty="0" smtClean="0">
                        <a:solidFill>
                          <a:schemeClr val="tx1"/>
                        </a:solidFill>
                        <a:effectLst/>
                        <a:latin typeface="+mn-lt"/>
                      </a:endParaRPr>
                    </a:p>
                    <a:p>
                      <a:pPr marL="0" marR="0" lvl="0" indent="0" algn="l" defTabSz="914400" rtl="0" eaLnBrk="1" fontAlgn="auto" latinLnBrk="0" hangingPunct="1">
                        <a:lnSpc>
                          <a:spcPts val="1900"/>
                        </a:lnSpc>
                        <a:spcBef>
                          <a:spcPts val="0"/>
                        </a:spcBef>
                        <a:spcAft>
                          <a:spcPts val="0"/>
                        </a:spcAft>
                        <a:buClrTx/>
                        <a:buSzTx/>
                        <a:buFontTx/>
                        <a:buNone/>
                        <a:tabLst/>
                        <a:defRPr/>
                      </a:pPr>
                      <a:r>
                        <a:rPr lang="en-US" sz="2400" b="1" dirty="0" smtClean="0">
                          <a:solidFill>
                            <a:schemeClr val="tx1"/>
                          </a:solidFill>
                          <a:effectLst/>
                          <a:latin typeface="+mn-lt"/>
                        </a:rPr>
                        <a:t>Operator Driven Reliability </a:t>
                      </a:r>
                      <a:r>
                        <a:rPr lang="en-US" sz="2000" b="0" dirty="0" smtClean="0">
                          <a:solidFill>
                            <a:schemeClr val="tx1"/>
                          </a:solidFill>
                          <a:effectLst/>
                          <a:latin typeface="+mn-lt"/>
                        </a:rPr>
                        <a:t>has operators performing minor &amp; recurring maintenance tasks. Operators need to accept ownership of asset reliability.</a:t>
                      </a:r>
                      <a:r>
                        <a:rPr lang="en-US" sz="2000" b="0" baseline="0" dirty="0" smtClean="0">
                          <a:solidFill>
                            <a:schemeClr val="tx1"/>
                          </a:solidFill>
                          <a:effectLst/>
                          <a:latin typeface="+mn-lt"/>
                        </a:rPr>
                        <a:t> They can (1) identify and </a:t>
                      </a:r>
                      <a:r>
                        <a:rPr lang="en-US" sz="2000" b="1" baseline="0" dirty="0" smtClean="0">
                          <a:solidFill>
                            <a:schemeClr val="tx1"/>
                          </a:solidFill>
                          <a:effectLst/>
                          <a:latin typeface="+mn-lt"/>
                        </a:rPr>
                        <a:t>report  failure modes sooner</a:t>
                      </a:r>
                      <a:r>
                        <a:rPr lang="en-US" sz="2000" b="0" baseline="0" dirty="0" smtClean="0">
                          <a:solidFill>
                            <a:schemeClr val="tx1"/>
                          </a:solidFill>
                          <a:effectLst/>
                          <a:latin typeface="+mn-lt"/>
                        </a:rPr>
                        <a:t>, and, (2) perform basic servicing by replacing </a:t>
                      </a:r>
                      <a:r>
                        <a:rPr lang="en-US" sz="2000" b="0" dirty="0" smtClean="0">
                          <a:solidFill>
                            <a:schemeClr val="tx1"/>
                          </a:solidFill>
                          <a:effectLst/>
                          <a:latin typeface="+mn-lt"/>
                        </a:rPr>
                        <a:t>filters</a:t>
                      </a:r>
                      <a:r>
                        <a:rPr lang="en-US" sz="2000" b="0" dirty="0">
                          <a:solidFill>
                            <a:schemeClr val="tx1"/>
                          </a:solidFill>
                          <a:effectLst/>
                          <a:latin typeface="+mn-lt"/>
                        </a:rPr>
                        <a:t>, </a:t>
                      </a:r>
                      <a:r>
                        <a:rPr lang="en-US" sz="2000" b="0" dirty="0" smtClean="0">
                          <a:solidFill>
                            <a:schemeClr val="tx1"/>
                          </a:solidFill>
                          <a:effectLst/>
                          <a:latin typeface="+mn-lt"/>
                        </a:rPr>
                        <a:t>and performing lubrication. </a:t>
                      </a:r>
                      <a:r>
                        <a:rPr lang="en-US" sz="2000" b="0" baseline="0" dirty="0" smtClean="0">
                          <a:solidFill>
                            <a:schemeClr val="tx1"/>
                          </a:solidFill>
                          <a:effectLst/>
                          <a:latin typeface="+mn-lt"/>
                        </a:rPr>
                        <a:t>They could also have basic PdM tools with them on rounds. </a:t>
                      </a:r>
                      <a:endParaRPr lang="en-US" sz="2000" b="0" dirty="0">
                        <a:solidFill>
                          <a:schemeClr val="tx1"/>
                        </a:solidFill>
                        <a:effectLst/>
                        <a:latin typeface="+mn-lt"/>
                      </a:endParaRPr>
                    </a:p>
                    <a:p>
                      <a:pPr marL="0" marR="0">
                        <a:lnSpc>
                          <a:spcPts val="1900"/>
                        </a:lnSpc>
                        <a:spcBef>
                          <a:spcPts val="1200"/>
                        </a:spcBef>
                        <a:spcAft>
                          <a:spcPts val="600"/>
                        </a:spcAft>
                      </a:pPr>
                      <a:r>
                        <a:rPr lang="en-US" sz="2400" b="1" u="sng" dirty="0" smtClean="0">
                          <a:solidFill>
                            <a:schemeClr val="tx1"/>
                          </a:solidFill>
                          <a:effectLst/>
                          <a:latin typeface="+mn-lt"/>
                        </a:rPr>
                        <a:t>ODR Basic Tasks – qualifying criteria</a:t>
                      </a:r>
                      <a:endParaRPr lang="en-US" sz="2400" b="1" u="sng" dirty="0">
                        <a:solidFill>
                          <a:schemeClr val="tx1"/>
                        </a:solidFill>
                        <a:effectLst/>
                        <a:latin typeface="+mn-lt"/>
                      </a:endParaRPr>
                    </a:p>
                    <a:p>
                      <a:pPr marL="342900" marR="0" lvl="0" indent="-342900">
                        <a:lnSpc>
                          <a:spcPts val="2100"/>
                        </a:lnSpc>
                        <a:spcBef>
                          <a:spcPts val="0"/>
                        </a:spcBef>
                        <a:spcAft>
                          <a:spcPts val="0"/>
                        </a:spcAft>
                        <a:buFont typeface="+mj-lt"/>
                        <a:buAutoNum type="arabicPeriod"/>
                      </a:pPr>
                      <a:r>
                        <a:rPr lang="en-US" sz="2000" b="0" dirty="0">
                          <a:solidFill>
                            <a:schemeClr val="tx1"/>
                          </a:solidFill>
                          <a:effectLst/>
                          <a:latin typeface="+mn-lt"/>
                        </a:rPr>
                        <a:t>No more than </a:t>
                      </a:r>
                      <a:r>
                        <a:rPr lang="en-US" sz="2000" b="1" dirty="0">
                          <a:solidFill>
                            <a:schemeClr val="tx1"/>
                          </a:solidFill>
                          <a:effectLst/>
                          <a:latin typeface="+mn-lt"/>
                        </a:rPr>
                        <a:t>one basic </a:t>
                      </a:r>
                      <a:r>
                        <a:rPr lang="en-US" sz="2000" b="1" dirty="0" smtClean="0">
                          <a:solidFill>
                            <a:schemeClr val="tx1"/>
                          </a:solidFill>
                          <a:effectLst/>
                          <a:latin typeface="+mn-lt"/>
                        </a:rPr>
                        <a:t>skill is involved</a:t>
                      </a:r>
                      <a:r>
                        <a:rPr lang="en-US" sz="2000" b="0" dirty="0" smtClean="0">
                          <a:solidFill>
                            <a:schemeClr val="tx1"/>
                          </a:solidFill>
                          <a:effectLst/>
                          <a:latin typeface="+mn-lt"/>
                        </a:rPr>
                        <a:t>, </a:t>
                      </a:r>
                      <a:r>
                        <a:rPr lang="en-US" sz="2000" b="0" dirty="0">
                          <a:solidFill>
                            <a:schemeClr val="tx1"/>
                          </a:solidFill>
                          <a:effectLst/>
                          <a:latin typeface="+mn-lt"/>
                        </a:rPr>
                        <a:t>such as mechanical or </a:t>
                      </a:r>
                      <a:r>
                        <a:rPr lang="en-US" sz="2000" b="0" dirty="0" smtClean="0">
                          <a:solidFill>
                            <a:schemeClr val="tx1"/>
                          </a:solidFill>
                          <a:effectLst/>
                          <a:latin typeface="+mn-lt"/>
                        </a:rPr>
                        <a:t>electrical; but no special tool requirements</a:t>
                      </a:r>
                      <a:endParaRPr lang="en-US" sz="2000" b="0" dirty="0">
                        <a:solidFill>
                          <a:schemeClr val="tx1"/>
                        </a:solidFill>
                        <a:effectLst/>
                        <a:latin typeface="+mn-lt"/>
                      </a:endParaRPr>
                    </a:p>
                    <a:p>
                      <a:pPr marL="342900" marR="0" lvl="0" indent="-342900">
                        <a:lnSpc>
                          <a:spcPts val="2100"/>
                        </a:lnSpc>
                        <a:spcBef>
                          <a:spcPts val="0"/>
                        </a:spcBef>
                        <a:spcAft>
                          <a:spcPts val="0"/>
                        </a:spcAft>
                        <a:buFont typeface="+mj-lt"/>
                        <a:buAutoNum type="arabicPeriod"/>
                      </a:pPr>
                      <a:r>
                        <a:rPr lang="en-US" sz="2000" b="0" dirty="0">
                          <a:solidFill>
                            <a:schemeClr val="tx1"/>
                          </a:solidFill>
                          <a:effectLst/>
                          <a:latin typeface="+mn-lt"/>
                        </a:rPr>
                        <a:t>Only </a:t>
                      </a:r>
                      <a:r>
                        <a:rPr lang="en-US" sz="2000" b="1" dirty="0">
                          <a:solidFill>
                            <a:schemeClr val="tx1"/>
                          </a:solidFill>
                          <a:effectLst/>
                          <a:latin typeface="+mn-lt"/>
                        </a:rPr>
                        <a:t>minor adjustments </a:t>
                      </a:r>
                      <a:r>
                        <a:rPr lang="en-US" sz="2000" b="0" dirty="0">
                          <a:solidFill>
                            <a:schemeClr val="tx1"/>
                          </a:solidFill>
                          <a:effectLst/>
                          <a:latin typeface="+mn-lt"/>
                        </a:rPr>
                        <a:t>or lubrication activities</a:t>
                      </a:r>
                    </a:p>
                    <a:p>
                      <a:pPr marL="342900" marR="0" lvl="0" indent="-342900">
                        <a:lnSpc>
                          <a:spcPts val="2100"/>
                        </a:lnSpc>
                        <a:spcBef>
                          <a:spcPts val="0"/>
                        </a:spcBef>
                        <a:spcAft>
                          <a:spcPts val="0"/>
                        </a:spcAft>
                        <a:buFont typeface="+mj-lt"/>
                        <a:buAutoNum type="arabicPeriod"/>
                      </a:pPr>
                      <a:r>
                        <a:rPr lang="en-US" sz="2000" b="1" dirty="0">
                          <a:solidFill>
                            <a:schemeClr val="tx1"/>
                          </a:solidFill>
                          <a:effectLst/>
                          <a:latin typeface="+mn-lt"/>
                        </a:rPr>
                        <a:t>Troubleshooting</a:t>
                      </a:r>
                      <a:r>
                        <a:rPr lang="en-US" sz="2000" b="0" dirty="0">
                          <a:solidFill>
                            <a:schemeClr val="tx1"/>
                          </a:solidFill>
                          <a:effectLst/>
                          <a:latin typeface="+mn-lt"/>
                        </a:rPr>
                        <a:t> “if then … then this”, e.g. electrical resets or clearing a jam</a:t>
                      </a:r>
                    </a:p>
                    <a:p>
                      <a:pPr marL="342900" marR="0" lvl="0" indent="-342900">
                        <a:lnSpc>
                          <a:spcPts val="2100"/>
                        </a:lnSpc>
                        <a:spcBef>
                          <a:spcPts val="0"/>
                        </a:spcBef>
                        <a:spcAft>
                          <a:spcPts val="0"/>
                        </a:spcAft>
                        <a:buFont typeface="+mj-lt"/>
                        <a:buAutoNum type="arabicPeriod"/>
                      </a:pPr>
                      <a:r>
                        <a:rPr lang="en-US" sz="2000" b="1" dirty="0">
                          <a:solidFill>
                            <a:schemeClr val="tx1"/>
                          </a:solidFill>
                          <a:effectLst/>
                          <a:latin typeface="+mn-lt"/>
                        </a:rPr>
                        <a:t>Defect elimination </a:t>
                      </a:r>
                      <a:r>
                        <a:rPr lang="en-US" sz="2000" b="0" dirty="0">
                          <a:solidFill>
                            <a:schemeClr val="tx1"/>
                          </a:solidFill>
                          <a:effectLst/>
                          <a:latin typeface="+mn-lt"/>
                        </a:rPr>
                        <a:t>or improvement activities </a:t>
                      </a:r>
                      <a:r>
                        <a:rPr lang="en-US" sz="2000" b="0" dirty="0" smtClean="0">
                          <a:solidFill>
                            <a:schemeClr val="tx1"/>
                          </a:solidFill>
                          <a:effectLst/>
                          <a:latin typeface="+mn-lt"/>
                        </a:rPr>
                        <a:t>are encouraged</a:t>
                      </a:r>
                      <a:endParaRPr lang="en-US" sz="2000" b="0" dirty="0">
                        <a:solidFill>
                          <a:schemeClr val="tx1"/>
                        </a:solidFill>
                        <a:effectLst/>
                        <a:latin typeface="+mn-lt"/>
                      </a:endParaRPr>
                    </a:p>
                    <a:p>
                      <a:pPr marL="342900" marR="0" lvl="0" indent="-342900">
                        <a:lnSpc>
                          <a:spcPts val="2100"/>
                        </a:lnSpc>
                        <a:spcBef>
                          <a:spcPts val="0"/>
                        </a:spcBef>
                        <a:spcAft>
                          <a:spcPts val="0"/>
                        </a:spcAft>
                        <a:buFont typeface="+mj-lt"/>
                        <a:buAutoNum type="arabicPeriod"/>
                      </a:pPr>
                      <a:r>
                        <a:rPr lang="en-US" sz="2000" b="0" dirty="0" smtClean="0">
                          <a:solidFill>
                            <a:schemeClr val="tx1"/>
                          </a:solidFill>
                          <a:effectLst/>
                          <a:latin typeface="+mn-lt"/>
                        </a:rPr>
                        <a:t>No </a:t>
                      </a:r>
                      <a:r>
                        <a:rPr lang="en-US" sz="2000" b="0" dirty="0">
                          <a:solidFill>
                            <a:schemeClr val="tx1"/>
                          </a:solidFill>
                          <a:effectLst/>
                          <a:latin typeface="+mn-lt"/>
                        </a:rPr>
                        <a:t>significant </a:t>
                      </a:r>
                      <a:r>
                        <a:rPr lang="en-US" sz="2000" b="1" dirty="0" smtClean="0">
                          <a:solidFill>
                            <a:schemeClr val="tx1"/>
                          </a:solidFill>
                          <a:effectLst/>
                          <a:latin typeface="+mn-lt"/>
                        </a:rPr>
                        <a:t>disassembly</a:t>
                      </a:r>
                    </a:p>
                    <a:p>
                      <a:pPr marL="342900" marR="0" lvl="0" indent="-342900" algn="l" defTabSz="914400" rtl="0" eaLnBrk="1" fontAlgn="auto" latinLnBrk="0" hangingPunct="1">
                        <a:lnSpc>
                          <a:spcPts val="2100"/>
                        </a:lnSpc>
                        <a:spcBef>
                          <a:spcPts val="0"/>
                        </a:spcBef>
                        <a:spcAft>
                          <a:spcPts val="0"/>
                        </a:spcAft>
                        <a:buClrTx/>
                        <a:buSzTx/>
                        <a:buFont typeface="+mj-lt"/>
                        <a:buAutoNum type="arabicPeriod"/>
                        <a:tabLst/>
                        <a:defRPr/>
                      </a:pPr>
                      <a:r>
                        <a:rPr lang="en-US" sz="2000" b="0" dirty="0" smtClean="0">
                          <a:solidFill>
                            <a:schemeClr val="tx1"/>
                          </a:solidFill>
                          <a:effectLst/>
                          <a:latin typeface="+mn-lt"/>
                        </a:rPr>
                        <a:t>Before starting ODR program, there should be some type of “buy-off” to </a:t>
                      </a:r>
                      <a:r>
                        <a:rPr lang="en-US" sz="2000" b="1" dirty="0" smtClean="0">
                          <a:solidFill>
                            <a:schemeClr val="tx1"/>
                          </a:solidFill>
                          <a:effectLst/>
                          <a:latin typeface="+mn-lt"/>
                        </a:rPr>
                        <a:t>verify proper operator knowledge</a:t>
                      </a:r>
                      <a:r>
                        <a:rPr lang="en-US" sz="2000" b="0" dirty="0" smtClean="0">
                          <a:solidFill>
                            <a:schemeClr val="tx1"/>
                          </a:solidFill>
                          <a:effectLst/>
                          <a:latin typeface="+mn-lt"/>
                        </a:rPr>
                        <a:t>. Senior maintenance staff should conduct walkdown to discuss possible failure modes.</a:t>
                      </a:r>
                    </a:p>
                    <a:p>
                      <a:pPr marL="342900" marR="0" lvl="0" indent="-342900" algn="l" defTabSz="914400" rtl="0" eaLnBrk="1" fontAlgn="auto" latinLnBrk="0" hangingPunct="1">
                        <a:lnSpc>
                          <a:spcPts val="2100"/>
                        </a:lnSpc>
                        <a:spcBef>
                          <a:spcPts val="0"/>
                        </a:spcBef>
                        <a:spcAft>
                          <a:spcPts val="0"/>
                        </a:spcAft>
                        <a:buClrTx/>
                        <a:buSzTx/>
                        <a:buFont typeface="+mj-lt"/>
                        <a:buAutoNum type="arabicPeriod"/>
                        <a:tabLst/>
                        <a:defRPr/>
                      </a:pPr>
                      <a:r>
                        <a:rPr lang="en-US" sz="2000" b="0" dirty="0" smtClean="0">
                          <a:solidFill>
                            <a:schemeClr val="tx1"/>
                          </a:solidFill>
                          <a:effectLst/>
                          <a:latin typeface="+mn-lt"/>
                        </a:rPr>
                        <a:t>Every </a:t>
                      </a:r>
                      <a:r>
                        <a:rPr lang="en-US" sz="2000" b="0" dirty="0">
                          <a:solidFill>
                            <a:schemeClr val="tx1"/>
                          </a:solidFill>
                          <a:effectLst/>
                          <a:latin typeface="+mn-lt"/>
                        </a:rPr>
                        <a:t>operator who is assigned </a:t>
                      </a:r>
                      <a:r>
                        <a:rPr lang="en-US" sz="2000" b="0" dirty="0" smtClean="0">
                          <a:solidFill>
                            <a:schemeClr val="tx1"/>
                          </a:solidFill>
                          <a:effectLst/>
                          <a:latin typeface="+mn-lt"/>
                        </a:rPr>
                        <a:t>an ODR task should </a:t>
                      </a:r>
                      <a:r>
                        <a:rPr lang="en-US" sz="2000" b="0" dirty="0">
                          <a:solidFill>
                            <a:schemeClr val="tx1"/>
                          </a:solidFill>
                          <a:effectLst/>
                          <a:latin typeface="+mn-lt"/>
                        </a:rPr>
                        <a:t>have access to the single point lesson (SPL). </a:t>
                      </a:r>
                      <a:endParaRPr lang="en-US" sz="2000" b="0" dirty="0" smtClean="0">
                        <a:solidFill>
                          <a:schemeClr val="tx1"/>
                        </a:solidFill>
                        <a:effectLst/>
                        <a:latin typeface="+mn-lt"/>
                      </a:endParaRPr>
                    </a:p>
                    <a:p>
                      <a:pPr marL="0" marR="0">
                        <a:lnSpc>
                          <a:spcPts val="1900"/>
                        </a:lnSpc>
                        <a:spcBef>
                          <a:spcPts val="0"/>
                        </a:spcBef>
                        <a:spcAft>
                          <a:spcPts val="0"/>
                        </a:spcAft>
                      </a:pPr>
                      <a:endParaRPr lang="en-US" sz="2000" b="0" dirty="0" smtClean="0">
                        <a:solidFill>
                          <a:schemeClr val="tx1"/>
                        </a:solidFill>
                        <a:effectLst/>
                        <a:latin typeface="+mn-lt"/>
                      </a:endParaRPr>
                    </a:p>
                    <a:p>
                      <a:pPr marL="0" marR="0">
                        <a:lnSpc>
                          <a:spcPts val="2100"/>
                        </a:lnSpc>
                        <a:spcBef>
                          <a:spcPts val="0"/>
                        </a:spcBef>
                        <a:spcAft>
                          <a:spcPts val="0"/>
                        </a:spcAft>
                      </a:pPr>
                      <a:r>
                        <a:rPr lang="en-US" sz="2400" b="1" u="sng" dirty="0" smtClean="0">
                          <a:solidFill>
                            <a:schemeClr val="tx1"/>
                          </a:solidFill>
                          <a:effectLst/>
                          <a:latin typeface="+mn-lt"/>
                        </a:rPr>
                        <a:t>Best-in-Class Tips: </a:t>
                      </a:r>
                    </a:p>
                    <a:p>
                      <a:pPr marL="285750" marR="0" indent="-285750">
                        <a:lnSpc>
                          <a:spcPts val="2100"/>
                        </a:lnSpc>
                        <a:spcBef>
                          <a:spcPts val="0"/>
                        </a:spcBef>
                        <a:spcAft>
                          <a:spcPts val="0"/>
                        </a:spcAft>
                        <a:buFont typeface="Wingdings" panose="05000000000000000000" pitchFamily="2" charset="2"/>
                        <a:buChar char="ü"/>
                      </a:pPr>
                      <a:r>
                        <a:rPr lang="en-US" sz="2000" b="0" dirty="0" smtClean="0">
                          <a:solidFill>
                            <a:schemeClr val="tx1"/>
                          </a:solidFill>
                          <a:effectLst/>
                          <a:latin typeface="+mn-lt"/>
                        </a:rPr>
                        <a:t>Some </a:t>
                      </a:r>
                      <a:r>
                        <a:rPr lang="en-US" sz="2000" b="0" dirty="0">
                          <a:solidFill>
                            <a:schemeClr val="tx1"/>
                          </a:solidFill>
                          <a:effectLst/>
                          <a:latin typeface="+mn-lt"/>
                        </a:rPr>
                        <a:t>organizations have </a:t>
                      </a:r>
                      <a:r>
                        <a:rPr lang="en-US" sz="2000" b="0" dirty="0" smtClean="0">
                          <a:solidFill>
                            <a:schemeClr val="tx1"/>
                          </a:solidFill>
                          <a:effectLst/>
                          <a:latin typeface="+mn-lt"/>
                        </a:rPr>
                        <a:t>Defect Elimination teams who </a:t>
                      </a:r>
                      <a:r>
                        <a:rPr lang="en-US" sz="2000" b="0" dirty="0">
                          <a:solidFill>
                            <a:schemeClr val="tx1"/>
                          </a:solidFill>
                          <a:effectLst/>
                          <a:latin typeface="+mn-lt"/>
                        </a:rPr>
                        <a:t>work together </a:t>
                      </a:r>
                      <a:r>
                        <a:rPr lang="en-US" sz="2000" b="0" dirty="0" smtClean="0">
                          <a:solidFill>
                            <a:schemeClr val="tx1"/>
                          </a:solidFill>
                          <a:effectLst/>
                          <a:latin typeface="+mn-lt"/>
                        </a:rPr>
                        <a:t>to</a:t>
                      </a:r>
                      <a:r>
                        <a:rPr lang="en-US" sz="2000" b="0" baseline="0" dirty="0" smtClean="0">
                          <a:solidFill>
                            <a:schemeClr val="tx1"/>
                          </a:solidFill>
                          <a:effectLst/>
                          <a:latin typeface="+mn-lt"/>
                        </a:rPr>
                        <a:t> make improvements.</a:t>
                      </a:r>
                      <a:endParaRPr lang="en-US" sz="2000" b="0" dirty="0" smtClean="0">
                        <a:solidFill>
                          <a:schemeClr val="tx1"/>
                        </a:solidFill>
                        <a:effectLst/>
                        <a:latin typeface="+mn-lt"/>
                      </a:endParaRPr>
                    </a:p>
                    <a:p>
                      <a:pPr marL="285750" marR="0" lvl="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ü"/>
                        <a:tabLst/>
                        <a:defRPr/>
                      </a:pPr>
                      <a:r>
                        <a:rPr lang="en-US" sz="2000" b="0" dirty="0" smtClean="0">
                          <a:solidFill>
                            <a:schemeClr val="tx1"/>
                          </a:solidFill>
                          <a:effectLst/>
                          <a:latin typeface="+mn-lt"/>
                        </a:rPr>
                        <a:t>In some organizations, the maintenance staff is offered advance training in Condition Based Technologies.</a:t>
                      </a:r>
                      <a:r>
                        <a:rPr lang="en-US" sz="2000" b="0" baseline="0" dirty="0" smtClean="0">
                          <a:solidFill>
                            <a:schemeClr val="tx1"/>
                          </a:solidFill>
                          <a:effectLst/>
                          <a:latin typeface="+mn-lt"/>
                        </a:rPr>
                        <a:t> </a:t>
                      </a:r>
                      <a:endParaRPr lang="en-US" sz="2000" dirty="0" smtClean="0">
                        <a:solidFill>
                          <a:schemeClr val="tx1"/>
                        </a:solidFill>
                        <a:effectLst/>
                      </a:endParaRPr>
                    </a:p>
                  </a:txBody>
                  <a:tcPr marL="54071" marR="54071" marT="0" marB="0">
                    <a:noFill/>
                  </a:tcPr>
                </a:tc>
              </a:tr>
            </a:tbl>
          </a:graphicData>
        </a:graphic>
      </p:graphicFrame>
      <p:sp>
        <p:nvSpPr>
          <p:cNvPr id="6" name="TextBox 5"/>
          <p:cNvSpPr txBox="1"/>
          <p:nvPr/>
        </p:nvSpPr>
        <p:spPr>
          <a:xfrm>
            <a:off x="0" y="0"/>
            <a:ext cx="12192000" cy="609600"/>
          </a:xfrm>
          <a:prstGeom prst="rect">
            <a:avLst/>
          </a:prstGeom>
          <a:solidFill>
            <a:srgbClr val="3370A9"/>
          </a:solidFill>
          <a:ln w="31750">
            <a:noFill/>
          </a:ln>
        </p:spPr>
        <p:txBody>
          <a:bodyPr wrap="square" lIns="45720" tIns="0" rIns="45720" bIns="0" rtlCol="0" anchor="ctr">
            <a:noAutofit/>
          </a:bodyPr>
          <a:lstStyle/>
          <a:p>
            <a:r>
              <a:rPr lang="en-US" sz="3200" b="1" dirty="0" smtClean="0">
                <a:solidFill>
                  <a:schemeClr val="bg1"/>
                </a:solidFill>
                <a:latin typeface="Comic Sans MS" panose="030F0702030302020204" pitchFamily="66" charset="0"/>
              </a:rPr>
              <a:t>Reliability is Everyone’s Job -- </a:t>
            </a:r>
            <a:r>
              <a:rPr lang="en-US" sz="3200" b="1" i="1" dirty="0" smtClean="0">
                <a:solidFill>
                  <a:schemeClr val="bg1"/>
                </a:solidFill>
                <a:latin typeface="Comic Sans MS" panose="030F0702030302020204" pitchFamily="66" charset="0"/>
              </a:rPr>
              <a:t>including Operations</a:t>
            </a:r>
          </a:p>
        </p:txBody>
      </p:sp>
    </p:spTree>
    <p:extLst>
      <p:ext uri="{BB962C8B-B14F-4D97-AF65-F5344CB8AC3E}">
        <p14:creationId xmlns:p14="http://schemas.microsoft.com/office/powerpoint/2010/main" val="3631855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609600"/>
          </a:xfrm>
          <a:prstGeom prst="rect">
            <a:avLst/>
          </a:prstGeom>
          <a:solidFill>
            <a:srgbClr val="3370A9"/>
          </a:solidFill>
          <a:ln w="31750">
            <a:noFill/>
          </a:ln>
        </p:spPr>
        <p:txBody>
          <a:bodyPr wrap="square" lIns="45720" tIns="0" rIns="45720" bIns="0" rtlCol="0" anchor="ctr">
            <a:noAutofit/>
          </a:bodyPr>
          <a:lstStyle/>
          <a:p>
            <a:r>
              <a:rPr lang="en-US" sz="3200" b="1" dirty="0" smtClean="0">
                <a:solidFill>
                  <a:schemeClr val="bg1"/>
                </a:solidFill>
                <a:latin typeface="Comic Sans MS" panose="030F0702030302020204" pitchFamily="66" charset="0"/>
              </a:rPr>
              <a:t>Some Organizations focus heavily on Cost Management</a:t>
            </a:r>
          </a:p>
        </p:txBody>
      </p:sp>
      <p:sp>
        <p:nvSpPr>
          <p:cNvPr id="8" name="TextBox 7"/>
          <p:cNvSpPr txBox="1"/>
          <p:nvPr/>
        </p:nvSpPr>
        <p:spPr>
          <a:xfrm>
            <a:off x="3733800" y="533400"/>
            <a:ext cx="8534400" cy="1295400"/>
          </a:xfrm>
          <a:prstGeom prst="rect">
            <a:avLst/>
          </a:prstGeom>
          <a:noFill/>
          <a:ln w="31750">
            <a:noFill/>
          </a:ln>
        </p:spPr>
        <p:txBody>
          <a:bodyPr wrap="square" lIns="45720" tIns="0" rIns="45720" bIns="0" rtlCol="0" anchor="ctr">
            <a:noAutofit/>
          </a:bodyPr>
          <a:lstStyle/>
          <a:p>
            <a:pPr>
              <a:lnSpc>
                <a:spcPts val="2600"/>
              </a:lnSpc>
            </a:pPr>
            <a:r>
              <a:rPr lang="en-US" sz="2400" b="1" dirty="0"/>
              <a:t>Reliable companies </a:t>
            </a:r>
            <a:r>
              <a:rPr lang="en-US" sz="2400" dirty="0" smtClean="0"/>
              <a:t>will have </a:t>
            </a:r>
            <a:r>
              <a:rPr lang="en-US" sz="2400" dirty="0"/>
              <a:t>a </a:t>
            </a:r>
            <a:r>
              <a:rPr lang="en-US" sz="2400" b="1" dirty="0"/>
              <a:t>competitive advantage </a:t>
            </a:r>
            <a:r>
              <a:rPr lang="en-US" sz="2400" dirty="0"/>
              <a:t>due to </a:t>
            </a:r>
            <a:r>
              <a:rPr lang="en-US" sz="2400" b="1" dirty="0"/>
              <a:t>best-in-class practices</a:t>
            </a:r>
            <a:r>
              <a:rPr lang="en-US" sz="2400" dirty="0"/>
              <a:t>. This allows them to maintain a positive margin even </a:t>
            </a:r>
            <a:r>
              <a:rPr lang="en-US" sz="2400" dirty="0" smtClean="0"/>
              <a:t>in a </a:t>
            </a:r>
            <a:r>
              <a:rPr lang="en-US" sz="2400" dirty="0"/>
              <a:t>depressed market place.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03" y="1780386"/>
            <a:ext cx="11823057" cy="5077614"/>
          </a:xfrm>
          <a:prstGeom prst="rect">
            <a:avLst/>
          </a:prstGeom>
        </p:spPr>
      </p:pic>
      <p:sp>
        <p:nvSpPr>
          <p:cNvPr id="10" name="TextBox 9"/>
          <p:cNvSpPr txBox="1"/>
          <p:nvPr/>
        </p:nvSpPr>
        <p:spPr>
          <a:xfrm>
            <a:off x="8382000" y="1524000"/>
            <a:ext cx="3810000" cy="228600"/>
          </a:xfrm>
          <a:prstGeom prst="rect">
            <a:avLst/>
          </a:prstGeom>
          <a:noFill/>
          <a:ln w="31750">
            <a:noFill/>
          </a:ln>
        </p:spPr>
        <p:txBody>
          <a:bodyPr wrap="square" lIns="45720" tIns="0" rIns="45720" bIns="0" rtlCol="0" anchor="ctr">
            <a:noAutofit/>
          </a:bodyPr>
          <a:lstStyle/>
          <a:p>
            <a:r>
              <a:rPr lang="en-US" sz="2400" b="1" dirty="0" smtClean="0"/>
              <a:t>Maximo Advanced Processes</a:t>
            </a:r>
          </a:p>
        </p:txBody>
      </p:sp>
      <p:sp>
        <p:nvSpPr>
          <p:cNvPr id="2" name="TextBox 1"/>
          <p:cNvSpPr txBox="1"/>
          <p:nvPr/>
        </p:nvSpPr>
        <p:spPr>
          <a:xfrm>
            <a:off x="0" y="609600"/>
            <a:ext cx="3733800" cy="2057400"/>
          </a:xfrm>
          <a:prstGeom prst="rect">
            <a:avLst/>
          </a:prstGeom>
          <a:noFill/>
          <a:ln w="31750">
            <a:noFill/>
          </a:ln>
        </p:spPr>
        <p:txBody>
          <a:bodyPr wrap="square" lIns="45720" tIns="0" rIns="45720" bIns="0" rtlCol="0" anchor="t">
            <a:noAutofit/>
          </a:bodyPr>
          <a:lstStyle/>
          <a:p>
            <a:r>
              <a:rPr lang="en-US" sz="3200" b="1" i="1" dirty="0" smtClean="0"/>
              <a:t>How do you optimize costs to improve reliability?</a:t>
            </a:r>
          </a:p>
        </p:txBody>
      </p:sp>
      <p:cxnSp>
        <p:nvCxnSpPr>
          <p:cNvPr id="4" name="Straight Connector 3"/>
          <p:cNvCxnSpPr/>
          <p:nvPr/>
        </p:nvCxnSpPr>
        <p:spPr>
          <a:xfrm>
            <a:off x="3657600" y="609600"/>
            <a:ext cx="0" cy="1828800"/>
          </a:xfrm>
          <a:prstGeom prst="line">
            <a:avLst/>
          </a:prstGeom>
          <a:ln w="60325">
            <a:gradFill>
              <a:gsLst>
                <a:gs pos="53100">
                  <a:srgbClr val="53B9EF"/>
                </a:gs>
                <a:gs pos="0">
                  <a:srgbClr val="3370A9"/>
                </a:gs>
                <a:gs pos="100000">
                  <a:srgbClr val="1470D6"/>
                </a:gs>
              </a:gsLst>
              <a:lin ang="5400000" scaled="1"/>
            </a:gra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16200000">
            <a:off x="5715000" y="-527304"/>
            <a:ext cx="0" cy="4663440"/>
          </a:xfrm>
          <a:prstGeom prst="line">
            <a:avLst/>
          </a:prstGeom>
          <a:ln w="60325">
            <a:gradFill>
              <a:gsLst>
                <a:gs pos="0">
                  <a:srgbClr val="1470D6"/>
                </a:gs>
                <a:gs pos="100000">
                  <a:srgbClr val="53B9EF"/>
                </a:gs>
              </a:gsLst>
              <a:lin ang="5400000" scaled="1"/>
            </a:gra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16200000">
            <a:off x="1965960" y="167640"/>
            <a:ext cx="0" cy="3931920"/>
          </a:xfrm>
          <a:prstGeom prst="line">
            <a:avLst/>
          </a:prstGeom>
          <a:ln w="60325">
            <a:gradFill>
              <a:gsLst>
                <a:gs pos="0">
                  <a:srgbClr val="1470D6"/>
                </a:gs>
                <a:gs pos="100000">
                  <a:srgbClr val="53B9EF"/>
                </a:gs>
              </a:gsLst>
              <a:lin ang="5400000" scaled="1"/>
            </a:gra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7507224" y="1828800"/>
            <a:ext cx="4648200" cy="5005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1+ppt_w/2"/>
                                          </p:val>
                                        </p:tav>
                                      </p:tavLst>
                                    </p:anim>
                                    <p:anim calcmode="lin" valueType="num">
                                      <p:cBhvr additive="base">
                                        <p:cTn id="12" dur="500"/>
                                        <p:tgtEl>
                                          <p:spTgt spid="5"/>
                                        </p:tgtEl>
                                        <p:attrNameLst>
                                          <p:attrName>ppt_y</p:attrName>
                                        </p:attrNameLst>
                                      </p:cBhvr>
                                      <p:tavLst>
                                        <p:tav tm="0">
                                          <p:val>
                                            <p:strVal val="ppt_y"/>
                                          </p:val>
                                        </p:tav>
                                        <p:tav tm="100000">
                                          <p:val>
                                            <p:strVal val="ppt_y"/>
                                          </p:val>
                                        </p:tav>
                                      </p:tavLst>
                                    </p:anim>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 presetClass="entr" presetSubtype="0" fill="hold" nodeType="afterEffect">
                                  <p:stCondLst>
                                    <p:cond delay="0"/>
                                  </p:stCondLst>
                                  <p:iterate type="wd">
                                    <p:tmAbs val="100"/>
                                  </p:iterate>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124934" y="1465357"/>
            <a:ext cx="6062566" cy="2372131"/>
          </a:xfrm>
          <a:custGeom>
            <a:avLst/>
            <a:gdLst>
              <a:gd name="connsiteX0" fmla="*/ 3649331 w 6007421"/>
              <a:gd name="connsiteY0" fmla="*/ 61692 h 2367584"/>
              <a:gd name="connsiteX1" fmla="*/ 2332595 w 6007421"/>
              <a:gd name="connsiteY1" fmla="*/ 52548 h 2367584"/>
              <a:gd name="connsiteX2" fmla="*/ 2268587 w 6007421"/>
              <a:gd name="connsiteY2" fmla="*/ 793212 h 2367584"/>
              <a:gd name="connsiteX3" fmla="*/ 55739 w 6007421"/>
              <a:gd name="connsiteY3" fmla="*/ 866364 h 2367584"/>
              <a:gd name="connsiteX4" fmla="*/ 668387 w 6007421"/>
              <a:gd name="connsiteY4" fmla="*/ 1844772 h 2367584"/>
              <a:gd name="connsiteX5" fmla="*/ 704963 w 6007421"/>
              <a:gd name="connsiteY5" fmla="*/ 2210532 h 2367584"/>
              <a:gd name="connsiteX6" fmla="*/ 5587859 w 6007421"/>
              <a:gd name="connsiteY6" fmla="*/ 2237964 h 2367584"/>
              <a:gd name="connsiteX7" fmla="*/ 5670155 w 6007421"/>
              <a:gd name="connsiteY7" fmla="*/ 564612 h 2367584"/>
              <a:gd name="connsiteX8" fmla="*/ 4911203 w 6007421"/>
              <a:gd name="connsiteY8" fmla="*/ 70836 h 2367584"/>
              <a:gd name="connsiteX9" fmla="*/ 3649331 w 6007421"/>
              <a:gd name="connsiteY9" fmla="*/ 61692 h 2367584"/>
              <a:gd name="connsiteX0" fmla="*/ 3649417 w 6006819"/>
              <a:gd name="connsiteY0" fmla="*/ 61692 h 2393755"/>
              <a:gd name="connsiteX1" fmla="*/ 2332681 w 6006819"/>
              <a:gd name="connsiteY1" fmla="*/ 52548 h 2393755"/>
              <a:gd name="connsiteX2" fmla="*/ 2268673 w 6006819"/>
              <a:gd name="connsiteY2" fmla="*/ 793212 h 2393755"/>
              <a:gd name="connsiteX3" fmla="*/ 55825 w 6006819"/>
              <a:gd name="connsiteY3" fmla="*/ 866364 h 2393755"/>
              <a:gd name="connsiteX4" fmla="*/ 668473 w 6006819"/>
              <a:gd name="connsiteY4" fmla="*/ 1844772 h 2393755"/>
              <a:gd name="connsiteX5" fmla="*/ 714475 w 6006819"/>
              <a:gd name="connsiteY5" fmla="*/ 2276520 h 2393755"/>
              <a:gd name="connsiteX6" fmla="*/ 5587945 w 6006819"/>
              <a:gd name="connsiteY6" fmla="*/ 2237964 h 2393755"/>
              <a:gd name="connsiteX7" fmla="*/ 5670241 w 6006819"/>
              <a:gd name="connsiteY7" fmla="*/ 564612 h 2393755"/>
              <a:gd name="connsiteX8" fmla="*/ 4911289 w 6006819"/>
              <a:gd name="connsiteY8" fmla="*/ 70836 h 2393755"/>
              <a:gd name="connsiteX9" fmla="*/ 3649417 w 6006819"/>
              <a:gd name="connsiteY9" fmla="*/ 61692 h 2393755"/>
              <a:gd name="connsiteX0" fmla="*/ 3649417 w 6006819"/>
              <a:gd name="connsiteY0" fmla="*/ 61692 h 2393755"/>
              <a:gd name="connsiteX1" fmla="*/ 2332681 w 6006819"/>
              <a:gd name="connsiteY1" fmla="*/ 52548 h 2393755"/>
              <a:gd name="connsiteX2" fmla="*/ 2268673 w 6006819"/>
              <a:gd name="connsiteY2" fmla="*/ 793212 h 2393755"/>
              <a:gd name="connsiteX3" fmla="*/ 55825 w 6006819"/>
              <a:gd name="connsiteY3" fmla="*/ 866364 h 2393755"/>
              <a:gd name="connsiteX4" fmla="*/ 668473 w 6006819"/>
              <a:gd name="connsiteY4" fmla="*/ 1844772 h 2393755"/>
              <a:gd name="connsiteX5" fmla="*/ 714475 w 6006819"/>
              <a:gd name="connsiteY5" fmla="*/ 2276520 h 2393755"/>
              <a:gd name="connsiteX6" fmla="*/ 5587945 w 6006819"/>
              <a:gd name="connsiteY6" fmla="*/ 2237964 h 2393755"/>
              <a:gd name="connsiteX7" fmla="*/ 5670241 w 6006819"/>
              <a:gd name="connsiteY7" fmla="*/ 564612 h 2393755"/>
              <a:gd name="connsiteX8" fmla="*/ 4911289 w 6006819"/>
              <a:gd name="connsiteY8" fmla="*/ 70836 h 2393755"/>
              <a:gd name="connsiteX9" fmla="*/ 3649417 w 6006819"/>
              <a:gd name="connsiteY9" fmla="*/ 61692 h 2393755"/>
              <a:gd name="connsiteX0" fmla="*/ 3649417 w 6006819"/>
              <a:gd name="connsiteY0" fmla="*/ 61692 h 2393755"/>
              <a:gd name="connsiteX1" fmla="*/ 2332681 w 6006819"/>
              <a:gd name="connsiteY1" fmla="*/ 52548 h 2393755"/>
              <a:gd name="connsiteX2" fmla="*/ 2268673 w 6006819"/>
              <a:gd name="connsiteY2" fmla="*/ 793212 h 2393755"/>
              <a:gd name="connsiteX3" fmla="*/ 55825 w 6006819"/>
              <a:gd name="connsiteY3" fmla="*/ 866364 h 2393755"/>
              <a:gd name="connsiteX4" fmla="*/ 668473 w 6006819"/>
              <a:gd name="connsiteY4" fmla="*/ 1844772 h 2393755"/>
              <a:gd name="connsiteX5" fmla="*/ 714475 w 6006819"/>
              <a:gd name="connsiteY5" fmla="*/ 2276520 h 2393755"/>
              <a:gd name="connsiteX6" fmla="*/ 5587945 w 6006819"/>
              <a:gd name="connsiteY6" fmla="*/ 2237964 h 2393755"/>
              <a:gd name="connsiteX7" fmla="*/ 5670241 w 6006819"/>
              <a:gd name="connsiteY7" fmla="*/ 564612 h 2393755"/>
              <a:gd name="connsiteX8" fmla="*/ 4911289 w 6006819"/>
              <a:gd name="connsiteY8" fmla="*/ 70836 h 2393755"/>
              <a:gd name="connsiteX9" fmla="*/ 3649417 w 6006819"/>
              <a:gd name="connsiteY9" fmla="*/ 61692 h 2393755"/>
              <a:gd name="connsiteX0" fmla="*/ 3649417 w 6006819"/>
              <a:gd name="connsiteY0" fmla="*/ 61692 h 2393755"/>
              <a:gd name="connsiteX1" fmla="*/ 2332681 w 6006819"/>
              <a:gd name="connsiteY1" fmla="*/ 52548 h 2393755"/>
              <a:gd name="connsiteX2" fmla="*/ 2268673 w 6006819"/>
              <a:gd name="connsiteY2" fmla="*/ 793212 h 2393755"/>
              <a:gd name="connsiteX3" fmla="*/ 55825 w 6006819"/>
              <a:gd name="connsiteY3" fmla="*/ 866364 h 2393755"/>
              <a:gd name="connsiteX4" fmla="*/ 668473 w 6006819"/>
              <a:gd name="connsiteY4" fmla="*/ 1844772 h 2393755"/>
              <a:gd name="connsiteX5" fmla="*/ 714475 w 6006819"/>
              <a:gd name="connsiteY5" fmla="*/ 2276520 h 2393755"/>
              <a:gd name="connsiteX6" fmla="*/ 5587945 w 6006819"/>
              <a:gd name="connsiteY6" fmla="*/ 2237964 h 2393755"/>
              <a:gd name="connsiteX7" fmla="*/ 5670241 w 6006819"/>
              <a:gd name="connsiteY7" fmla="*/ 564612 h 2393755"/>
              <a:gd name="connsiteX8" fmla="*/ 4911289 w 6006819"/>
              <a:gd name="connsiteY8" fmla="*/ 70836 h 2393755"/>
              <a:gd name="connsiteX9" fmla="*/ 3649417 w 6006819"/>
              <a:gd name="connsiteY9" fmla="*/ 61692 h 2393755"/>
              <a:gd name="connsiteX0" fmla="*/ 3649417 w 6038962"/>
              <a:gd name="connsiteY0" fmla="*/ 61692 h 2393755"/>
              <a:gd name="connsiteX1" fmla="*/ 2332681 w 6038962"/>
              <a:gd name="connsiteY1" fmla="*/ 52548 h 2393755"/>
              <a:gd name="connsiteX2" fmla="*/ 2268673 w 6038962"/>
              <a:gd name="connsiteY2" fmla="*/ 793212 h 2393755"/>
              <a:gd name="connsiteX3" fmla="*/ 55825 w 6038962"/>
              <a:gd name="connsiteY3" fmla="*/ 866364 h 2393755"/>
              <a:gd name="connsiteX4" fmla="*/ 668473 w 6038962"/>
              <a:gd name="connsiteY4" fmla="*/ 1844772 h 2393755"/>
              <a:gd name="connsiteX5" fmla="*/ 714475 w 6038962"/>
              <a:gd name="connsiteY5" fmla="*/ 2276520 h 2393755"/>
              <a:gd name="connsiteX6" fmla="*/ 5587945 w 6038962"/>
              <a:gd name="connsiteY6" fmla="*/ 2237964 h 2393755"/>
              <a:gd name="connsiteX7" fmla="*/ 5670241 w 6038962"/>
              <a:gd name="connsiteY7" fmla="*/ 564612 h 2393755"/>
              <a:gd name="connsiteX8" fmla="*/ 4911289 w 6038962"/>
              <a:gd name="connsiteY8" fmla="*/ 70836 h 2393755"/>
              <a:gd name="connsiteX9" fmla="*/ 3649417 w 6038962"/>
              <a:gd name="connsiteY9" fmla="*/ 61692 h 2393755"/>
              <a:gd name="connsiteX0" fmla="*/ 3637697 w 6027242"/>
              <a:gd name="connsiteY0" fmla="*/ 61692 h 2393755"/>
              <a:gd name="connsiteX1" fmla="*/ 2320961 w 6027242"/>
              <a:gd name="connsiteY1" fmla="*/ 52548 h 2393755"/>
              <a:gd name="connsiteX2" fmla="*/ 2256953 w 6027242"/>
              <a:gd name="connsiteY2" fmla="*/ 793212 h 2393755"/>
              <a:gd name="connsiteX3" fmla="*/ 44105 w 6027242"/>
              <a:gd name="connsiteY3" fmla="*/ 866364 h 2393755"/>
              <a:gd name="connsiteX4" fmla="*/ 656753 w 6027242"/>
              <a:gd name="connsiteY4" fmla="*/ 1844772 h 2393755"/>
              <a:gd name="connsiteX5" fmla="*/ 702755 w 6027242"/>
              <a:gd name="connsiteY5" fmla="*/ 2276520 h 2393755"/>
              <a:gd name="connsiteX6" fmla="*/ 5576225 w 6027242"/>
              <a:gd name="connsiteY6" fmla="*/ 2237964 h 2393755"/>
              <a:gd name="connsiteX7" fmla="*/ 5658521 w 6027242"/>
              <a:gd name="connsiteY7" fmla="*/ 564612 h 2393755"/>
              <a:gd name="connsiteX8" fmla="*/ 4899569 w 6027242"/>
              <a:gd name="connsiteY8" fmla="*/ 70836 h 2393755"/>
              <a:gd name="connsiteX9" fmla="*/ 3637697 w 6027242"/>
              <a:gd name="connsiteY9" fmla="*/ 61692 h 2393755"/>
              <a:gd name="connsiteX0" fmla="*/ 3692041 w 6081586"/>
              <a:gd name="connsiteY0" fmla="*/ 61692 h 2393755"/>
              <a:gd name="connsiteX1" fmla="*/ 2375305 w 6081586"/>
              <a:gd name="connsiteY1" fmla="*/ 52548 h 2393755"/>
              <a:gd name="connsiteX2" fmla="*/ 2311297 w 6081586"/>
              <a:gd name="connsiteY2" fmla="*/ 793212 h 2393755"/>
              <a:gd name="connsiteX3" fmla="*/ 41888 w 6081586"/>
              <a:gd name="connsiteY3" fmla="*/ 979486 h 2393755"/>
              <a:gd name="connsiteX4" fmla="*/ 711097 w 6081586"/>
              <a:gd name="connsiteY4" fmla="*/ 1844772 h 2393755"/>
              <a:gd name="connsiteX5" fmla="*/ 757099 w 6081586"/>
              <a:gd name="connsiteY5" fmla="*/ 2276520 h 2393755"/>
              <a:gd name="connsiteX6" fmla="*/ 5630569 w 6081586"/>
              <a:gd name="connsiteY6" fmla="*/ 2237964 h 2393755"/>
              <a:gd name="connsiteX7" fmla="*/ 5712865 w 6081586"/>
              <a:gd name="connsiteY7" fmla="*/ 564612 h 2393755"/>
              <a:gd name="connsiteX8" fmla="*/ 4953913 w 6081586"/>
              <a:gd name="connsiteY8" fmla="*/ 70836 h 2393755"/>
              <a:gd name="connsiteX9" fmla="*/ 3692041 w 6081586"/>
              <a:gd name="connsiteY9" fmla="*/ 61692 h 2393755"/>
              <a:gd name="connsiteX0" fmla="*/ 3692041 w 6081586"/>
              <a:gd name="connsiteY0" fmla="*/ 61692 h 2399504"/>
              <a:gd name="connsiteX1" fmla="*/ 2375305 w 6081586"/>
              <a:gd name="connsiteY1" fmla="*/ 52548 h 2399504"/>
              <a:gd name="connsiteX2" fmla="*/ 2311297 w 6081586"/>
              <a:gd name="connsiteY2" fmla="*/ 793212 h 2399504"/>
              <a:gd name="connsiteX3" fmla="*/ 41888 w 6081586"/>
              <a:gd name="connsiteY3" fmla="*/ 979486 h 2399504"/>
              <a:gd name="connsiteX4" fmla="*/ 711097 w 6081586"/>
              <a:gd name="connsiteY4" fmla="*/ 1844772 h 2399504"/>
              <a:gd name="connsiteX5" fmla="*/ 757099 w 6081586"/>
              <a:gd name="connsiteY5" fmla="*/ 2276520 h 2399504"/>
              <a:gd name="connsiteX6" fmla="*/ 5630569 w 6081586"/>
              <a:gd name="connsiteY6" fmla="*/ 2237964 h 2399504"/>
              <a:gd name="connsiteX7" fmla="*/ 5712865 w 6081586"/>
              <a:gd name="connsiteY7" fmla="*/ 564612 h 2399504"/>
              <a:gd name="connsiteX8" fmla="*/ 4953913 w 6081586"/>
              <a:gd name="connsiteY8" fmla="*/ 70836 h 2399504"/>
              <a:gd name="connsiteX9" fmla="*/ 3692041 w 6081586"/>
              <a:gd name="connsiteY9" fmla="*/ 61692 h 2399504"/>
              <a:gd name="connsiteX0" fmla="*/ 3692041 w 6081586"/>
              <a:gd name="connsiteY0" fmla="*/ 61692 h 2399504"/>
              <a:gd name="connsiteX1" fmla="*/ 2375305 w 6081586"/>
              <a:gd name="connsiteY1" fmla="*/ 52548 h 2399504"/>
              <a:gd name="connsiteX2" fmla="*/ 2311297 w 6081586"/>
              <a:gd name="connsiteY2" fmla="*/ 793212 h 2399504"/>
              <a:gd name="connsiteX3" fmla="*/ 41888 w 6081586"/>
              <a:gd name="connsiteY3" fmla="*/ 979486 h 2399504"/>
              <a:gd name="connsiteX4" fmla="*/ 711097 w 6081586"/>
              <a:gd name="connsiteY4" fmla="*/ 1844772 h 2399504"/>
              <a:gd name="connsiteX5" fmla="*/ 757099 w 6081586"/>
              <a:gd name="connsiteY5" fmla="*/ 2276520 h 2399504"/>
              <a:gd name="connsiteX6" fmla="*/ 5630569 w 6081586"/>
              <a:gd name="connsiteY6" fmla="*/ 2237964 h 2399504"/>
              <a:gd name="connsiteX7" fmla="*/ 5712865 w 6081586"/>
              <a:gd name="connsiteY7" fmla="*/ 564612 h 2399504"/>
              <a:gd name="connsiteX8" fmla="*/ 4953913 w 6081586"/>
              <a:gd name="connsiteY8" fmla="*/ 70836 h 2399504"/>
              <a:gd name="connsiteX9" fmla="*/ 3692041 w 6081586"/>
              <a:gd name="connsiteY9" fmla="*/ 61692 h 2399504"/>
              <a:gd name="connsiteX0" fmla="*/ 3692041 w 6081586"/>
              <a:gd name="connsiteY0" fmla="*/ 61692 h 2418065"/>
              <a:gd name="connsiteX1" fmla="*/ 2375305 w 6081586"/>
              <a:gd name="connsiteY1" fmla="*/ 52548 h 2418065"/>
              <a:gd name="connsiteX2" fmla="*/ 2311297 w 6081586"/>
              <a:gd name="connsiteY2" fmla="*/ 793212 h 2418065"/>
              <a:gd name="connsiteX3" fmla="*/ 41888 w 6081586"/>
              <a:gd name="connsiteY3" fmla="*/ 979486 h 2418065"/>
              <a:gd name="connsiteX4" fmla="*/ 711097 w 6081586"/>
              <a:gd name="connsiteY4" fmla="*/ 1844772 h 2418065"/>
              <a:gd name="connsiteX5" fmla="*/ 757099 w 6081586"/>
              <a:gd name="connsiteY5" fmla="*/ 2276520 h 2418065"/>
              <a:gd name="connsiteX6" fmla="*/ 5630569 w 6081586"/>
              <a:gd name="connsiteY6" fmla="*/ 2237964 h 2418065"/>
              <a:gd name="connsiteX7" fmla="*/ 5712865 w 6081586"/>
              <a:gd name="connsiteY7" fmla="*/ 564612 h 2418065"/>
              <a:gd name="connsiteX8" fmla="*/ 4953913 w 6081586"/>
              <a:gd name="connsiteY8" fmla="*/ 70836 h 2418065"/>
              <a:gd name="connsiteX9" fmla="*/ 3692041 w 6081586"/>
              <a:gd name="connsiteY9" fmla="*/ 61692 h 2418065"/>
              <a:gd name="connsiteX0" fmla="*/ 3692041 w 5905006"/>
              <a:gd name="connsiteY0" fmla="*/ 61692 h 2431116"/>
              <a:gd name="connsiteX1" fmla="*/ 2375305 w 5905006"/>
              <a:gd name="connsiteY1" fmla="*/ 52548 h 2431116"/>
              <a:gd name="connsiteX2" fmla="*/ 2311297 w 5905006"/>
              <a:gd name="connsiteY2" fmla="*/ 793212 h 2431116"/>
              <a:gd name="connsiteX3" fmla="*/ 41888 w 5905006"/>
              <a:gd name="connsiteY3" fmla="*/ 979486 h 2431116"/>
              <a:gd name="connsiteX4" fmla="*/ 711097 w 5905006"/>
              <a:gd name="connsiteY4" fmla="*/ 1844772 h 2431116"/>
              <a:gd name="connsiteX5" fmla="*/ 757099 w 5905006"/>
              <a:gd name="connsiteY5" fmla="*/ 2276520 h 2431116"/>
              <a:gd name="connsiteX6" fmla="*/ 3335707 w 5905006"/>
              <a:gd name="connsiteY6" fmla="*/ 2399633 h 2431116"/>
              <a:gd name="connsiteX7" fmla="*/ 5630569 w 5905006"/>
              <a:gd name="connsiteY7" fmla="*/ 2237964 h 2431116"/>
              <a:gd name="connsiteX8" fmla="*/ 5712865 w 5905006"/>
              <a:gd name="connsiteY8" fmla="*/ 564612 h 2431116"/>
              <a:gd name="connsiteX9" fmla="*/ 4953913 w 5905006"/>
              <a:gd name="connsiteY9" fmla="*/ 70836 h 2431116"/>
              <a:gd name="connsiteX10" fmla="*/ 3692041 w 5905006"/>
              <a:gd name="connsiteY10" fmla="*/ 61692 h 2431116"/>
              <a:gd name="connsiteX0" fmla="*/ 3692041 w 5905006"/>
              <a:gd name="connsiteY0" fmla="*/ 61692 h 2431116"/>
              <a:gd name="connsiteX1" fmla="*/ 2375305 w 5905006"/>
              <a:gd name="connsiteY1" fmla="*/ 52548 h 2431116"/>
              <a:gd name="connsiteX2" fmla="*/ 2311297 w 5905006"/>
              <a:gd name="connsiteY2" fmla="*/ 793212 h 2431116"/>
              <a:gd name="connsiteX3" fmla="*/ 41888 w 5905006"/>
              <a:gd name="connsiteY3" fmla="*/ 979486 h 2431116"/>
              <a:gd name="connsiteX4" fmla="*/ 711097 w 5905006"/>
              <a:gd name="connsiteY4" fmla="*/ 1844772 h 2431116"/>
              <a:gd name="connsiteX5" fmla="*/ 757099 w 5905006"/>
              <a:gd name="connsiteY5" fmla="*/ 2276520 h 2431116"/>
              <a:gd name="connsiteX6" fmla="*/ 3335707 w 5905006"/>
              <a:gd name="connsiteY6" fmla="*/ 2399633 h 2431116"/>
              <a:gd name="connsiteX7" fmla="*/ 5630569 w 5905006"/>
              <a:gd name="connsiteY7" fmla="*/ 2237964 h 2431116"/>
              <a:gd name="connsiteX8" fmla="*/ 5712865 w 5905006"/>
              <a:gd name="connsiteY8" fmla="*/ 564612 h 2431116"/>
              <a:gd name="connsiteX9" fmla="*/ 4953913 w 5905006"/>
              <a:gd name="connsiteY9" fmla="*/ 70836 h 2431116"/>
              <a:gd name="connsiteX10" fmla="*/ 3692041 w 5905006"/>
              <a:gd name="connsiteY10" fmla="*/ 61692 h 2431116"/>
              <a:gd name="connsiteX0" fmla="*/ 3692041 w 5867327"/>
              <a:gd name="connsiteY0" fmla="*/ 61692 h 2377755"/>
              <a:gd name="connsiteX1" fmla="*/ 2375305 w 5867327"/>
              <a:gd name="connsiteY1" fmla="*/ 52548 h 2377755"/>
              <a:gd name="connsiteX2" fmla="*/ 2311297 w 5867327"/>
              <a:gd name="connsiteY2" fmla="*/ 793212 h 2377755"/>
              <a:gd name="connsiteX3" fmla="*/ 41888 w 5867327"/>
              <a:gd name="connsiteY3" fmla="*/ 979486 h 2377755"/>
              <a:gd name="connsiteX4" fmla="*/ 711097 w 5867327"/>
              <a:gd name="connsiteY4" fmla="*/ 1844772 h 2377755"/>
              <a:gd name="connsiteX5" fmla="*/ 757099 w 5867327"/>
              <a:gd name="connsiteY5" fmla="*/ 2276520 h 2377755"/>
              <a:gd name="connsiteX6" fmla="*/ 3967303 w 5867327"/>
              <a:gd name="connsiteY6" fmla="*/ 2286511 h 2377755"/>
              <a:gd name="connsiteX7" fmla="*/ 5630569 w 5867327"/>
              <a:gd name="connsiteY7" fmla="*/ 2237964 h 2377755"/>
              <a:gd name="connsiteX8" fmla="*/ 5712865 w 5867327"/>
              <a:gd name="connsiteY8" fmla="*/ 564612 h 2377755"/>
              <a:gd name="connsiteX9" fmla="*/ 4953913 w 5867327"/>
              <a:gd name="connsiteY9" fmla="*/ 70836 h 2377755"/>
              <a:gd name="connsiteX10" fmla="*/ 3692041 w 5867327"/>
              <a:gd name="connsiteY10" fmla="*/ 61692 h 2377755"/>
              <a:gd name="connsiteX0" fmla="*/ 3692041 w 5867327"/>
              <a:gd name="connsiteY0" fmla="*/ 61692 h 2377755"/>
              <a:gd name="connsiteX1" fmla="*/ 2375305 w 5867327"/>
              <a:gd name="connsiteY1" fmla="*/ 52548 h 2377755"/>
              <a:gd name="connsiteX2" fmla="*/ 2311297 w 5867327"/>
              <a:gd name="connsiteY2" fmla="*/ 793212 h 2377755"/>
              <a:gd name="connsiteX3" fmla="*/ 41888 w 5867327"/>
              <a:gd name="connsiteY3" fmla="*/ 979486 h 2377755"/>
              <a:gd name="connsiteX4" fmla="*/ 711097 w 5867327"/>
              <a:gd name="connsiteY4" fmla="*/ 1844772 h 2377755"/>
              <a:gd name="connsiteX5" fmla="*/ 757099 w 5867327"/>
              <a:gd name="connsiteY5" fmla="*/ 2276520 h 2377755"/>
              <a:gd name="connsiteX6" fmla="*/ 3967303 w 5867327"/>
              <a:gd name="connsiteY6" fmla="*/ 2286511 h 2377755"/>
              <a:gd name="connsiteX7" fmla="*/ 5630569 w 5867327"/>
              <a:gd name="connsiteY7" fmla="*/ 2237964 h 2377755"/>
              <a:gd name="connsiteX8" fmla="*/ 5712865 w 5867327"/>
              <a:gd name="connsiteY8" fmla="*/ 564612 h 2377755"/>
              <a:gd name="connsiteX9" fmla="*/ 4953913 w 5867327"/>
              <a:gd name="connsiteY9" fmla="*/ 70836 h 2377755"/>
              <a:gd name="connsiteX10" fmla="*/ 3692041 w 5867327"/>
              <a:gd name="connsiteY10" fmla="*/ 61692 h 2377755"/>
              <a:gd name="connsiteX0" fmla="*/ 3692041 w 5867327"/>
              <a:gd name="connsiteY0" fmla="*/ 61692 h 2377755"/>
              <a:gd name="connsiteX1" fmla="*/ 2375305 w 5867327"/>
              <a:gd name="connsiteY1" fmla="*/ 52548 h 2377755"/>
              <a:gd name="connsiteX2" fmla="*/ 2311297 w 5867327"/>
              <a:gd name="connsiteY2" fmla="*/ 793212 h 2377755"/>
              <a:gd name="connsiteX3" fmla="*/ 41888 w 5867327"/>
              <a:gd name="connsiteY3" fmla="*/ 979486 h 2377755"/>
              <a:gd name="connsiteX4" fmla="*/ 711097 w 5867327"/>
              <a:gd name="connsiteY4" fmla="*/ 1844772 h 2377755"/>
              <a:gd name="connsiteX5" fmla="*/ 757099 w 5867327"/>
              <a:gd name="connsiteY5" fmla="*/ 2276520 h 2377755"/>
              <a:gd name="connsiteX6" fmla="*/ 3967303 w 5867327"/>
              <a:gd name="connsiteY6" fmla="*/ 2286511 h 2377755"/>
              <a:gd name="connsiteX7" fmla="*/ 5630569 w 5867327"/>
              <a:gd name="connsiteY7" fmla="*/ 2237964 h 2377755"/>
              <a:gd name="connsiteX8" fmla="*/ 5712865 w 5867327"/>
              <a:gd name="connsiteY8" fmla="*/ 564612 h 2377755"/>
              <a:gd name="connsiteX9" fmla="*/ 4953913 w 5867327"/>
              <a:gd name="connsiteY9" fmla="*/ 70836 h 2377755"/>
              <a:gd name="connsiteX10" fmla="*/ 3692041 w 5867327"/>
              <a:gd name="connsiteY10" fmla="*/ 61692 h 2377755"/>
              <a:gd name="connsiteX0" fmla="*/ 3692041 w 5867327"/>
              <a:gd name="connsiteY0" fmla="*/ 61692 h 2372131"/>
              <a:gd name="connsiteX1" fmla="*/ 2375305 w 5867327"/>
              <a:gd name="connsiteY1" fmla="*/ 52548 h 2372131"/>
              <a:gd name="connsiteX2" fmla="*/ 2311297 w 5867327"/>
              <a:gd name="connsiteY2" fmla="*/ 793212 h 2372131"/>
              <a:gd name="connsiteX3" fmla="*/ 41888 w 5867327"/>
              <a:gd name="connsiteY3" fmla="*/ 979486 h 2372131"/>
              <a:gd name="connsiteX4" fmla="*/ 711097 w 5867327"/>
              <a:gd name="connsiteY4" fmla="*/ 1844772 h 2372131"/>
              <a:gd name="connsiteX5" fmla="*/ 757099 w 5867327"/>
              <a:gd name="connsiteY5" fmla="*/ 2276520 h 2372131"/>
              <a:gd name="connsiteX6" fmla="*/ 3967303 w 5867327"/>
              <a:gd name="connsiteY6" fmla="*/ 2286511 h 2372131"/>
              <a:gd name="connsiteX7" fmla="*/ 5630569 w 5867327"/>
              <a:gd name="connsiteY7" fmla="*/ 2237964 h 2372131"/>
              <a:gd name="connsiteX8" fmla="*/ 5712865 w 5867327"/>
              <a:gd name="connsiteY8" fmla="*/ 564612 h 2372131"/>
              <a:gd name="connsiteX9" fmla="*/ 4953913 w 5867327"/>
              <a:gd name="connsiteY9" fmla="*/ 70836 h 2372131"/>
              <a:gd name="connsiteX10" fmla="*/ 3692041 w 5867327"/>
              <a:gd name="connsiteY10" fmla="*/ 61692 h 2372131"/>
              <a:gd name="connsiteX0" fmla="*/ 3692041 w 5846356"/>
              <a:gd name="connsiteY0" fmla="*/ 61692 h 2372131"/>
              <a:gd name="connsiteX1" fmla="*/ 2375305 w 5846356"/>
              <a:gd name="connsiteY1" fmla="*/ 52548 h 2372131"/>
              <a:gd name="connsiteX2" fmla="*/ 2311297 w 5846356"/>
              <a:gd name="connsiteY2" fmla="*/ 793212 h 2372131"/>
              <a:gd name="connsiteX3" fmla="*/ 41888 w 5846356"/>
              <a:gd name="connsiteY3" fmla="*/ 979486 h 2372131"/>
              <a:gd name="connsiteX4" fmla="*/ 711097 w 5846356"/>
              <a:gd name="connsiteY4" fmla="*/ 1844772 h 2372131"/>
              <a:gd name="connsiteX5" fmla="*/ 757099 w 5846356"/>
              <a:gd name="connsiteY5" fmla="*/ 2276520 h 2372131"/>
              <a:gd name="connsiteX6" fmla="*/ 3967303 w 5846356"/>
              <a:gd name="connsiteY6" fmla="*/ 2286511 h 2372131"/>
              <a:gd name="connsiteX7" fmla="*/ 5630569 w 5846356"/>
              <a:gd name="connsiteY7" fmla="*/ 2237964 h 2372131"/>
              <a:gd name="connsiteX8" fmla="*/ 5712865 w 5846356"/>
              <a:gd name="connsiteY8" fmla="*/ 564612 h 2372131"/>
              <a:gd name="connsiteX9" fmla="*/ 4953913 w 5846356"/>
              <a:gd name="connsiteY9" fmla="*/ 70836 h 2372131"/>
              <a:gd name="connsiteX10" fmla="*/ 3692041 w 5846356"/>
              <a:gd name="connsiteY10" fmla="*/ 61692 h 2372131"/>
              <a:gd name="connsiteX0" fmla="*/ 3692041 w 5846356"/>
              <a:gd name="connsiteY0" fmla="*/ 61692 h 2372131"/>
              <a:gd name="connsiteX1" fmla="*/ 2375305 w 5846356"/>
              <a:gd name="connsiteY1" fmla="*/ 52548 h 2372131"/>
              <a:gd name="connsiteX2" fmla="*/ 2311297 w 5846356"/>
              <a:gd name="connsiteY2" fmla="*/ 793212 h 2372131"/>
              <a:gd name="connsiteX3" fmla="*/ 41888 w 5846356"/>
              <a:gd name="connsiteY3" fmla="*/ 979486 h 2372131"/>
              <a:gd name="connsiteX4" fmla="*/ 711097 w 5846356"/>
              <a:gd name="connsiteY4" fmla="*/ 1844772 h 2372131"/>
              <a:gd name="connsiteX5" fmla="*/ 757099 w 5846356"/>
              <a:gd name="connsiteY5" fmla="*/ 2276520 h 2372131"/>
              <a:gd name="connsiteX6" fmla="*/ 3967303 w 5846356"/>
              <a:gd name="connsiteY6" fmla="*/ 2286511 h 2372131"/>
              <a:gd name="connsiteX7" fmla="*/ 5630569 w 5846356"/>
              <a:gd name="connsiteY7" fmla="*/ 2237964 h 2372131"/>
              <a:gd name="connsiteX8" fmla="*/ 5712865 w 5846356"/>
              <a:gd name="connsiteY8" fmla="*/ 564612 h 2372131"/>
              <a:gd name="connsiteX9" fmla="*/ 4953913 w 5846356"/>
              <a:gd name="connsiteY9" fmla="*/ 70836 h 2372131"/>
              <a:gd name="connsiteX10" fmla="*/ 3692041 w 5846356"/>
              <a:gd name="connsiteY10" fmla="*/ 61692 h 2372131"/>
              <a:gd name="connsiteX0" fmla="*/ 3692041 w 5846356"/>
              <a:gd name="connsiteY0" fmla="*/ 61692 h 2372131"/>
              <a:gd name="connsiteX1" fmla="*/ 2375305 w 5846356"/>
              <a:gd name="connsiteY1" fmla="*/ 52548 h 2372131"/>
              <a:gd name="connsiteX2" fmla="*/ 2311297 w 5846356"/>
              <a:gd name="connsiteY2" fmla="*/ 793212 h 2372131"/>
              <a:gd name="connsiteX3" fmla="*/ 41888 w 5846356"/>
              <a:gd name="connsiteY3" fmla="*/ 979486 h 2372131"/>
              <a:gd name="connsiteX4" fmla="*/ 711097 w 5846356"/>
              <a:gd name="connsiteY4" fmla="*/ 1844772 h 2372131"/>
              <a:gd name="connsiteX5" fmla="*/ 757099 w 5846356"/>
              <a:gd name="connsiteY5" fmla="*/ 2276520 h 2372131"/>
              <a:gd name="connsiteX6" fmla="*/ 3967303 w 5846356"/>
              <a:gd name="connsiteY6" fmla="*/ 2286511 h 2372131"/>
              <a:gd name="connsiteX7" fmla="*/ 5630569 w 5846356"/>
              <a:gd name="connsiteY7" fmla="*/ 2237964 h 2372131"/>
              <a:gd name="connsiteX8" fmla="*/ 5712865 w 5846356"/>
              <a:gd name="connsiteY8" fmla="*/ 564612 h 2372131"/>
              <a:gd name="connsiteX9" fmla="*/ 4953913 w 5846356"/>
              <a:gd name="connsiteY9" fmla="*/ 70836 h 2372131"/>
              <a:gd name="connsiteX10" fmla="*/ 3692041 w 5846356"/>
              <a:gd name="connsiteY10" fmla="*/ 61692 h 2372131"/>
              <a:gd name="connsiteX0" fmla="*/ 3718878 w 5873193"/>
              <a:gd name="connsiteY0" fmla="*/ 61692 h 2372131"/>
              <a:gd name="connsiteX1" fmla="*/ 2402142 w 5873193"/>
              <a:gd name="connsiteY1" fmla="*/ 52548 h 2372131"/>
              <a:gd name="connsiteX2" fmla="*/ 2338134 w 5873193"/>
              <a:gd name="connsiteY2" fmla="*/ 793212 h 2372131"/>
              <a:gd name="connsiteX3" fmla="*/ 68725 w 5873193"/>
              <a:gd name="connsiteY3" fmla="*/ 979486 h 2372131"/>
              <a:gd name="connsiteX4" fmla="*/ 605959 w 5873193"/>
              <a:gd name="connsiteY4" fmla="*/ 1769358 h 2372131"/>
              <a:gd name="connsiteX5" fmla="*/ 783936 w 5873193"/>
              <a:gd name="connsiteY5" fmla="*/ 2276520 h 2372131"/>
              <a:gd name="connsiteX6" fmla="*/ 3994140 w 5873193"/>
              <a:gd name="connsiteY6" fmla="*/ 2286511 h 2372131"/>
              <a:gd name="connsiteX7" fmla="*/ 5657406 w 5873193"/>
              <a:gd name="connsiteY7" fmla="*/ 2237964 h 2372131"/>
              <a:gd name="connsiteX8" fmla="*/ 5739702 w 5873193"/>
              <a:gd name="connsiteY8" fmla="*/ 564612 h 2372131"/>
              <a:gd name="connsiteX9" fmla="*/ 4980750 w 5873193"/>
              <a:gd name="connsiteY9" fmla="*/ 70836 h 2372131"/>
              <a:gd name="connsiteX10" fmla="*/ 3718878 w 5873193"/>
              <a:gd name="connsiteY10" fmla="*/ 61692 h 2372131"/>
              <a:gd name="connsiteX0" fmla="*/ 3740016 w 5894331"/>
              <a:gd name="connsiteY0" fmla="*/ 61692 h 2372131"/>
              <a:gd name="connsiteX1" fmla="*/ 2423280 w 5894331"/>
              <a:gd name="connsiteY1" fmla="*/ 52548 h 2372131"/>
              <a:gd name="connsiteX2" fmla="*/ 2359272 w 5894331"/>
              <a:gd name="connsiteY2" fmla="*/ 793212 h 2372131"/>
              <a:gd name="connsiteX3" fmla="*/ 89863 w 5894331"/>
              <a:gd name="connsiteY3" fmla="*/ 979486 h 2372131"/>
              <a:gd name="connsiteX4" fmla="*/ 805074 w 5894331"/>
              <a:gd name="connsiteY4" fmla="*/ 2276520 h 2372131"/>
              <a:gd name="connsiteX5" fmla="*/ 4015278 w 5894331"/>
              <a:gd name="connsiteY5" fmla="*/ 2286511 h 2372131"/>
              <a:gd name="connsiteX6" fmla="*/ 5678544 w 5894331"/>
              <a:gd name="connsiteY6" fmla="*/ 2237964 h 2372131"/>
              <a:gd name="connsiteX7" fmla="*/ 5760840 w 5894331"/>
              <a:gd name="connsiteY7" fmla="*/ 564612 h 2372131"/>
              <a:gd name="connsiteX8" fmla="*/ 5001888 w 5894331"/>
              <a:gd name="connsiteY8" fmla="*/ 70836 h 2372131"/>
              <a:gd name="connsiteX9" fmla="*/ 3740016 w 5894331"/>
              <a:gd name="connsiteY9" fmla="*/ 61692 h 2372131"/>
              <a:gd name="connsiteX0" fmla="*/ 3727227 w 5881542"/>
              <a:gd name="connsiteY0" fmla="*/ 61692 h 2372131"/>
              <a:gd name="connsiteX1" fmla="*/ 2410491 w 5881542"/>
              <a:gd name="connsiteY1" fmla="*/ 52548 h 2372131"/>
              <a:gd name="connsiteX2" fmla="*/ 2346483 w 5881542"/>
              <a:gd name="connsiteY2" fmla="*/ 793212 h 2372131"/>
              <a:gd name="connsiteX3" fmla="*/ 77074 w 5881542"/>
              <a:gd name="connsiteY3" fmla="*/ 979486 h 2372131"/>
              <a:gd name="connsiteX4" fmla="*/ 792285 w 5881542"/>
              <a:gd name="connsiteY4" fmla="*/ 2276520 h 2372131"/>
              <a:gd name="connsiteX5" fmla="*/ 4002489 w 5881542"/>
              <a:gd name="connsiteY5" fmla="*/ 2286511 h 2372131"/>
              <a:gd name="connsiteX6" fmla="*/ 5665755 w 5881542"/>
              <a:gd name="connsiteY6" fmla="*/ 2237964 h 2372131"/>
              <a:gd name="connsiteX7" fmla="*/ 5748051 w 5881542"/>
              <a:gd name="connsiteY7" fmla="*/ 564612 h 2372131"/>
              <a:gd name="connsiteX8" fmla="*/ 4989099 w 5881542"/>
              <a:gd name="connsiteY8" fmla="*/ 70836 h 2372131"/>
              <a:gd name="connsiteX9" fmla="*/ 3727227 w 5881542"/>
              <a:gd name="connsiteY9" fmla="*/ 61692 h 2372131"/>
              <a:gd name="connsiteX0" fmla="*/ 3727227 w 5881542"/>
              <a:gd name="connsiteY0" fmla="*/ 61692 h 2372131"/>
              <a:gd name="connsiteX1" fmla="*/ 2410491 w 5881542"/>
              <a:gd name="connsiteY1" fmla="*/ 52548 h 2372131"/>
              <a:gd name="connsiteX2" fmla="*/ 2346483 w 5881542"/>
              <a:gd name="connsiteY2" fmla="*/ 793212 h 2372131"/>
              <a:gd name="connsiteX3" fmla="*/ 77074 w 5881542"/>
              <a:gd name="connsiteY3" fmla="*/ 979486 h 2372131"/>
              <a:gd name="connsiteX4" fmla="*/ 792285 w 5881542"/>
              <a:gd name="connsiteY4" fmla="*/ 2276520 h 2372131"/>
              <a:gd name="connsiteX5" fmla="*/ 4002489 w 5881542"/>
              <a:gd name="connsiteY5" fmla="*/ 2286511 h 2372131"/>
              <a:gd name="connsiteX6" fmla="*/ 5665755 w 5881542"/>
              <a:gd name="connsiteY6" fmla="*/ 2237964 h 2372131"/>
              <a:gd name="connsiteX7" fmla="*/ 5748051 w 5881542"/>
              <a:gd name="connsiteY7" fmla="*/ 564612 h 2372131"/>
              <a:gd name="connsiteX8" fmla="*/ 4989099 w 5881542"/>
              <a:gd name="connsiteY8" fmla="*/ 70836 h 2372131"/>
              <a:gd name="connsiteX9" fmla="*/ 3727227 w 5881542"/>
              <a:gd name="connsiteY9" fmla="*/ 61692 h 2372131"/>
              <a:gd name="connsiteX0" fmla="*/ 3727227 w 5881542"/>
              <a:gd name="connsiteY0" fmla="*/ 61692 h 2372131"/>
              <a:gd name="connsiteX1" fmla="*/ 2410491 w 5881542"/>
              <a:gd name="connsiteY1" fmla="*/ 52548 h 2372131"/>
              <a:gd name="connsiteX2" fmla="*/ 2346483 w 5881542"/>
              <a:gd name="connsiteY2" fmla="*/ 793212 h 2372131"/>
              <a:gd name="connsiteX3" fmla="*/ 77074 w 5881542"/>
              <a:gd name="connsiteY3" fmla="*/ 979486 h 2372131"/>
              <a:gd name="connsiteX4" fmla="*/ 792285 w 5881542"/>
              <a:gd name="connsiteY4" fmla="*/ 2276520 h 2372131"/>
              <a:gd name="connsiteX5" fmla="*/ 4002489 w 5881542"/>
              <a:gd name="connsiteY5" fmla="*/ 2286511 h 2372131"/>
              <a:gd name="connsiteX6" fmla="*/ 5665755 w 5881542"/>
              <a:gd name="connsiteY6" fmla="*/ 2237964 h 2372131"/>
              <a:gd name="connsiteX7" fmla="*/ 5748051 w 5881542"/>
              <a:gd name="connsiteY7" fmla="*/ 564612 h 2372131"/>
              <a:gd name="connsiteX8" fmla="*/ 4989099 w 5881542"/>
              <a:gd name="connsiteY8" fmla="*/ 70836 h 2372131"/>
              <a:gd name="connsiteX9" fmla="*/ 3727227 w 5881542"/>
              <a:gd name="connsiteY9" fmla="*/ 61692 h 2372131"/>
              <a:gd name="connsiteX0" fmla="*/ 3727227 w 5881542"/>
              <a:gd name="connsiteY0" fmla="*/ 61692 h 2372131"/>
              <a:gd name="connsiteX1" fmla="*/ 2410491 w 5881542"/>
              <a:gd name="connsiteY1" fmla="*/ 52548 h 2372131"/>
              <a:gd name="connsiteX2" fmla="*/ 2346483 w 5881542"/>
              <a:gd name="connsiteY2" fmla="*/ 793212 h 2372131"/>
              <a:gd name="connsiteX3" fmla="*/ 77074 w 5881542"/>
              <a:gd name="connsiteY3" fmla="*/ 979486 h 2372131"/>
              <a:gd name="connsiteX4" fmla="*/ 792285 w 5881542"/>
              <a:gd name="connsiteY4" fmla="*/ 2276520 h 2372131"/>
              <a:gd name="connsiteX5" fmla="*/ 4002489 w 5881542"/>
              <a:gd name="connsiteY5" fmla="*/ 2286511 h 2372131"/>
              <a:gd name="connsiteX6" fmla="*/ 5665755 w 5881542"/>
              <a:gd name="connsiteY6" fmla="*/ 2237964 h 2372131"/>
              <a:gd name="connsiteX7" fmla="*/ 5748051 w 5881542"/>
              <a:gd name="connsiteY7" fmla="*/ 564612 h 2372131"/>
              <a:gd name="connsiteX8" fmla="*/ 4989099 w 5881542"/>
              <a:gd name="connsiteY8" fmla="*/ 70836 h 2372131"/>
              <a:gd name="connsiteX9" fmla="*/ 3727227 w 5881542"/>
              <a:gd name="connsiteY9" fmla="*/ 61692 h 2372131"/>
              <a:gd name="connsiteX0" fmla="*/ 3727227 w 5968527"/>
              <a:gd name="connsiteY0" fmla="*/ 61692 h 2372131"/>
              <a:gd name="connsiteX1" fmla="*/ 2410491 w 5968527"/>
              <a:gd name="connsiteY1" fmla="*/ 52548 h 2372131"/>
              <a:gd name="connsiteX2" fmla="*/ 2346483 w 5968527"/>
              <a:gd name="connsiteY2" fmla="*/ 793212 h 2372131"/>
              <a:gd name="connsiteX3" fmla="*/ 77074 w 5968527"/>
              <a:gd name="connsiteY3" fmla="*/ 979486 h 2372131"/>
              <a:gd name="connsiteX4" fmla="*/ 792285 w 5968527"/>
              <a:gd name="connsiteY4" fmla="*/ 2276520 h 2372131"/>
              <a:gd name="connsiteX5" fmla="*/ 4002489 w 5968527"/>
              <a:gd name="connsiteY5" fmla="*/ 2286511 h 2372131"/>
              <a:gd name="connsiteX6" fmla="*/ 5665755 w 5968527"/>
              <a:gd name="connsiteY6" fmla="*/ 2237964 h 2372131"/>
              <a:gd name="connsiteX7" fmla="*/ 5870600 w 5968527"/>
              <a:gd name="connsiteY7" fmla="*/ 668307 h 2372131"/>
              <a:gd name="connsiteX8" fmla="*/ 4989099 w 5968527"/>
              <a:gd name="connsiteY8" fmla="*/ 70836 h 2372131"/>
              <a:gd name="connsiteX9" fmla="*/ 3727227 w 5968527"/>
              <a:gd name="connsiteY9" fmla="*/ 61692 h 2372131"/>
              <a:gd name="connsiteX0" fmla="*/ 3727227 w 6053035"/>
              <a:gd name="connsiteY0" fmla="*/ 61692 h 2372131"/>
              <a:gd name="connsiteX1" fmla="*/ 2410491 w 6053035"/>
              <a:gd name="connsiteY1" fmla="*/ 52548 h 2372131"/>
              <a:gd name="connsiteX2" fmla="*/ 2346483 w 6053035"/>
              <a:gd name="connsiteY2" fmla="*/ 793212 h 2372131"/>
              <a:gd name="connsiteX3" fmla="*/ 77074 w 6053035"/>
              <a:gd name="connsiteY3" fmla="*/ 979486 h 2372131"/>
              <a:gd name="connsiteX4" fmla="*/ 792285 w 6053035"/>
              <a:gd name="connsiteY4" fmla="*/ 2276520 h 2372131"/>
              <a:gd name="connsiteX5" fmla="*/ 4002489 w 6053035"/>
              <a:gd name="connsiteY5" fmla="*/ 2286511 h 2372131"/>
              <a:gd name="connsiteX6" fmla="*/ 5665755 w 6053035"/>
              <a:gd name="connsiteY6" fmla="*/ 2237964 h 2372131"/>
              <a:gd name="connsiteX7" fmla="*/ 5974294 w 6053035"/>
              <a:gd name="connsiteY7" fmla="*/ 837990 h 2372131"/>
              <a:gd name="connsiteX8" fmla="*/ 4989099 w 6053035"/>
              <a:gd name="connsiteY8" fmla="*/ 70836 h 2372131"/>
              <a:gd name="connsiteX9" fmla="*/ 3727227 w 6053035"/>
              <a:gd name="connsiteY9" fmla="*/ 61692 h 2372131"/>
              <a:gd name="connsiteX0" fmla="*/ 3727227 w 6062566"/>
              <a:gd name="connsiteY0" fmla="*/ 61692 h 2372131"/>
              <a:gd name="connsiteX1" fmla="*/ 2410491 w 6062566"/>
              <a:gd name="connsiteY1" fmla="*/ 52548 h 2372131"/>
              <a:gd name="connsiteX2" fmla="*/ 2346483 w 6062566"/>
              <a:gd name="connsiteY2" fmla="*/ 793212 h 2372131"/>
              <a:gd name="connsiteX3" fmla="*/ 77074 w 6062566"/>
              <a:gd name="connsiteY3" fmla="*/ 979486 h 2372131"/>
              <a:gd name="connsiteX4" fmla="*/ 792285 w 6062566"/>
              <a:gd name="connsiteY4" fmla="*/ 2276520 h 2372131"/>
              <a:gd name="connsiteX5" fmla="*/ 4002489 w 6062566"/>
              <a:gd name="connsiteY5" fmla="*/ 2286511 h 2372131"/>
              <a:gd name="connsiteX6" fmla="*/ 5722316 w 6062566"/>
              <a:gd name="connsiteY6" fmla="*/ 2209684 h 2372131"/>
              <a:gd name="connsiteX7" fmla="*/ 5974294 w 6062566"/>
              <a:gd name="connsiteY7" fmla="*/ 837990 h 2372131"/>
              <a:gd name="connsiteX8" fmla="*/ 4989099 w 6062566"/>
              <a:gd name="connsiteY8" fmla="*/ 70836 h 2372131"/>
              <a:gd name="connsiteX9" fmla="*/ 3727227 w 6062566"/>
              <a:gd name="connsiteY9" fmla="*/ 61692 h 237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2566" h="2372131">
                <a:moveTo>
                  <a:pt x="3727227" y="61692"/>
                </a:moveTo>
                <a:cubicBezTo>
                  <a:pt x="3297459" y="58644"/>
                  <a:pt x="2640615" y="-69372"/>
                  <a:pt x="2410491" y="52548"/>
                </a:cubicBezTo>
                <a:cubicBezTo>
                  <a:pt x="2180367" y="174468"/>
                  <a:pt x="2490289" y="506747"/>
                  <a:pt x="2346483" y="793212"/>
                </a:cubicBezTo>
                <a:cubicBezTo>
                  <a:pt x="1655922" y="891142"/>
                  <a:pt x="336107" y="732268"/>
                  <a:pt x="77074" y="979486"/>
                </a:cubicBezTo>
                <a:cubicBezTo>
                  <a:pt x="-181959" y="1226704"/>
                  <a:pt x="251170" y="1738172"/>
                  <a:pt x="792285" y="2276520"/>
                </a:cubicBezTo>
                <a:cubicBezTo>
                  <a:pt x="1334986" y="2350143"/>
                  <a:pt x="3058269" y="2443766"/>
                  <a:pt x="4002489" y="2286511"/>
                </a:cubicBezTo>
                <a:cubicBezTo>
                  <a:pt x="4814734" y="2280085"/>
                  <a:pt x="5158012" y="2308131"/>
                  <a:pt x="5722316" y="2209684"/>
                </a:cubicBezTo>
                <a:cubicBezTo>
                  <a:pt x="5947255" y="1856714"/>
                  <a:pt x="6200192" y="1236885"/>
                  <a:pt x="5974294" y="837990"/>
                </a:cubicBezTo>
                <a:cubicBezTo>
                  <a:pt x="5823811" y="495656"/>
                  <a:pt x="5363610" y="200219"/>
                  <a:pt x="4989099" y="70836"/>
                </a:cubicBezTo>
                <a:cubicBezTo>
                  <a:pt x="4614588" y="-58547"/>
                  <a:pt x="4156995" y="64740"/>
                  <a:pt x="3727227" y="6169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802179" y="5257800"/>
            <a:ext cx="457200" cy="228600"/>
          </a:xfrm>
          <a:prstGeom prst="rect">
            <a:avLst/>
          </a:prstGeom>
          <a:solidFill>
            <a:srgbClr val="0070C0"/>
          </a:solidFill>
        </p:spPr>
        <p:txBody>
          <a:bodyPr wrap="none" lIns="45720" rIns="45720" rtlCol="0">
            <a:noAutofit/>
          </a:bodyPr>
          <a:lstStyle/>
          <a:p>
            <a:pPr algn="ctr"/>
            <a:endParaRPr lang="en-US" b="1" dirty="0">
              <a:solidFill>
                <a:schemeClr val="bg1"/>
              </a:solidFill>
            </a:endParaRPr>
          </a:p>
        </p:txBody>
      </p:sp>
      <p:sp>
        <p:nvSpPr>
          <p:cNvPr id="4" name="TextBox 3"/>
          <p:cNvSpPr txBox="1"/>
          <p:nvPr/>
        </p:nvSpPr>
        <p:spPr>
          <a:xfrm>
            <a:off x="5334000" y="37624"/>
            <a:ext cx="1188720" cy="457200"/>
          </a:xfrm>
          <a:prstGeom prst="rect">
            <a:avLst/>
          </a:prstGeom>
          <a:solidFill>
            <a:srgbClr val="0070C0"/>
          </a:solidFill>
        </p:spPr>
        <p:txBody>
          <a:bodyPr wrap="none" lIns="45720" rIns="45720" rtlCol="0" anchor="ctr">
            <a:noAutofit/>
          </a:bodyPr>
          <a:lstStyle/>
          <a:p>
            <a:pPr algn="ctr"/>
            <a:r>
              <a:rPr lang="en-US" sz="2400" b="1" spc="300" dirty="0">
                <a:solidFill>
                  <a:schemeClr val="bg1"/>
                </a:solidFill>
              </a:rPr>
              <a:t>CMMS</a:t>
            </a:r>
          </a:p>
        </p:txBody>
      </p:sp>
      <p:sp>
        <p:nvSpPr>
          <p:cNvPr id="5" name="TextBox 4"/>
          <p:cNvSpPr txBox="1"/>
          <p:nvPr/>
        </p:nvSpPr>
        <p:spPr>
          <a:xfrm>
            <a:off x="3511091" y="536448"/>
            <a:ext cx="4724400" cy="369332"/>
          </a:xfrm>
          <a:prstGeom prst="rect">
            <a:avLst/>
          </a:prstGeom>
          <a:noFill/>
        </p:spPr>
        <p:txBody>
          <a:bodyPr wrap="none" lIns="45720" rIns="45720" rtlCol="0">
            <a:noAutofit/>
          </a:bodyPr>
          <a:lstStyle/>
          <a:p>
            <a:pPr algn="ctr"/>
            <a:r>
              <a:rPr lang="en-US" b="1" spc="300" dirty="0"/>
              <a:t>IMPLEMENT</a:t>
            </a:r>
            <a:r>
              <a:rPr lang="en-US" b="1" dirty="0"/>
              <a:t> </a:t>
            </a:r>
            <a:r>
              <a:rPr lang="en-US" b="1" dirty="0" smtClean="0"/>
              <a:t>---  </a:t>
            </a:r>
            <a:r>
              <a:rPr lang="en-US" b="1" spc="300" dirty="0" smtClean="0"/>
              <a:t>UTILIZE</a:t>
            </a:r>
            <a:r>
              <a:rPr lang="en-US" b="1" dirty="0" smtClean="0"/>
              <a:t> ---  </a:t>
            </a:r>
            <a:r>
              <a:rPr lang="en-US" b="1" spc="300" dirty="0" smtClean="0"/>
              <a:t>OPTIMIZE</a:t>
            </a:r>
            <a:endParaRPr lang="en-US" b="1" spc="300" dirty="0"/>
          </a:p>
          <a:p>
            <a:pPr algn="ctr"/>
            <a:endParaRPr lang="en-US" b="1" dirty="0"/>
          </a:p>
        </p:txBody>
      </p:sp>
      <p:sp>
        <p:nvSpPr>
          <p:cNvPr id="9" name="TextBox 8"/>
          <p:cNvSpPr txBox="1"/>
          <p:nvPr/>
        </p:nvSpPr>
        <p:spPr>
          <a:xfrm>
            <a:off x="4953000" y="990600"/>
            <a:ext cx="1886255" cy="369332"/>
          </a:xfrm>
          <a:prstGeom prst="rect">
            <a:avLst/>
          </a:prstGeom>
          <a:solidFill>
            <a:srgbClr val="0070C0"/>
          </a:solidFill>
        </p:spPr>
        <p:txBody>
          <a:bodyPr wrap="none" lIns="45720" rIns="45720" rtlCol="0">
            <a:noAutofit/>
          </a:bodyPr>
          <a:lstStyle/>
          <a:p>
            <a:pPr algn="ctr"/>
            <a:r>
              <a:rPr lang="en-US" b="1" dirty="0">
                <a:solidFill>
                  <a:schemeClr val="bg1"/>
                </a:solidFill>
              </a:rPr>
              <a:t>PLAN &amp; SCHEDULE</a:t>
            </a:r>
          </a:p>
        </p:txBody>
      </p:sp>
      <p:sp>
        <p:nvSpPr>
          <p:cNvPr id="13" name="Diamond 12"/>
          <p:cNvSpPr/>
          <p:nvPr/>
        </p:nvSpPr>
        <p:spPr>
          <a:xfrm>
            <a:off x="6507480" y="629674"/>
            <a:ext cx="274320" cy="18288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5181600" y="629674"/>
            <a:ext cx="274320" cy="18288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02140" y="752707"/>
            <a:ext cx="2103120" cy="274320"/>
          </a:xfrm>
          <a:prstGeom prst="rect">
            <a:avLst/>
          </a:prstGeom>
          <a:solidFill>
            <a:srgbClr val="0070C0"/>
          </a:solidFill>
        </p:spPr>
        <p:txBody>
          <a:bodyPr wrap="none" lIns="45720" rIns="45720" rtlCol="0" anchor="ctr">
            <a:noAutofit/>
          </a:bodyPr>
          <a:lstStyle/>
          <a:p>
            <a:pPr algn="ctr"/>
            <a:r>
              <a:rPr lang="en-US" b="1" dirty="0" smtClean="0">
                <a:solidFill>
                  <a:schemeClr val="bg1"/>
                </a:solidFill>
              </a:rPr>
              <a:t>DEFECT ELIMINATION</a:t>
            </a:r>
            <a:endParaRPr lang="en-US" b="1" dirty="0">
              <a:solidFill>
                <a:schemeClr val="bg1"/>
              </a:solidFill>
            </a:endParaRPr>
          </a:p>
        </p:txBody>
      </p:sp>
      <p:sp>
        <p:nvSpPr>
          <p:cNvPr id="17" name="TextBox 16"/>
          <p:cNvSpPr txBox="1"/>
          <p:nvPr/>
        </p:nvSpPr>
        <p:spPr>
          <a:xfrm>
            <a:off x="9749028" y="1101245"/>
            <a:ext cx="1609344" cy="274320"/>
          </a:xfrm>
          <a:prstGeom prst="rect">
            <a:avLst/>
          </a:prstGeom>
          <a:solidFill>
            <a:srgbClr val="0070C0"/>
          </a:solidFill>
        </p:spPr>
        <p:txBody>
          <a:bodyPr wrap="none" lIns="45720" rIns="45720" rtlCol="0" anchor="ctr">
            <a:noAutofit/>
          </a:bodyPr>
          <a:lstStyle/>
          <a:p>
            <a:pPr algn="ctr"/>
            <a:r>
              <a:rPr lang="en-US" b="1" dirty="0" smtClean="0">
                <a:solidFill>
                  <a:schemeClr val="bg1"/>
                </a:solidFill>
              </a:rPr>
              <a:t>RCM ANALYSIS</a:t>
            </a:r>
            <a:endParaRPr lang="en-US" b="1" dirty="0">
              <a:solidFill>
                <a:schemeClr val="bg1"/>
              </a:solidFill>
            </a:endParaRPr>
          </a:p>
        </p:txBody>
      </p:sp>
      <p:sp>
        <p:nvSpPr>
          <p:cNvPr id="18" name="TextBox 17"/>
          <p:cNvSpPr txBox="1"/>
          <p:nvPr/>
        </p:nvSpPr>
        <p:spPr>
          <a:xfrm>
            <a:off x="9547860" y="1449783"/>
            <a:ext cx="2011680" cy="228600"/>
          </a:xfrm>
          <a:prstGeom prst="rect">
            <a:avLst/>
          </a:prstGeom>
          <a:noFill/>
          <a:ln w="15875">
            <a:solidFill>
              <a:schemeClr val="tx1"/>
            </a:solidFill>
          </a:ln>
        </p:spPr>
        <p:txBody>
          <a:bodyPr wrap="none" lIns="45720" rIns="45720" rtlCol="0" anchor="ctr">
            <a:noAutofit/>
          </a:bodyPr>
          <a:lstStyle/>
          <a:p>
            <a:pPr algn="ctr"/>
            <a:r>
              <a:rPr lang="en-US" b="1" dirty="0" smtClean="0"/>
              <a:t>PM OPTIMIZATION</a:t>
            </a:r>
            <a:endParaRPr lang="en-US" b="1" dirty="0"/>
          </a:p>
        </p:txBody>
      </p:sp>
      <p:sp>
        <p:nvSpPr>
          <p:cNvPr id="19" name="TextBox 18"/>
          <p:cNvSpPr txBox="1"/>
          <p:nvPr/>
        </p:nvSpPr>
        <p:spPr>
          <a:xfrm>
            <a:off x="9387840" y="2590800"/>
            <a:ext cx="2286000" cy="274320"/>
          </a:xfrm>
          <a:prstGeom prst="rect">
            <a:avLst/>
          </a:prstGeom>
          <a:solidFill>
            <a:srgbClr val="0070C0"/>
          </a:solidFill>
        </p:spPr>
        <p:txBody>
          <a:bodyPr wrap="none" lIns="45720" rIns="45720" rtlCol="0" anchor="ctr">
            <a:noAutofit/>
          </a:bodyPr>
          <a:lstStyle/>
          <a:p>
            <a:pPr algn="ctr"/>
            <a:r>
              <a:rPr lang="en-US" b="1" dirty="0" smtClean="0">
                <a:solidFill>
                  <a:schemeClr val="bg1"/>
                </a:solidFill>
              </a:rPr>
              <a:t>CRITICALITY ANALYSIS</a:t>
            </a:r>
            <a:endParaRPr lang="en-US" b="1" dirty="0">
              <a:solidFill>
                <a:schemeClr val="bg1"/>
              </a:solidFill>
            </a:endParaRPr>
          </a:p>
        </p:txBody>
      </p:sp>
      <p:sp>
        <p:nvSpPr>
          <p:cNvPr id="20" name="TextBox 19"/>
          <p:cNvSpPr txBox="1"/>
          <p:nvPr/>
        </p:nvSpPr>
        <p:spPr>
          <a:xfrm>
            <a:off x="9067800" y="3344488"/>
            <a:ext cx="2926080" cy="228600"/>
          </a:xfrm>
          <a:prstGeom prst="rect">
            <a:avLst/>
          </a:prstGeom>
          <a:noFill/>
          <a:ln w="15875">
            <a:solidFill>
              <a:schemeClr val="tx1"/>
            </a:solidFill>
          </a:ln>
        </p:spPr>
        <p:txBody>
          <a:bodyPr wrap="none" lIns="45720" rIns="45720" rtlCol="0" anchor="ctr">
            <a:noAutofit/>
          </a:bodyPr>
          <a:lstStyle/>
          <a:p>
            <a:pPr algn="ctr"/>
            <a:r>
              <a:rPr lang="en-US" b="1" dirty="0" smtClean="0"/>
              <a:t>CHRONIC FAILURE ANALYSIS</a:t>
            </a:r>
            <a:endParaRPr lang="en-US" b="1" dirty="0"/>
          </a:p>
        </p:txBody>
      </p:sp>
      <p:sp>
        <p:nvSpPr>
          <p:cNvPr id="21" name="TextBox 20"/>
          <p:cNvSpPr txBox="1"/>
          <p:nvPr/>
        </p:nvSpPr>
        <p:spPr>
          <a:xfrm>
            <a:off x="8991600" y="404169"/>
            <a:ext cx="3124200" cy="274320"/>
          </a:xfrm>
          <a:prstGeom prst="rect">
            <a:avLst/>
          </a:prstGeom>
          <a:solidFill>
            <a:srgbClr val="0070C0"/>
          </a:solidFill>
        </p:spPr>
        <p:txBody>
          <a:bodyPr wrap="none" lIns="45720" rIns="45720" rtlCol="0" anchor="ctr">
            <a:noAutofit/>
          </a:bodyPr>
          <a:lstStyle/>
          <a:p>
            <a:pPr algn="ctr"/>
            <a:r>
              <a:rPr lang="en-US" b="1" dirty="0" smtClean="0">
                <a:solidFill>
                  <a:schemeClr val="bg1"/>
                </a:solidFill>
              </a:rPr>
              <a:t>OPERATOR DRIVEN RELIABILITY</a:t>
            </a:r>
            <a:endParaRPr lang="en-US" b="1" dirty="0">
              <a:solidFill>
                <a:schemeClr val="bg1"/>
              </a:solidFill>
            </a:endParaRPr>
          </a:p>
        </p:txBody>
      </p:sp>
      <p:sp>
        <p:nvSpPr>
          <p:cNvPr id="22" name="TextBox 21"/>
          <p:cNvSpPr txBox="1"/>
          <p:nvPr/>
        </p:nvSpPr>
        <p:spPr>
          <a:xfrm>
            <a:off x="9113520" y="4006736"/>
            <a:ext cx="2834640" cy="228600"/>
          </a:xfrm>
          <a:prstGeom prst="rect">
            <a:avLst/>
          </a:prstGeom>
          <a:noFill/>
          <a:ln w="15875">
            <a:solidFill>
              <a:schemeClr val="tx1"/>
            </a:solidFill>
          </a:ln>
        </p:spPr>
        <p:txBody>
          <a:bodyPr wrap="none" lIns="45720" rIns="45720" rtlCol="0" anchor="ctr">
            <a:noAutofit/>
          </a:bodyPr>
          <a:lstStyle/>
          <a:p>
            <a:pPr algn="ctr"/>
            <a:r>
              <a:rPr lang="en-US" b="1" dirty="0" smtClean="0"/>
              <a:t>ANALYTICAL REPORT DESIGN</a:t>
            </a:r>
            <a:endParaRPr lang="en-US" b="1" dirty="0"/>
          </a:p>
        </p:txBody>
      </p:sp>
      <p:sp>
        <p:nvSpPr>
          <p:cNvPr id="23" name="TextBox 22"/>
          <p:cNvSpPr txBox="1"/>
          <p:nvPr/>
        </p:nvSpPr>
        <p:spPr>
          <a:xfrm>
            <a:off x="9204960" y="4668984"/>
            <a:ext cx="2651760" cy="228600"/>
          </a:xfrm>
          <a:prstGeom prst="rect">
            <a:avLst/>
          </a:prstGeom>
          <a:noFill/>
          <a:ln w="15875">
            <a:solidFill>
              <a:schemeClr val="tx1"/>
            </a:solidFill>
          </a:ln>
        </p:spPr>
        <p:txBody>
          <a:bodyPr wrap="none" lIns="45720" rIns="45720" rtlCol="0" anchor="ctr">
            <a:noAutofit/>
          </a:bodyPr>
          <a:lstStyle/>
          <a:p>
            <a:pPr algn="ctr"/>
            <a:r>
              <a:rPr lang="en-US" b="1" dirty="0" smtClean="0"/>
              <a:t>WORK ORDER FEEDBACK</a:t>
            </a:r>
            <a:endParaRPr lang="en-US" b="1" dirty="0"/>
          </a:p>
        </p:txBody>
      </p:sp>
      <p:sp>
        <p:nvSpPr>
          <p:cNvPr id="24" name="TextBox 23"/>
          <p:cNvSpPr txBox="1"/>
          <p:nvPr/>
        </p:nvSpPr>
        <p:spPr>
          <a:xfrm>
            <a:off x="9570720" y="5662356"/>
            <a:ext cx="1920240" cy="228600"/>
          </a:xfrm>
          <a:prstGeom prst="rect">
            <a:avLst/>
          </a:prstGeom>
          <a:noFill/>
          <a:ln w="15875">
            <a:solidFill>
              <a:schemeClr val="tx1"/>
            </a:solidFill>
          </a:ln>
        </p:spPr>
        <p:txBody>
          <a:bodyPr wrap="none" lIns="45720" rIns="45720" rtlCol="0" anchor="ctr">
            <a:noAutofit/>
          </a:bodyPr>
          <a:lstStyle/>
          <a:p>
            <a:pPr algn="ctr"/>
            <a:r>
              <a:rPr lang="en-US" b="1" dirty="0" smtClean="0"/>
              <a:t>STO SCHEDULING</a:t>
            </a:r>
            <a:endParaRPr lang="en-US" b="1" dirty="0"/>
          </a:p>
        </p:txBody>
      </p:sp>
      <p:sp>
        <p:nvSpPr>
          <p:cNvPr id="25" name="TextBox 24"/>
          <p:cNvSpPr txBox="1"/>
          <p:nvPr/>
        </p:nvSpPr>
        <p:spPr>
          <a:xfrm>
            <a:off x="9204960" y="5993480"/>
            <a:ext cx="2651760" cy="228600"/>
          </a:xfrm>
          <a:prstGeom prst="rect">
            <a:avLst/>
          </a:prstGeom>
          <a:noFill/>
          <a:ln w="15875">
            <a:solidFill>
              <a:schemeClr val="tx1"/>
            </a:solidFill>
          </a:ln>
        </p:spPr>
        <p:txBody>
          <a:bodyPr wrap="none" lIns="45720" rIns="45720" rtlCol="0" anchor="ctr">
            <a:noAutofit/>
          </a:bodyPr>
          <a:lstStyle/>
          <a:p>
            <a:pPr algn="ctr"/>
            <a:r>
              <a:rPr lang="en-US" b="1" dirty="0" smtClean="0"/>
              <a:t>PROJECT COST TRACKING</a:t>
            </a:r>
            <a:endParaRPr lang="en-US" b="1" dirty="0"/>
          </a:p>
        </p:txBody>
      </p:sp>
      <p:sp>
        <p:nvSpPr>
          <p:cNvPr id="26" name="TextBox 25"/>
          <p:cNvSpPr txBox="1"/>
          <p:nvPr/>
        </p:nvSpPr>
        <p:spPr>
          <a:xfrm>
            <a:off x="9204960" y="6324600"/>
            <a:ext cx="2651760" cy="457200"/>
          </a:xfrm>
          <a:prstGeom prst="rect">
            <a:avLst/>
          </a:prstGeom>
          <a:noFill/>
          <a:ln w="15875">
            <a:solidFill>
              <a:schemeClr val="tx1"/>
            </a:solidFill>
          </a:ln>
        </p:spPr>
        <p:txBody>
          <a:bodyPr wrap="none" lIns="45720" rIns="45720" rtlCol="0" anchor="ctr">
            <a:noAutofit/>
          </a:bodyPr>
          <a:lstStyle/>
          <a:p>
            <a:pPr algn="ctr">
              <a:lnSpc>
                <a:spcPts val="1800"/>
              </a:lnSpc>
            </a:pPr>
            <a:r>
              <a:rPr lang="en-US" b="1" dirty="0" smtClean="0"/>
              <a:t>RISK BASED </a:t>
            </a:r>
          </a:p>
          <a:p>
            <a:pPr algn="ctr">
              <a:lnSpc>
                <a:spcPts val="1800"/>
              </a:lnSpc>
            </a:pPr>
            <a:r>
              <a:rPr lang="en-US" b="1" dirty="0" smtClean="0"/>
              <a:t>PRIORITIZATION MATRIX</a:t>
            </a:r>
            <a:endParaRPr lang="en-US" b="1" dirty="0"/>
          </a:p>
        </p:txBody>
      </p:sp>
      <p:sp>
        <p:nvSpPr>
          <p:cNvPr id="28" name="TextBox 27"/>
          <p:cNvSpPr txBox="1"/>
          <p:nvPr/>
        </p:nvSpPr>
        <p:spPr>
          <a:xfrm>
            <a:off x="3425459" y="5285125"/>
            <a:ext cx="1021843" cy="228600"/>
          </a:xfrm>
          <a:prstGeom prst="rect">
            <a:avLst/>
          </a:prstGeom>
          <a:noFill/>
          <a:ln w="15875">
            <a:solidFill>
              <a:schemeClr val="tx1"/>
            </a:solidFill>
          </a:ln>
        </p:spPr>
        <p:txBody>
          <a:bodyPr wrap="none" lIns="45720" rIns="45720" rtlCol="0" anchor="ctr">
            <a:noAutofit/>
          </a:bodyPr>
          <a:lstStyle/>
          <a:p>
            <a:pPr algn="ctr"/>
            <a:r>
              <a:rPr lang="en-US" b="1" dirty="0" smtClean="0"/>
              <a:t>LABOR</a:t>
            </a:r>
            <a:endParaRPr lang="en-US" b="1" dirty="0"/>
          </a:p>
        </p:txBody>
      </p:sp>
      <p:sp>
        <p:nvSpPr>
          <p:cNvPr id="38" name="TextBox 37"/>
          <p:cNvSpPr txBox="1"/>
          <p:nvPr/>
        </p:nvSpPr>
        <p:spPr>
          <a:xfrm>
            <a:off x="76200" y="568451"/>
            <a:ext cx="3147785" cy="1717739"/>
          </a:xfrm>
          <a:prstGeom prst="rect">
            <a:avLst/>
          </a:prstGeom>
          <a:noFill/>
        </p:spPr>
        <p:txBody>
          <a:bodyPr wrap="none" lIns="45720" rIns="45720" rtlCol="0">
            <a:noAutofit/>
          </a:bodyPr>
          <a:lstStyle/>
          <a:p>
            <a:pPr>
              <a:lnSpc>
                <a:spcPts val="1600"/>
              </a:lnSpc>
            </a:pPr>
            <a:r>
              <a:rPr lang="en-US" b="1" dirty="0" smtClean="0"/>
              <a:t>Select CMMS based on</a:t>
            </a:r>
          </a:p>
          <a:p>
            <a:pPr marL="342900" indent="-342900">
              <a:lnSpc>
                <a:spcPts val="1600"/>
              </a:lnSpc>
              <a:buFont typeface="+mj-lt"/>
              <a:buAutoNum type="arabicPeriod"/>
            </a:pPr>
            <a:r>
              <a:rPr lang="en-US" dirty="0" smtClean="0"/>
              <a:t>Ability to configure</a:t>
            </a:r>
          </a:p>
          <a:p>
            <a:pPr marL="342900" indent="-342900">
              <a:lnSpc>
                <a:spcPts val="1600"/>
              </a:lnSpc>
              <a:buFont typeface="+mj-lt"/>
              <a:buAutoNum type="arabicPeriod"/>
            </a:pPr>
            <a:r>
              <a:rPr lang="en-US" dirty="0" smtClean="0"/>
              <a:t>User community size</a:t>
            </a:r>
          </a:p>
          <a:p>
            <a:pPr marL="342900" indent="-342900">
              <a:lnSpc>
                <a:spcPts val="1600"/>
              </a:lnSpc>
              <a:buFont typeface="+mj-lt"/>
              <a:buAutoNum type="arabicPeriod"/>
            </a:pPr>
            <a:r>
              <a:rPr lang="en-US" dirty="0" smtClean="0"/>
              <a:t>Industry-product ratings</a:t>
            </a:r>
          </a:p>
          <a:p>
            <a:pPr marL="342900" indent="-342900">
              <a:lnSpc>
                <a:spcPts val="1600"/>
              </a:lnSpc>
              <a:buFont typeface="+mj-lt"/>
              <a:buAutoNum type="arabicPeriod"/>
            </a:pPr>
            <a:r>
              <a:rPr lang="en-US" dirty="0" smtClean="0"/>
              <a:t>Number of available add-ons</a:t>
            </a:r>
          </a:p>
          <a:p>
            <a:pPr>
              <a:lnSpc>
                <a:spcPts val="1600"/>
              </a:lnSpc>
            </a:pPr>
            <a:r>
              <a:rPr lang="en-US" b="1" dirty="0" smtClean="0"/>
              <a:t>Design CMMS to manage by exception</a:t>
            </a:r>
          </a:p>
          <a:p>
            <a:pPr marL="342900" indent="-342900">
              <a:lnSpc>
                <a:spcPts val="1600"/>
              </a:lnSpc>
              <a:buFont typeface="+mj-lt"/>
              <a:buAutoNum type="arabicPeriod"/>
            </a:pPr>
            <a:r>
              <a:rPr lang="en-US" dirty="0" smtClean="0"/>
              <a:t>Identify failure analytic and </a:t>
            </a:r>
          </a:p>
          <a:p>
            <a:pPr>
              <a:lnSpc>
                <a:spcPts val="1600"/>
              </a:lnSpc>
            </a:pPr>
            <a:r>
              <a:rPr lang="en-US" dirty="0" smtClean="0"/>
              <a:t>       other key reports</a:t>
            </a:r>
          </a:p>
          <a:p>
            <a:pPr marL="342900" indent="-342900">
              <a:lnSpc>
                <a:spcPts val="1600"/>
              </a:lnSpc>
              <a:buFont typeface="+mj-lt"/>
              <a:buAutoNum type="arabicPeriod" startAt="2"/>
            </a:pPr>
            <a:r>
              <a:rPr lang="en-US" dirty="0" smtClean="0"/>
              <a:t>Reverse engineer </a:t>
            </a:r>
          </a:p>
          <a:p>
            <a:pPr>
              <a:lnSpc>
                <a:spcPts val="1600"/>
              </a:lnSpc>
            </a:pPr>
            <a:r>
              <a:rPr lang="en-US" dirty="0" smtClean="0"/>
              <a:t>       input reqmts.</a:t>
            </a:r>
            <a:endParaRPr lang="en-US" dirty="0"/>
          </a:p>
        </p:txBody>
      </p:sp>
      <p:pic>
        <p:nvPicPr>
          <p:cNvPr id="47" name="Picture 46"/>
          <p:cNvPicPr>
            <a:picLocks noChangeAspect="1"/>
          </p:cNvPicPr>
          <p:nvPr/>
        </p:nvPicPr>
        <p:blipFill>
          <a:blip r:embed="rId2"/>
          <a:stretch>
            <a:fillRect/>
          </a:stretch>
        </p:blipFill>
        <p:spPr>
          <a:xfrm>
            <a:off x="8479306" y="76200"/>
            <a:ext cx="3606108" cy="291978"/>
          </a:xfrm>
          <a:prstGeom prst="rect">
            <a:avLst/>
          </a:prstGeom>
        </p:spPr>
      </p:pic>
      <p:cxnSp>
        <p:nvCxnSpPr>
          <p:cNvPr id="49" name="Elbow Connector 48"/>
          <p:cNvCxnSpPr>
            <a:endCxn id="47" idx="1"/>
          </p:cNvCxnSpPr>
          <p:nvPr/>
        </p:nvCxnSpPr>
        <p:spPr>
          <a:xfrm flipV="1">
            <a:off x="7421880" y="222189"/>
            <a:ext cx="1057426" cy="365760"/>
          </a:xfrm>
          <a:prstGeom prst="bentConnector3">
            <a:avLst>
              <a:gd name="adj1" fmla="val 968"/>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982200" y="2057400"/>
            <a:ext cx="1115720" cy="431833"/>
          </a:xfrm>
          <a:prstGeom prst="rect">
            <a:avLst/>
          </a:prstGeom>
          <a:noFill/>
          <a:ln w="15875">
            <a:solidFill>
              <a:schemeClr val="tx1"/>
            </a:solidFill>
          </a:ln>
        </p:spPr>
        <p:txBody>
          <a:bodyPr wrap="none" lIns="45720" tIns="45720" rIns="45720" bIns="45720" rtlCol="0" anchor="ctr">
            <a:noAutofit/>
          </a:bodyPr>
          <a:lstStyle/>
          <a:p>
            <a:pPr algn="ctr">
              <a:lnSpc>
                <a:spcPts val="1600"/>
              </a:lnSpc>
            </a:pPr>
            <a:r>
              <a:rPr lang="en-US" b="1" dirty="0" smtClean="0"/>
              <a:t>WEEKLY </a:t>
            </a:r>
          </a:p>
          <a:p>
            <a:pPr algn="ctr">
              <a:lnSpc>
                <a:spcPts val="1600"/>
              </a:lnSpc>
            </a:pPr>
            <a:r>
              <a:rPr lang="en-US" b="1" dirty="0" smtClean="0"/>
              <a:t>SCHEDULE</a:t>
            </a:r>
            <a:endParaRPr lang="en-US" b="1" dirty="0"/>
          </a:p>
        </p:txBody>
      </p:sp>
      <p:cxnSp>
        <p:nvCxnSpPr>
          <p:cNvPr id="52" name="Elbow Connector 51"/>
          <p:cNvCxnSpPr/>
          <p:nvPr/>
        </p:nvCxnSpPr>
        <p:spPr>
          <a:xfrm rot="10800000" flipH="1">
            <a:off x="2375771" y="721328"/>
            <a:ext cx="1190851" cy="210943"/>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400" y="5285125"/>
            <a:ext cx="1021843"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FAILURE</a:t>
            </a:r>
          </a:p>
          <a:p>
            <a:pPr algn="ctr">
              <a:lnSpc>
                <a:spcPts val="1600"/>
              </a:lnSpc>
            </a:pPr>
            <a:r>
              <a:rPr lang="en-US" b="1" dirty="0" smtClean="0"/>
              <a:t>CODES</a:t>
            </a:r>
            <a:endParaRPr lang="en-US" b="1" dirty="0"/>
          </a:p>
        </p:txBody>
      </p:sp>
      <p:grpSp>
        <p:nvGrpSpPr>
          <p:cNvPr id="58" name="Group 57"/>
          <p:cNvGrpSpPr/>
          <p:nvPr/>
        </p:nvGrpSpPr>
        <p:grpSpPr>
          <a:xfrm>
            <a:off x="2260758" y="2365617"/>
            <a:ext cx="5852160" cy="387810"/>
            <a:chOff x="3022154" y="1821990"/>
            <a:chExt cx="5852160" cy="387810"/>
          </a:xfrm>
        </p:grpSpPr>
        <p:sp>
          <p:nvSpPr>
            <p:cNvPr id="41" name="TextBox 40"/>
            <p:cNvSpPr txBox="1"/>
            <p:nvPr/>
          </p:nvSpPr>
          <p:spPr>
            <a:xfrm>
              <a:off x="7063117" y="1840468"/>
              <a:ext cx="937883" cy="369332"/>
            </a:xfrm>
            <a:prstGeom prst="rect">
              <a:avLst/>
            </a:prstGeom>
            <a:solidFill>
              <a:srgbClr val="0070C0"/>
            </a:solidFill>
          </p:spPr>
          <p:txBody>
            <a:bodyPr wrap="none" lIns="45720" rIns="45720" rtlCol="0">
              <a:noAutofit/>
            </a:bodyPr>
            <a:lstStyle/>
            <a:p>
              <a:pPr algn="ctr"/>
              <a:endParaRPr lang="en-US" b="1" dirty="0">
                <a:solidFill>
                  <a:schemeClr val="bg1"/>
                </a:solidFill>
              </a:endParaRPr>
            </a:p>
          </p:txBody>
        </p:sp>
        <p:sp>
          <p:nvSpPr>
            <p:cNvPr id="7" name="TextBox 6"/>
            <p:cNvSpPr txBox="1"/>
            <p:nvPr/>
          </p:nvSpPr>
          <p:spPr>
            <a:xfrm>
              <a:off x="3022154" y="1821990"/>
              <a:ext cx="5852160" cy="335708"/>
            </a:xfrm>
            <a:prstGeom prst="rect">
              <a:avLst/>
            </a:prstGeom>
            <a:noFill/>
          </p:spPr>
          <p:txBody>
            <a:bodyPr wrap="none" lIns="45720" rIns="45720" rtlCol="0">
              <a:noAutofit/>
            </a:bodyPr>
            <a:lstStyle/>
            <a:p>
              <a:pPr algn="ctr"/>
              <a:r>
                <a:rPr lang="en-US" b="1" dirty="0"/>
                <a:t>EMER/URGENT – PLANNED CORRECTIVE – </a:t>
              </a:r>
              <a:r>
                <a:rPr lang="en-US" b="1" dirty="0" smtClean="0">
                  <a:solidFill>
                    <a:schemeClr val="bg1"/>
                  </a:solidFill>
                </a:rPr>
                <a:t>PM/PdM</a:t>
              </a:r>
              <a:r>
                <a:rPr lang="en-US" b="1" dirty="0" smtClean="0"/>
                <a:t> - MINOR</a:t>
              </a:r>
              <a:endParaRPr lang="en-US" b="1" dirty="0"/>
            </a:p>
          </p:txBody>
        </p:sp>
      </p:grpSp>
      <p:sp>
        <p:nvSpPr>
          <p:cNvPr id="11" name="TextBox 10"/>
          <p:cNvSpPr txBox="1"/>
          <p:nvPr/>
        </p:nvSpPr>
        <p:spPr>
          <a:xfrm>
            <a:off x="3124200" y="3402039"/>
            <a:ext cx="42976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WORK PRIORITIZATION + CATEGORIZATION</a:t>
            </a:r>
            <a:endParaRPr lang="en-US" b="1" dirty="0"/>
          </a:p>
        </p:txBody>
      </p:sp>
      <p:sp>
        <p:nvSpPr>
          <p:cNvPr id="12" name="TextBox 11"/>
          <p:cNvSpPr txBox="1"/>
          <p:nvPr/>
        </p:nvSpPr>
        <p:spPr>
          <a:xfrm>
            <a:off x="3878561" y="2916936"/>
            <a:ext cx="24688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SAFETY-HAZARD REVIEW</a:t>
            </a:r>
            <a:endParaRPr lang="en-US" b="1" dirty="0"/>
          </a:p>
        </p:txBody>
      </p:sp>
      <p:sp>
        <p:nvSpPr>
          <p:cNvPr id="59" name="TextBox 58"/>
          <p:cNvSpPr txBox="1"/>
          <p:nvPr/>
        </p:nvSpPr>
        <p:spPr>
          <a:xfrm>
            <a:off x="4861560" y="4221480"/>
            <a:ext cx="1463040" cy="274320"/>
          </a:xfrm>
          <a:prstGeom prst="rect">
            <a:avLst/>
          </a:prstGeom>
          <a:noFill/>
          <a:ln w="15875">
            <a:solidFill>
              <a:schemeClr val="tx1"/>
            </a:solidFill>
          </a:ln>
        </p:spPr>
        <p:txBody>
          <a:bodyPr wrap="none" lIns="45720" rIns="45720" rtlCol="0" anchor="ctr">
            <a:noAutofit/>
          </a:bodyPr>
          <a:lstStyle/>
          <a:p>
            <a:pPr algn="ctr"/>
            <a:r>
              <a:rPr lang="en-US" b="1" dirty="0" smtClean="0"/>
              <a:t>WO Initiation</a:t>
            </a:r>
            <a:endParaRPr lang="en-US" b="1" dirty="0"/>
          </a:p>
        </p:txBody>
      </p:sp>
      <p:sp>
        <p:nvSpPr>
          <p:cNvPr id="60" name="Freeform 59"/>
          <p:cNvSpPr/>
          <p:nvPr/>
        </p:nvSpPr>
        <p:spPr>
          <a:xfrm>
            <a:off x="4569850" y="3656214"/>
            <a:ext cx="1026112" cy="1093531"/>
          </a:xfrm>
          <a:custGeom>
            <a:avLst/>
            <a:gdLst>
              <a:gd name="connsiteX0" fmla="*/ 1695161 w 1746047"/>
              <a:gd name="connsiteY0" fmla="*/ 678730 h 1160267"/>
              <a:gd name="connsiteX1" fmla="*/ 1685734 w 1746047"/>
              <a:gd name="connsiteY1" fmla="*/ 886120 h 1160267"/>
              <a:gd name="connsiteX2" fmla="*/ 1091846 w 1746047"/>
              <a:gd name="connsiteY2" fmla="*/ 1140643 h 1160267"/>
              <a:gd name="connsiteX3" fmla="*/ 705347 w 1746047"/>
              <a:gd name="connsiteY3" fmla="*/ 1121790 h 1160267"/>
              <a:gd name="connsiteX4" fmla="*/ 375408 w 1746047"/>
              <a:gd name="connsiteY4" fmla="*/ 952107 h 1160267"/>
              <a:gd name="connsiteX5" fmla="*/ 26617 w 1746047"/>
              <a:gd name="connsiteY5" fmla="*/ 631596 h 1160267"/>
              <a:gd name="connsiteX6" fmla="*/ 54897 w 1746047"/>
              <a:gd name="connsiteY6" fmla="*/ 301658 h 1160267"/>
              <a:gd name="connsiteX7" fmla="*/ 299994 w 1746047"/>
              <a:gd name="connsiteY7" fmla="*/ 0 h 1160267"/>
              <a:gd name="connsiteX0" fmla="*/ 1695161 w 1706094"/>
              <a:gd name="connsiteY0" fmla="*/ 678730 h 1151939"/>
              <a:gd name="connsiteX1" fmla="*/ 1534906 w 1706094"/>
              <a:gd name="connsiteY1" fmla="*/ 999242 h 1151939"/>
              <a:gd name="connsiteX2" fmla="*/ 1091846 w 1706094"/>
              <a:gd name="connsiteY2" fmla="*/ 1140643 h 1151939"/>
              <a:gd name="connsiteX3" fmla="*/ 705347 w 1706094"/>
              <a:gd name="connsiteY3" fmla="*/ 1121790 h 1151939"/>
              <a:gd name="connsiteX4" fmla="*/ 375408 w 1706094"/>
              <a:gd name="connsiteY4" fmla="*/ 952107 h 1151939"/>
              <a:gd name="connsiteX5" fmla="*/ 26617 w 1706094"/>
              <a:gd name="connsiteY5" fmla="*/ 631596 h 1151939"/>
              <a:gd name="connsiteX6" fmla="*/ 54897 w 1706094"/>
              <a:gd name="connsiteY6" fmla="*/ 301658 h 1151939"/>
              <a:gd name="connsiteX7" fmla="*/ 299994 w 1706094"/>
              <a:gd name="connsiteY7" fmla="*/ 0 h 1151939"/>
              <a:gd name="connsiteX0" fmla="*/ 1695161 w 1706094"/>
              <a:gd name="connsiteY0" fmla="*/ 678730 h 1151939"/>
              <a:gd name="connsiteX1" fmla="*/ 1534906 w 1706094"/>
              <a:gd name="connsiteY1" fmla="*/ 999242 h 1151939"/>
              <a:gd name="connsiteX2" fmla="*/ 1091846 w 1706094"/>
              <a:gd name="connsiteY2" fmla="*/ 1140643 h 1151939"/>
              <a:gd name="connsiteX3" fmla="*/ 705347 w 1706094"/>
              <a:gd name="connsiteY3" fmla="*/ 1121790 h 1151939"/>
              <a:gd name="connsiteX4" fmla="*/ 375408 w 1706094"/>
              <a:gd name="connsiteY4" fmla="*/ 952107 h 1151939"/>
              <a:gd name="connsiteX5" fmla="*/ 26617 w 1706094"/>
              <a:gd name="connsiteY5" fmla="*/ 631596 h 1151939"/>
              <a:gd name="connsiteX6" fmla="*/ 54897 w 1706094"/>
              <a:gd name="connsiteY6" fmla="*/ 301658 h 1151939"/>
              <a:gd name="connsiteX7" fmla="*/ 299994 w 1706094"/>
              <a:gd name="connsiteY7" fmla="*/ 0 h 1151939"/>
              <a:gd name="connsiteX0" fmla="*/ 1686707 w 1697640"/>
              <a:gd name="connsiteY0" fmla="*/ 678730 h 1151939"/>
              <a:gd name="connsiteX1" fmla="*/ 1526452 w 1697640"/>
              <a:gd name="connsiteY1" fmla="*/ 999242 h 1151939"/>
              <a:gd name="connsiteX2" fmla="*/ 1083392 w 1697640"/>
              <a:gd name="connsiteY2" fmla="*/ 1140643 h 1151939"/>
              <a:gd name="connsiteX3" fmla="*/ 696893 w 1697640"/>
              <a:gd name="connsiteY3" fmla="*/ 1121790 h 1151939"/>
              <a:gd name="connsiteX4" fmla="*/ 366954 w 1697640"/>
              <a:gd name="connsiteY4" fmla="*/ 952107 h 1151939"/>
              <a:gd name="connsiteX5" fmla="*/ 18163 w 1697640"/>
              <a:gd name="connsiteY5" fmla="*/ 631596 h 1151939"/>
              <a:gd name="connsiteX6" fmla="*/ 74724 w 1697640"/>
              <a:gd name="connsiteY6" fmla="*/ 245097 h 1151939"/>
              <a:gd name="connsiteX7" fmla="*/ 291540 w 1697640"/>
              <a:gd name="connsiteY7" fmla="*/ 0 h 1151939"/>
              <a:gd name="connsiteX0" fmla="*/ 1643972 w 1654905"/>
              <a:gd name="connsiteY0" fmla="*/ 678730 h 1151939"/>
              <a:gd name="connsiteX1" fmla="*/ 1483717 w 1654905"/>
              <a:gd name="connsiteY1" fmla="*/ 999242 h 1151939"/>
              <a:gd name="connsiteX2" fmla="*/ 1040657 w 1654905"/>
              <a:gd name="connsiteY2" fmla="*/ 1140643 h 1151939"/>
              <a:gd name="connsiteX3" fmla="*/ 654158 w 1654905"/>
              <a:gd name="connsiteY3" fmla="*/ 1121790 h 1151939"/>
              <a:gd name="connsiteX4" fmla="*/ 324219 w 1654905"/>
              <a:gd name="connsiteY4" fmla="*/ 952107 h 1151939"/>
              <a:gd name="connsiteX5" fmla="*/ 31988 w 1654905"/>
              <a:gd name="connsiteY5" fmla="*/ 678730 h 1151939"/>
              <a:gd name="connsiteX6" fmla="*/ 31989 w 1654905"/>
              <a:gd name="connsiteY6" fmla="*/ 245097 h 1151939"/>
              <a:gd name="connsiteX7" fmla="*/ 248805 w 1654905"/>
              <a:gd name="connsiteY7" fmla="*/ 0 h 1151939"/>
              <a:gd name="connsiteX0" fmla="*/ 1642722 w 1653655"/>
              <a:gd name="connsiteY0" fmla="*/ 678730 h 1150776"/>
              <a:gd name="connsiteX1" fmla="*/ 1482467 w 1653655"/>
              <a:gd name="connsiteY1" fmla="*/ 999242 h 1150776"/>
              <a:gd name="connsiteX2" fmla="*/ 1039407 w 1653655"/>
              <a:gd name="connsiteY2" fmla="*/ 1140643 h 1150776"/>
              <a:gd name="connsiteX3" fmla="*/ 652908 w 1653655"/>
              <a:gd name="connsiteY3" fmla="*/ 1121790 h 1150776"/>
              <a:gd name="connsiteX4" fmla="*/ 304115 w 1653655"/>
              <a:gd name="connsiteY4" fmla="*/ 980388 h 1150776"/>
              <a:gd name="connsiteX5" fmla="*/ 30738 w 1653655"/>
              <a:gd name="connsiteY5" fmla="*/ 678730 h 1150776"/>
              <a:gd name="connsiteX6" fmla="*/ 30739 w 1653655"/>
              <a:gd name="connsiteY6" fmla="*/ 245097 h 1150776"/>
              <a:gd name="connsiteX7" fmla="*/ 247555 w 1653655"/>
              <a:gd name="connsiteY7" fmla="*/ 0 h 1150776"/>
              <a:gd name="connsiteX0" fmla="*/ 1639533 w 1650466"/>
              <a:gd name="connsiteY0" fmla="*/ 678730 h 1150776"/>
              <a:gd name="connsiteX1" fmla="*/ 1479278 w 1650466"/>
              <a:gd name="connsiteY1" fmla="*/ 999242 h 1150776"/>
              <a:gd name="connsiteX2" fmla="*/ 1036218 w 1650466"/>
              <a:gd name="connsiteY2" fmla="*/ 1140643 h 1150776"/>
              <a:gd name="connsiteX3" fmla="*/ 649719 w 1650466"/>
              <a:gd name="connsiteY3" fmla="*/ 1121790 h 1150776"/>
              <a:gd name="connsiteX4" fmla="*/ 300926 w 1650466"/>
              <a:gd name="connsiteY4" fmla="*/ 980388 h 1150776"/>
              <a:gd name="connsiteX5" fmla="*/ 27549 w 1650466"/>
              <a:gd name="connsiteY5" fmla="*/ 678730 h 1150776"/>
              <a:gd name="connsiteX6" fmla="*/ 27550 w 1650466"/>
              <a:gd name="connsiteY6" fmla="*/ 245097 h 1150776"/>
              <a:gd name="connsiteX7" fmla="*/ 187805 w 1650466"/>
              <a:gd name="connsiteY7" fmla="*/ 0 h 1150776"/>
              <a:gd name="connsiteX0" fmla="*/ 1639533 w 1650466"/>
              <a:gd name="connsiteY0" fmla="*/ 678730 h 1150776"/>
              <a:gd name="connsiteX1" fmla="*/ 1479278 w 1650466"/>
              <a:gd name="connsiteY1" fmla="*/ 999242 h 1150776"/>
              <a:gd name="connsiteX2" fmla="*/ 1036218 w 1650466"/>
              <a:gd name="connsiteY2" fmla="*/ 1140643 h 1150776"/>
              <a:gd name="connsiteX3" fmla="*/ 649719 w 1650466"/>
              <a:gd name="connsiteY3" fmla="*/ 1121790 h 1150776"/>
              <a:gd name="connsiteX4" fmla="*/ 300926 w 1650466"/>
              <a:gd name="connsiteY4" fmla="*/ 980388 h 1150776"/>
              <a:gd name="connsiteX5" fmla="*/ 27549 w 1650466"/>
              <a:gd name="connsiteY5" fmla="*/ 678730 h 1150776"/>
              <a:gd name="connsiteX6" fmla="*/ 27550 w 1650466"/>
              <a:gd name="connsiteY6" fmla="*/ 245097 h 1150776"/>
              <a:gd name="connsiteX7" fmla="*/ 187805 w 1650466"/>
              <a:gd name="connsiteY7" fmla="*/ 0 h 1150776"/>
              <a:gd name="connsiteX0" fmla="*/ 1650001 w 1660934"/>
              <a:gd name="connsiteY0" fmla="*/ 678730 h 1150776"/>
              <a:gd name="connsiteX1" fmla="*/ 1489746 w 1660934"/>
              <a:gd name="connsiteY1" fmla="*/ 999242 h 1150776"/>
              <a:gd name="connsiteX2" fmla="*/ 1046686 w 1660934"/>
              <a:gd name="connsiteY2" fmla="*/ 1140643 h 1150776"/>
              <a:gd name="connsiteX3" fmla="*/ 660187 w 1660934"/>
              <a:gd name="connsiteY3" fmla="*/ 1121790 h 1150776"/>
              <a:gd name="connsiteX4" fmla="*/ 311394 w 1660934"/>
              <a:gd name="connsiteY4" fmla="*/ 980388 h 1150776"/>
              <a:gd name="connsiteX5" fmla="*/ 38017 w 1660934"/>
              <a:gd name="connsiteY5" fmla="*/ 678730 h 1150776"/>
              <a:gd name="connsiteX6" fmla="*/ 19165 w 1660934"/>
              <a:gd name="connsiteY6" fmla="*/ 301658 h 1150776"/>
              <a:gd name="connsiteX7" fmla="*/ 198273 w 1660934"/>
              <a:gd name="connsiteY7" fmla="*/ 0 h 1150776"/>
              <a:gd name="connsiteX0" fmla="*/ 1650001 w 1660934"/>
              <a:gd name="connsiteY0" fmla="*/ 678730 h 1150776"/>
              <a:gd name="connsiteX1" fmla="*/ 1489746 w 1660934"/>
              <a:gd name="connsiteY1" fmla="*/ 999242 h 1150776"/>
              <a:gd name="connsiteX2" fmla="*/ 1046686 w 1660934"/>
              <a:gd name="connsiteY2" fmla="*/ 1140643 h 1150776"/>
              <a:gd name="connsiteX3" fmla="*/ 660187 w 1660934"/>
              <a:gd name="connsiteY3" fmla="*/ 1121790 h 1150776"/>
              <a:gd name="connsiteX4" fmla="*/ 311394 w 1660934"/>
              <a:gd name="connsiteY4" fmla="*/ 980388 h 1150776"/>
              <a:gd name="connsiteX5" fmla="*/ 38017 w 1660934"/>
              <a:gd name="connsiteY5" fmla="*/ 678730 h 1150776"/>
              <a:gd name="connsiteX6" fmla="*/ 19165 w 1660934"/>
              <a:gd name="connsiteY6" fmla="*/ 301658 h 1150776"/>
              <a:gd name="connsiteX7" fmla="*/ 198273 w 1660934"/>
              <a:gd name="connsiteY7" fmla="*/ 0 h 1150776"/>
              <a:gd name="connsiteX0" fmla="*/ 1650001 w 1650001"/>
              <a:gd name="connsiteY0" fmla="*/ 678730 h 1150776"/>
              <a:gd name="connsiteX1" fmla="*/ 1489746 w 1650001"/>
              <a:gd name="connsiteY1" fmla="*/ 999242 h 1150776"/>
              <a:gd name="connsiteX2" fmla="*/ 1046686 w 1650001"/>
              <a:gd name="connsiteY2" fmla="*/ 1140643 h 1150776"/>
              <a:gd name="connsiteX3" fmla="*/ 660187 w 1650001"/>
              <a:gd name="connsiteY3" fmla="*/ 1121790 h 1150776"/>
              <a:gd name="connsiteX4" fmla="*/ 311394 w 1650001"/>
              <a:gd name="connsiteY4" fmla="*/ 980388 h 1150776"/>
              <a:gd name="connsiteX5" fmla="*/ 38017 w 1650001"/>
              <a:gd name="connsiteY5" fmla="*/ 678730 h 1150776"/>
              <a:gd name="connsiteX6" fmla="*/ 19165 w 1650001"/>
              <a:gd name="connsiteY6" fmla="*/ 301658 h 1150776"/>
              <a:gd name="connsiteX7" fmla="*/ 198273 w 1650001"/>
              <a:gd name="connsiteY7" fmla="*/ 0 h 1150776"/>
              <a:gd name="connsiteX0" fmla="*/ 1650001 w 1650001"/>
              <a:gd name="connsiteY0" fmla="*/ 678730 h 1150776"/>
              <a:gd name="connsiteX1" fmla="*/ 1489746 w 1650001"/>
              <a:gd name="connsiteY1" fmla="*/ 999242 h 1150776"/>
              <a:gd name="connsiteX2" fmla="*/ 1046686 w 1650001"/>
              <a:gd name="connsiteY2" fmla="*/ 1140643 h 1150776"/>
              <a:gd name="connsiteX3" fmla="*/ 660187 w 1650001"/>
              <a:gd name="connsiteY3" fmla="*/ 1121790 h 1150776"/>
              <a:gd name="connsiteX4" fmla="*/ 311394 w 1650001"/>
              <a:gd name="connsiteY4" fmla="*/ 980388 h 1150776"/>
              <a:gd name="connsiteX5" fmla="*/ 38017 w 1650001"/>
              <a:gd name="connsiteY5" fmla="*/ 678730 h 1150776"/>
              <a:gd name="connsiteX6" fmla="*/ 19165 w 1650001"/>
              <a:gd name="connsiteY6" fmla="*/ 301658 h 1150776"/>
              <a:gd name="connsiteX7" fmla="*/ 198273 w 1650001"/>
              <a:gd name="connsiteY7" fmla="*/ 0 h 1150776"/>
              <a:gd name="connsiteX0" fmla="*/ 1650001 w 1650001"/>
              <a:gd name="connsiteY0" fmla="*/ 678730 h 1150776"/>
              <a:gd name="connsiteX1" fmla="*/ 1489746 w 1650001"/>
              <a:gd name="connsiteY1" fmla="*/ 999242 h 1150776"/>
              <a:gd name="connsiteX2" fmla="*/ 1046686 w 1650001"/>
              <a:gd name="connsiteY2" fmla="*/ 1140643 h 1150776"/>
              <a:gd name="connsiteX3" fmla="*/ 660187 w 1650001"/>
              <a:gd name="connsiteY3" fmla="*/ 1121790 h 1150776"/>
              <a:gd name="connsiteX4" fmla="*/ 311394 w 1650001"/>
              <a:gd name="connsiteY4" fmla="*/ 980388 h 1150776"/>
              <a:gd name="connsiteX5" fmla="*/ 38017 w 1650001"/>
              <a:gd name="connsiteY5" fmla="*/ 678730 h 1150776"/>
              <a:gd name="connsiteX6" fmla="*/ 19165 w 1650001"/>
              <a:gd name="connsiteY6" fmla="*/ 301658 h 1150776"/>
              <a:gd name="connsiteX7" fmla="*/ 198273 w 1650001"/>
              <a:gd name="connsiteY7" fmla="*/ 0 h 1150776"/>
              <a:gd name="connsiteX0" fmla="*/ 1650001 w 1650001"/>
              <a:gd name="connsiteY0" fmla="*/ 678730 h 1150776"/>
              <a:gd name="connsiteX1" fmla="*/ 1489746 w 1650001"/>
              <a:gd name="connsiteY1" fmla="*/ 999242 h 1150776"/>
              <a:gd name="connsiteX2" fmla="*/ 1046686 w 1650001"/>
              <a:gd name="connsiteY2" fmla="*/ 1140643 h 1150776"/>
              <a:gd name="connsiteX3" fmla="*/ 660187 w 1650001"/>
              <a:gd name="connsiteY3" fmla="*/ 1121790 h 1150776"/>
              <a:gd name="connsiteX4" fmla="*/ 311394 w 1650001"/>
              <a:gd name="connsiteY4" fmla="*/ 980388 h 1150776"/>
              <a:gd name="connsiteX5" fmla="*/ 38017 w 1650001"/>
              <a:gd name="connsiteY5" fmla="*/ 678730 h 1150776"/>
              <a:gd name="connsiteX6" fmla="*/ 19165 w 1650001"/>
              <a:gd name="connsiteY6" fmla="*/ 301658 h 1150776"/>
              <a:gd name="connsiteX7" fmla="*/ 198273 w 1650001"/>
              <a:gd name="connsiteY7" fmla="*/ 0 h 1150776"/>
              <a:gd name="connsiteX0" fmla="*/ 1650001 w 1650001"/>
              <a:gd name="connsiteY0" fmla="*/ 678730 h 1146590"/>
              <a:gd name="connsiteX1" fmla="*/ 1489746 w 1650001"/>
              <a:gd name="connsiteY1" fmla="*/ 999242 h 1146590"/>
              <a:gd name="connsiteX2" fmla="*/ 1046686 w 1650001"/>
              <a:gd name="connsiteY2" fmla="*/ 1140643 h 1146590"/>
              <a:gd name="connsiteX3" fmla="*/ 660187 w 1650001"/>
              <a:gd name="connsiteY3" fmla="*/ 1121790 h 1146590"/>
              <a:gd name="connsiteX4" fmla="*/ 311394 w 1650001"/>
              <a:gd name="connsiteY4" fmla="*/ 980388 h 1146590"/>
              <a:gd name="connsiteX5" fmla="*/ 38017 w 1650001"/>
              <a:gd name="connsiteY5" fmla="*/ 678730 h 1146590"/>
              <a:gd name="connsiteX6" fmla="*/ 19165 w 1650001"/>
              <a:gd name="connsiteY6" fmla="*/ 301658 h 1146590"/>
              <a:gd name="connsiteX7" fmla="*/ 198273 w 1650001"/>
              <a:gd name="connsiteY7" fmla="*/ 0 h 1146590"/>
              <a:gd name="connsiteX0" fmla="*/ 1613660 w 1613660"/>
              <a:gd name="connsiteY0" fmla="*/ 678730 h 1146590"/>
              <a:gd name="connsiteX1" fmla="*/ 1453405 w 1613660"/>
              <a:gd name="connsiteY1" fmla="*/ 999242 h 1146590"/>
              <a:gd name="connsiteX2" fmla="*/ 1010345 w 1613660"/>
              <a:gd name="connsiteY2" fmla="*/ 1140643 h 1146590"/>
              <a:gd name="connsiteX3" fmla="*/ 623846 w 1613660"/>
              <a:gd name="connsiteY3" fmla="*/ 1121790 h 1146590"/>
              <a:gd name="connsiteX4" fmla="*/ 275053 w 1613660"/>
              <a:gd name="connsiteY4" fmla="*/ 980388 h 1146590"/>
              <a:gd name="connsiteX5" fmla="*/ 1676 w 1613660"/>
              <a:gd name="connsiteY5" fmla="*/ 678730 h 1146590"/>
              <a:gd name="connsiteX6" fmla="*/ 161932 w 1613660"/>
              <a:gd name="connsiteY6" fmla="*/ 0 h 1146590"/>
              <a:gd name="connsiteX0" fmla="*/ 1619900 w 1619900"/>
              <a:gd name="connsiteY0" fmla="*/ 650449 h 1118309"/>
              <a:gd name="connsiteX1" fmla="*/ 1459645 w 1619900"/>
              <a:gd name="connsiteY1" fmla="*/ 970961 h 1118309"/>
              <a:gd name="connsiteX2" fmla="*/ 1016585 w 1619900"/>
              <a:gd name="connsiteY2" fmla="*/ 1112362 h 1118309"/>
              <a:gd name="connsiteX3" fmla="*/ 630086 w 1619900"/>
              <a:gd name="connsiteY3" fmla="*/ 1093509 h 1118309"/>
              <a:gd name="connsiteX4" fmla="*/ 281293 w 1619900"/>
              <a:gd name="connsiteY4" fmla="*/ 952107 h 1118309"/>
              <a:gd name="connsiteX5" fmla="*/ 7916 w 1619900"/>
              <a:gd name="connsiteY5" fmla="*/ 650449 h 1118309"/>
              <a:gd name="connsiteX6" fmla="*/ 596471 w 1619900"/>
              <a:gd name="connsiteY6" fmla="*/ 0 h 1118309"/>
              <a:gd name="connsiteX0" fmla="*/ 1597374 w 1597374"/>
              <a:gd name="connsiteY0" fmla="*/ 650449 h 1118309"/>
              <a:gd name="connsiteX1" fmla="*/ 1437119 w 1597374"/>
              <a:gd name="connsiteY1" fmla="*/ 970961 h 1118309"/>
              <a:gd name="connsiteX2" fmla="*/ 994059 w 1597374"/>
              <a:gd name="connsiteY2" fmla="*/ 1112362 h 1118309"/>
              <a:gd name="connsiteX3" fmla="*/ 607560 w 1597374"/>
              <a:gd name="connsiteY3" fmla="*/ 1093509 h 1118309"/>
              <a:gd name="connsiteX4" fmla="*/ 258767 w 1597374"/>
              <a:gd name="connsiteY4" fmla="*/ 952107 h 1118309"/>
              <a:gd name="connsiteX5" fmla="*/ 8541 w 1597374"/>
              <a:gd name="connsiteY5" fmla="*/ 499620 h 1118309"/>
              <a:gd name="connsiteX6" fmla="*/ 573945 w 1597374"/>
              <a:gd name="connsiteY6" fmla="*/ 0 h 1118309"/>
              <a:gd name="connsiteX0" fmla="*/ 1597374 w 1597374"/>
              <a:gd name="connsiteY0" fmla="*/ 650449 h 1118309"/>
              <a:gd name="connsiteX1" fmla="*/ 1437119 w 1597374"/>
              <a:gd name="connsiteY1" fmla="*/ 970961 h 1118309"/>
              <a:gd name="connsiteX2" fmla="*/ 994059 w 1597374"/>
              <a:gd name="connsiteY2" fmla="*/ 1112362 h 1118309"/>
              <a:gd name="connsiteX3" fmla="*/ 607560 w 1597374"/>
              <a:gd name="connsiteY3" fmla="*/ 1093509 h 1118309"/>
              <a:gd name="connsiteX4" fmla="*/ 258767 w 1597374"/>
              <a:gd name="connsiteY4" fmla="*/ 952107 h 1118309"/>
              <a:gd name="connsiteX5" fmla="*/ 8541 w 1597374"/>
              <a:gd name="connsiteY5" fmla="*/ 499620 h 1118309"/>
              <a:gd name="connsiteX6" fmla="*/ 573945 w 1597374"/>
              <a:gd name="connsiteY6" fmla="*/ 0 h 1118309"/>
              <a:gd name="connsiteX0" fmla="*/ 1614790 w 1614790"/>
              <a:gd name="connsiteY0" fmla="*/ 650449 h 1120449"/>
              <a:gd name="connsiteX1" fmla="*/ 1454535 w 1614790"/>
              <a:gd name="connsiteY1" fmla="*/ 970961 h 1120449"/>
              <a:gd name="connsiteX2" fmla="*/ 1011475 w 1614790"/>
              <a:gd name="connsiteY2" fmla="*/ 1112362 h 1120449"/>
              <a:gd name="connsiteX3" fmla="*/ 624976 w 1614790"/>
              <a:gd name="connsiteY3" fmla="*/ 1093509 h 1120449"/>
              <a:gd name="connsiteX4" fmla="*/ 148851 w 1614790"/>
              <a:gd name="connsiteY4" fmla="*/ 904973 h 1120449"/>
              <a:gd name="connsiteX5" fmla="*/ 25957 w 1614790"/>
              <a:gd name="connsiteY5" fmla="*/ 499620 h 1120449"/>
              <a:gd name="connsiteX6" fmla="*/ 591361 w 1614790"/>
              <a:gd name="connsiteY6" fmla="*/ 0 h 1120449"/>
              <a:gd name="connsiteX0" fmla="*/ 1624949 w 1624949"/>
              <a:gd name="connsiteY0" fmla="*/ 650449 h 1120449"/>
              <a:gd name="connsiteX1" fmla="*/ 1464694 w 1624949"/>
              <a:gd name="connsiteY1" fmla="*/ 970961 h 1120449"/>
              <a:gd name="connsiteX2" fmla="*/ 1021634 w 1624949"/>
              <a:gd name="connsiteY2" fmla="*/ 1112362 h 1120449"/>
              <a:gd name="connsiteX3" fmla="*/ 635135 w 1624949"/>
              <a:gd name="connsiteY3" fmla="*/ 1093509 h 1120449"/>
              <a:gd name="connsiteX4" fmla="*/ 159010 w 1624949"/>
              <a:gd name="connsiteY4" fmla="*/ 904973 h 1120449"/>
              <a:gd name="connsiteX5" fmla="*/ 24541 w 1624949"/>
              <a:gd name="connsiteY5" fmla="*/ 443059 h 1120449"/>
              <a:gd name="connsiteX6" fmla="*/ 601520 w 1624949"/>
              <a:gd name="connsiteY6" fmla="*/ 0 h 1120449"/>
              <a:gd name="connsiteX0" fmla="*/ 1607048 w 1607048"/>
              <a:gd name="connsiteY0" fmla="*/ 650449 h 1120449"/>
              <a:gd name="connsiteX1" fmla="*/ 1446793 w 1607048"/>
              <a:gd name="connsiteY1" fmla="*/ 970961 h 1120449"/>
              <a:gd name="connsiteX2" fmla="*/ 1003733 w 1607048"/>
              <a:gd name="connsiteY2" fmla="*/ 1112362 h 1120449"/>
              <a:gd name="connsiteX3" fmla="*/ 617234 w 1607048"/>
              <a:gd name="connsiteY3" fmla="*/ 1093509 h 1120449"/>
              <a:gd name="connsiteX4" fmla="*/ 141109 w 1607048"/>
              <a:gd name="connsiteY4" fmla="*/ 904973 h 1120449"/>
              <a:gd name="connsiteX5" fmla="*/ 6640 w 1607048"/>
              <a:gd name="connsiteY5" fmla="*/ 443059 h 1120449"/>
              <a:gd name="connsiteX6" fmla="*/ 583619 w 1607048"/>
              <a:gd name="connsiteY6" fmla="*/ 0 h 1120449"/>
              <a:gd name="connsiteX0" fmla="*/ 1620240 w 1620240"/>
              <a:gd name="connsiteY0" fmla="*/ 650449 h 1120449"/>
              <a:gd name="connsiteX1" fmla="*/ 1459985 w 1620240"/>
              <a:gd name="connsiteY1" fmla="*/ 970961 h 1120449"/>
              <a:gd name="connsiteX2" fmla="*/ 1016925 w 1620240"/>
              <a:gd name="connsiteY2" fmla="*/ 1112362 h 1120449"/>
              <a:gd name="connsiteX3" fmla="*/ 630426 w 1620240"/>
              <a:gd name="connsiteY3" fmla="*/ 1093509 h 1120449"/>
              <a:gd name="connsiteX4" fmla="*/ 154301 w 1620240"/>
              <a:gd name="connsiteY4" fmla="*/ 904973 h 1120449"/>
              <a:gd name="connsiteX5" fmla="*/ 19832 w 1620240"/>
              <a:gd name="connsiteY5" fmla="*/ 443059 h 1120449"/>
              <a:gd name="connsiteX6" fmla="*/ 596811 w 1620240"/>
              <a:gd name="connsiteY6" fmla="*/ 0 h 1120449"/>
              <a:gd name="connsiteX0" fmla="*/ 1342425 w 1469625"/>
              <a:gd name="connsiteY0" fmla="*/ 612742 h 1120449"/>
              <a:gd name="connsiteX1" fmla="*/ 1459985 w 1469625"/>
              <a:gd name="connsiteY1" fmla="*/ 970961 h 1120449"/>
              <a:gd name="connsiteX2" fmla="*/ 1016925 w 1469625"/>
              <a:gd name="connsiteY2" fmla="*/ 1112362 h 1120449"/>
              <a:gd name="connsiteX3" fmla="*/ 630426 w 1469625"/>
              <a:gd name="connsiteY3" fmla="*/ 1093509 h 1120449"/>
              <a:gd name="connsiteX4" fmla="*/ 154301 w 1469625"/>
              <a:gd name="connsiteY4" fmla="*/ 904973 h 1120449"/>
              <a:gd name="connsiteX5" fmla="*/ 19832 w 1469625"/>
              <a:gd name="connsiteY5" fmla="*/ 443059 h 1120449"/>
              <a:gd name="connsiteX6" fmla="*/ 596811 w 1469625"/>
              <a:gd name="connsiteY6" fmla="*/ 0 h 1120449"/>
              <a:gd name="connsiteX0" fmla="*/ 1342425 w 1342425"/>
              <a:gd name="connsiteY0" fmla="*/ 612742 h 1150854"/>
              <a:gd name="connsiteX1" fmla="*/ 1016925 w 1342425"/>
              <a:gd name="connsiteY1" fmla="*/ 1112362 h 1150854"/>
              <a:gd name="connsiteX2" fmla="*/ 630426 w 1342425"/>
              <a:gd name="connsiteY2" fmla="*/ 1093509 h 1150854"/>
              <a:gd name="connsiteX3" fmla="*/ 154301 w 1342425"/>
              <a:gd name="connsiteY3" fmla="*/ 904973 h 1150854"/>
              <a:gd name="connsiteX4" fmla="*/ 19832 w 1342425"/>
              <a:gd name="connsiteY4" fmla="*/ 443059 h 1150854"/>
              <a:gd name="connsiteX5" fmla="*/ 596811 w 1342425"/>
              <a:gd name="connsiteY5" fmla="*/ 0 h 1150854"/>
              <a:gd name="connsiteX0" fmla="*/ 1342425 w 1342425"/>
              <a:gd name="connsiteY0" fmla="*/ 612742 h 1150854"/>
              <a:gd name="connsiteX1" fmla="*/ 1016925 w 1342425"/>
              <a:gd name="connsiteY1" fmla="*/ 1112362 h 1150854"/>
              <a:gd name="connsiteX2" fmla="*/ 630426 w 1342425"/>
              <a:gd name="connsiteY2" fmla="*/ 1093509 h 1150854"/>
              <a:gd name="connsiteX3" fmla="*/ 154301 w 1342425"/>
              <a:gd name="connsiteY3" fmla="*/ 904973 h 1150854"/>
              <a:gd name="connsiteX4" fmla="*/ 19832 w 1342425"/>
              <a:gd name="connsiteY4" fmla="*/ 443059 h 1150854"/>
              <a:gd name="connsiteX5" fmla="*/ 596811 w 1342425"/>
              <a:gd name="connsiteY5" fmla="*/ 0 h 1150854"/>
              <a:gd name="connsiteX0" fmla="*/ 1342425 w 1342425"/>
              <a:gd name="connsiteY0" fmla="*/ 612742 h 1099025"/>
              <a:gd name="connsiteX1" fmla="*/ 1167409 w 1342425"/>
              <a:gd name="connsiteY1" fmla="*/ 1008667 h 1099025"/>
              <a:gd name="connsiteX2" fmla="*/ 630426 w 1342425"/>
              <a:gd name="connsiteY2" fmla="*/ 1093509 h 1099025"/>
              <a:gd name="connsiteX3" fmla="*/ 154301 w 1342425"/>
              <a:gd name="connsiteY3" fmla="*/ 904973 h 1099025"/>
              <a:gd name="connsiteX4" fmla="*/ 19832 w 1342425"/>
              <a:gd name="connsiteY4" fmla="*/ 443059 h 1099025"/>
              <a:gd name="connsiteX5" fmla="*/ 596811 w 1342425"/>
              <a:gd name="connsiteY5" fmla="*/ 0 h 1099025"/>
              <a:gd name="connsiteX0" fmla="*/ 1284547 w 1284547"/>
              <a:gd name="connsiteY0" fmla="*/ 612742 h 1099025"/>
              <a:gd name="connsiteX1" fmla="*/ 1167409 w 1284547"/>
              <a:gd name="connsiteY1" fmla="*/ 1008667 h 1099025"/>
              <a:gd name="connsiteX2" fmla="*/ 630426 w 1284547"/>
              <a:gd name="connsiteY2" fmla="*/ 1093509 h 1099025"/>
              <a:gd name="connsiteX3" fmla="*/ 154301 w 1284547"/>
              <a:gd name="connsiteY3" fmla="*/ 904973 h 1099025"/>
              <a:gd name="connsiteX4" fmla="*/ 19832 w 1284547"/>
              <a:gd name="connsiteY4" fmla="*/ 443059 h 1099025"/>
              <a:gd name="connsiteX5" fmla="*/ 596811 w 1284547"/>
              <a:gd name="connsiteY5" fmla="*/ 0 h 1099025"/>
              <a:gd name="connsiteX0" fmla="*/ 1284547 w 1284547"/>
              <a:gd name="connsiteY0" fmla="*/ 612742 h 1099025"/>
              <a:gd name="connsiteX1" fmla="*/ 1167409 w 1284547"/>
              <a:gd name="connsiteY1" fmla="*/ 1008667 h 1099025"/>
              <a:gd name="connsiteX2" fmla="*/ 630426 w 1284547"/>
              <a:gd name="connsiteY2" fmla="*/ 1093509 h 1099025"/>
              <a:gd name="connsiteX3" fmla="*/ 154301 w 1284547"/>
              <a:gd name="connsiteY3" fmla="*/ 904973 h 1099025"/>
              <a:gd name="connsiteX4" fmla="*/ 19832 w 1284547"/>
              <a:gd name="connsiteY4" fmla="*/ 443059 h 1099025"/>
              <a:gd name="connsiteX5" fmla="*/ 596811 w 1284547"/>
              <a:gd name="connsiteY5" fmla="*/ 0 h 1099025"/>
              <a:gd name="connsiteX0" fmla="*/ 1167409 w 1167409"/>
              <a:gd name="connsiteY0" fmla="*/ 1008667 h 1099025"/>
              <a:gd name="connsiteX1" fmla="*/ 630426 w 1167409"/>
              <a:gd name="connsiteY1" fmla="*/ 1093509 h 1099025"/>
              <a:gd name="connsiteX2" fmla="*/ 154301 w 1167409"/>
              <a:gd name="connsiteY2" fmla="*/ 904973 h 1099025"/>
              <a:gd name="connsiteX3" fmla="*/ 19832 w 1167409"/>
              <a:gd name="connsiteY3" fmla="*/ 443059 h 1099025"/>
              <a:gd name="connsiteX4" fmla="*/ 596811 w 1167409"/>
              <a:gd name="connsiteY4" fmla="*/ 0 h 1099025"/>
              <a:gd name="connsiteX0" fmla="*/ 1260014 w 1260014"/>
              <a:gd name="connsiteY0" fmla="*/ 895545 h 1093531"/>
              <a:gd name="connsiteX1" fmla="*/ 630426 w 1260014"/>
              <a:gd name="connsiteY1" fmla="*/ 1093509 h 1093531"/>
              <a:gd name="connsiteX2" fmla="*/ 154301 w 1260014"/>
              <a:gd name="connsiteY2" fmla="*/ 904973 h 1093531"/>
              <a:gd name="connsiteX3" fmla="*/ 19832 w 1260014"/>
              <a:gd name="connsiteY3" fmla="*/ 443059 h 1093531"/>
              <a:gd name="connsiteX4" fmla="*/ 596811 w 1260014"/>
              <a:gd name="connsiteY4" fmla="*/ 0 h 1093531"/>
              <a:gd name="connsiteX0" fmla="*/ 1260014 w 1260014"/>
              <a:gd name="connsiteY0" fmla="*/ 895545 h 1093531"/>
              <a:gd name="connsiteX1" fmla="*/ 630426 w 1260014"/>
              <a:gd name="connsiteY1" fmla="*/ 1093509 h 1093531"/>
              <a:gd name="connsiteX2" fmla="*/ 154301 w 1260014"/>
              <a:gd name="connsiteY2" fmla="*/ 904973 h 1093531"/>
              <a:gd name="connsiteX3" fmla="*/ 19832 w 1260014"/>
              <a:gd name="connsiteY3" fmla="*/ 443059 h 1093531"/>
              <a:gd name="connsiteX4" fmla="*/ 596811 w 1260014"/>
              <a:gd name="connsiteY4" fmla="*/ 0 h 109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14" h="1093531">
                <a:moveTo>
                  <a:pt x="1260014" y="895545"/>
                </a:moveTo>
                <a:cubicBezTo>
                  <a:pt x="1127842" y="1098221"/>
                  <a:pt x="814711" y="1091938"/>
                  <a:pt x="630426" y="1093509"/>
                </a:cubicBezTo>
                <a:cubicBezTo>
                  <a:pt x="446141" y="1095080"/>
                  <a:pt x="256067" y="1013381"/>
                  <a:pt x="154301" y="904973"/>
                </a:cubicBezTo>
                <a:cubicBezTo>
                  <a:pt x="52535" y="796565"/>
                  <a:pt x="-42346" y="622169"/>
                  <a:pt x="19832" y="443059"/>
                </a:cubicBezTo>
                <a:cubicBezTo>
                  <a:pt x="82010" y="263949"/>
                  <a:pt x="274033" y="169682"/>
                  <a:pt x="596811" y="0"/>
                </a:cubicBezTo>
              </a:path>
            </a:pathLst>
          </a:custGeom>
          <a:noFill/>
          <a:ln w="44450">
            <a:solidFill>
              <a:schemeClr val="tx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72440" y="4657478"/>
            <a:ext cx="448056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spc="600" dirty="0" smtClean="0"/>
              <a:t>FOUNDATION DATA</a:t>
            </a:r>
            <a:endParaRPr lang="en-US" b="1" spc="600" dirty="0"/>
          </a:p>
        </p:txBody>
      </p:sp>
      <p:sp>
        <p:nvSpPr>
          <p:cNvPr id="63" name="Oval 62"/>
          <p:cNvSpPr/>
          <p:nvPr/>
        </p:nvSpPr>
        <p:spPr>
          <a:xfrm>
            <a:off x="2973511" y="26670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696804" y="275658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Elbow Connector 64"/>
          <p:cNvCxnSpPr>
            <a:stCxn id="11" idx="1"/>
            <a:endCxn id="63" idx="3"/>
          </p:cNvCxnSpPr>
          <p:nvPr/>
        </p:nvCxnSpPr>
        <p:spPr>
          <a:xfrm rot="10800000">
            <a:off x="2980206" y="2706025"/>
            <a:ext cx="143994" cy="810315"/>
          </a:xfrm>
          <a:prstGeom prst="bentConnector2">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flipV="1">
            <a:off x="7421880" y="2682240"/>
            <a:ext cx="274320" cy="822960"/>
          </a:xfrm>
          <a:prstGeom prst="bentConnector3">
            <a:avLst>
              <a:gd name="adj1" fmla="val 99698"/>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450622" y="3030902"/>
            <a:ext cx="640080" cy="228600"/>
          </a:xfrm>
          <a:prstGeom prst="rect">
            <a:avLst/>
          </a:prstGeom>
          <a:noFill/>
        </p:spPr>
        <p:txBody>
          <a:bodyPr wrap="square" rtlCol="0" anchor="ctr">
            <a:spAutoFit/>
          </a:bodyPr>
          <a:lstStyle/>
          <a:p>
            <a:pPr algn="ctr"/>
            <a:r>
              <a:rPr lang="en-US" dirty="0" smtClean="0"/>
              <a:t>cron</a:t>
            </a:r>
            <a:endParaRPr lang="en-US" dirty="0"/>
          </a:p>
        </p:txBody>
      </p:sp>
      <p:cxnSp>
        <p:nvCxnSpPr>
          <p:cNvPr id="73" name="Straight Arrow Connector 72"/>
          <p:cNvCxnSpPr/>
          <p:nvPr/>
        </p:nvCxnSpPr>
        <p:spPr>
          <a:xfrm flipV="1">
            <a:off x="5029200" y="3136392"/>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029200" y="2635957"/>
            <a:ext cx="1" cy="27432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104" idx="6"/>
            <a:endCxn id="98" idx="2"/>
          </p:cNvCxnSpPr>
          <p:nvPr/>
        </p:nvCxnSpPr>
        <p:spPr>
          <a:xfrm>
            <a:off x="6858000" y="1272541"/>
            <a:ext cx="3078480" cy="1066800"/>
          </a:xfrm>
          <a:prstGeom prst="bentConnector3">
            <a:avLst>
              <a:gd name="adj1" fmla="val 44182"/>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698691" y="1600200"/>
            <a:ext cx="2387909" cy="457200"/>
          </a:xfrm>
          <a:prstGeom prst="rect">
            <a:avLst/>
          </a:prstGeom>
          <a:solidFill>
            <a:schemeClr val="bg1"/>
          </a:solidFill>
          <a:ln w="15875">
            <a:solidFill>
              <a:schemeClr val="tx1"/>
            </a:solidFill>
          </a:ln>
        </p:spPr>
        <p:txBody>
          <a:bodyPr wrap="none" lIns="45720" rIns="45720" rtlCol="0" anchor="ctr">
            <a:noAutofit/>
          </a:bodyPr>
          <a:lstStyle/>
          <a:p>
            <a:pPr algn="ctr">
              <a:lnSpc>
                <a:spcPts val="1400"/>
              </a:lnSpc>
            </a:pPr>
            <a:r>
              <a:rPr lang="en-US" b="1" spc="600" dirty="0" smtClean="0"/>
              <a:t>BACKLOG </a:t>
            </a:r>
          </a:p>
          <a:p>
            <a:pPr algn="ctr">
              <a:lnSpc>
                <a:spcPts val="1400"/>
              </a:lnSpc>
            </a:pPr>
            <a:r>
              <a:rPr lang="en-US" b="1" spc="600" dirty="0" smtClean="0"/>
              <a:t>MANAGEMENT</a:t>
            </a:r>
            <a:endParaRPr lang="en-US" b="1" spc="600" dirty="0"/>
          </a:p>
        </p:txBody>
      </p:sp>
      <p:cxnSp>
        <p:nvCxnSpPr>
          <p:cNvPr id="84" name="Straight Arrow Connector 83"/>
          <p:cNvCxnSpPr/>
          <p:nvPr/>
        </p:nvCxnSpPr>
        <p:spPr>
          <a:xfrm flipV="1">
            <a:off x="5029200" y="2087880"/>
            <a:ext cx="1" cy="32004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739909" y="2087880"/>
            <a:ext cx="1" cy="27432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9936480" y="2316481"/>
            <a:ext cx="45720" cy="457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8458200" y="1295400"/>
            <a:ext cx="702251" cy="463542"/>
          </a:xfrm>
          <a:prstGeom prst="rect">
            <a:avLst/>
          </a:prstGeom>
          <a:solidFill>
            <a:schemeClr val="bg1">
              <a:alpha val="85000"/>
            </a:schemeClr>
          </a:solidFill>
          <a:ln w="15875">
            <a:solidFill>
              <a:schemeClr val="tx1"/>
            </a:solidFill>
          </a:ln>
        </p:spPr>
        <p:txBody>
          <a:bodyPr wrap="none" lIns="45720" rIns="45720" rtlCol="0" anchor="ctr">
            <a:noAutofit/>
          </a:bodyPr>
          <a:lstStyle/>
          <a:p>
            <a:pPr algn="ctr">
              <a:lnSpc>
                <a:spcPts val="1600"/>
              </a:lnSpc>
            </a:pPr>
            <a:r>
              <a:rPr lang="en-US" b="1" dirty="0" smtClean="0"/>
              <a:t>DAILY </a:t>
            </a:r>
          </a:p>
          <a:p>
            <a:pPr algn="ctr">
              <a:lnSpc>
                <a:spcPts val="1600"/>
              </a:lnSpc>
            </a:pPr>
            <a:r>
              <a:rPr lang="en-US" b="1" dirty="0" smtClean="0"/>
              <a:t>PLAN</a:t>
            </a:r>
            <a:endParaRPr lang="en-US" b="1" dirty="0"/>
          </a:p>
        </p:txBody>
      </p:sp>
      <p:cxnSp>
        <p:nvCxnSpPr>
          <p:cNvPr id="101" name="Elbow Connector 100"/>
          <p:cNvCxnSpPr>
            <a:stCxn id="76" idx="0"/>
            <a:endCxn id="105" idx="6"/>
          </p:cNvCxnSpPr>
          <p:nvPr/>
        </p:nvCxnSpPr>
        <p:spPr>
          <a:xfrm rot="16200000" flipV="1">
            <a:off x="7730793" y="216867"/>
            <a:ext cx="205740" cy="1951326"/>
          </a:xfrm>
          <a:prstGeom prst="bentConnector2">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6812280" y="1249681"/>
            <a:ext cx="45720" cy="457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812280" y="1066800"/>
            <a:ext cx="45720" cy="457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p:nvPr/>
        </p:nvCxnSpPr>
        <p:spPr>
          <a:xfrm flipV="1">
            <a:off x="5889319" y="1319277"/>
            <a:ext cx="1" cy="27432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3936380" y="4885837"/>
            <a:ext cx="1" cy="41148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219200" y="4876800"/>
            <a:ext cx="1021843" cy="1600200"/>
            <a:chOff x="1143000" y="4876800"/>
            <a:chExt cx="1021843" cy="1600200"/>
          </a:xfrm>
        </p:grpSpPr>
        <p:sp>
          <p:nvSpPr>
            <p:cNvPr id="31" name="TextBox 30"/>
            <p:cNvSpPr txBox="1"/>
            <p:nvPr/>
          </p:nvSpPr>
          <p:spPr>
            <a:xfrm>
              <a:off x="1288161" y="5285125"/>
              <a:ext cx="731520" cy="228600"/>
            </a:xfrm>
            <a:prstGeom prst="rect">
              <a:avLst/>
            </a:prstGeom>
            <a:noFill/>
            <a:ln w="15875">
              <a:solidFill>
                <a:schemeClr val="tx1"/>
              </a:solidFill>
            </a:ln>
          </p:spPr>
          <p:txBody>
            <a:bodyPr wrap="none" lIns="45720" rIns="45720" rtlCol="0" anchor="ctr">
              <a:noAutofit/>
            </a:bodyPr>
            <a:lstStyle/>
            <a:p>
              <a:pPr algn="ctr"/>
              <a:r>
                <a:rPr lang="en-US" b="1" dirty="0" smtClean="0"/>
                <a:t>ASSET</a:t>
              </a:r>
              <a:endParaRPr lang="en-US" b="1" dirty="0"/>
            </a:p>
          </p:txBody>
        </p:sp>
        <p:sp>
          <p:nvSpPr>
            <p:cNvPr id="32" name="TextBox 31"/>
            <p:cNvSpPr txBox="1"/>
            <p:nvPr/>
          </p:nvSpPr>
          <p:spPr>
            <a:xfrm>
              <a:off x="1143000" y="6248400"/>
              <a:ext cx="1021843" cy="228600"/>
            </a:xfrm>
            <a:prstGeom prst="rect">
              <a:avLst/>
            </a:prstGeom>
            <a:noFill/>
            <a:ln w="15875">
              <a:solidFill>
                <a:schemeClr val="tx1"/>
              </a:solidFill>
            </a:ln>
          </p:spPr>
          <p:txBody>
            <a:bodyPr wrap="none" lIns="45720" rIns="45720" rtlCol="0" anchor="ctr">
              <a:noAutofit/>
            </a:bodyPr>
            <a:lstStyle/>
            <a:p>
              <a:pPr algn="ctr"/>
              <a:r>
                <a:rPr lang="en-US" b="1" dirty="0" smtClean="0"/>
                <a:t>LOCATION</a:t>
              </a:r>
              <a:endParaRPr lang="en-US" b="1" dirty="0"/>
            </a:p>
          </p:txBody>
        </p:sp>
        <p:cxnSp>
          <p:nvCxnSpPr>
            <p:cNvPr id="112" name="Straight Arrow Connector 111"/>
            <p:cNvCxnSpPr/>
            <p:nvPr/>
          </p:nvCxnSpPr>
          <p:spPr>
            <a:xfrm flipV="1">
              <a:off x="1653921" y="4876800"/>
              <a:ext cx="1" cy="41148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653921" y="5510570"/>
              <a:ext cx="1" cy="73152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154680" y="5896674"/>
            <a:ext cx="731520" cy="228600"/>
          </a:xfrm>
          <a:prstGeom prst="rect">
            <a:avLst/>
          </a:prstGeom>
          <a:noFill/>
          <a:ln w="15875">
            <a:solidFill>
              <a:schemeClr val="tx1"/>
            </a:solidFill>
          </a:ln>
        </p:spPr>
        <p:txBody>
          <a:bodyPr wrap="none" lIns="45720" rIns="45720" rtlCol="0" anchor="ctr">
            <a:noAutofit/>
          </a:bodyPr>
          <a:lstStyle/>
          <a:p>
            <a:pPr algn="ctr"/>
            <a:r>
              <a:rPr lang="en-US" b="1" dirty="0" smtClean="0"/>
              <a:t>CRAFT</a:t>
            </a:r>
            <a:endParaRPr lang="en-US" b="1" dirty="0"/>
          </a:p>
        </p:txBody>
      </p:sp>
      <p:cxnSp>
        <p:nvCxnSpPr>
          <p:cNvPr id="115" name="Straight Arrow Connector 114"/>
          <p:cNvCxnSpPr/>
          <p:nvPr/>
        </p:nvCxnSpPr>
        <p:spPr>
          <a:xfrm flipV="1">
            <a:off x="3515104" y="5513832"/>
            <a:ext cx="238350" cy="38284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57541" y="5896674"/>
            <a:ext cx="1097280" cy="228600"/>
          </a:xfrm>
          <a:prstGeom prst="rect">
            <a:avLst/>
          </a:prstGeom>
          <a:noFill/>
          <a:ln w="15875">
            <a:solidFill>
              <a:schemeClr val="tx1"/>
            </a:solidFill>
          </a:ln>
        </p:spPr>
        <p:txBody>
          <a:bodyPr wrap="none" lIns="45720" rIns="45720" rtlCol="0" anchor="ctr">
            <a:noAutofit/>
          </a:bodyPr>
          <a:lstStyle/>
          <a:p>
            <a:pPr algn="ctr"/>
            <a:r>
              <a:rPr lang="en-US" b="1" dirty="0" smtClean="0"/>
              <a:t>CALENDAR</a:t>
            </a:r>
            <a:endParaRPr lang="en-US" b="1" dirty="0"/>
          </a:p>
        </p:txBody>
      </p:sp>
      <p:cxnSp>
        <p:nvCxnSpPr>
          <p:cNvPr id="117" name="Straight Arrow Connector 116"/>
          <p:cNvCxnSpPr/>
          <p:nvPr/>
        </p:nvCxnSpPr>
        <p:spPr>
          <a:xfrm flipH="1" flipV="1">
            <a:off x="4146675" y="5513832"/>
            <a:ext cx="238350" cy="38284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663322" y="4876800"/>
            <a:ext cx="11900" cy="41148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4800600" y="5472694"/>
            <a:ext cx="3576449" cy="1385306"/>
            <a:chOff x="5355336" y="5244094"/>
            <a:chExt cx="3576449" cy="1385306"/>
          </a:xfrm>
        </p:grpSpPr>
        <p:sp>
          <p:nvSpPr>
            <p:cNvPr id="127" name="Oval 126"/>
            <p:cNvSpPr/>
            <p:nvPr/>
          </p:nvSpPr>
          <p:spPr>
            <a:xfrm>
              <a:off x="6629400" y="5244094"/>
              <a:ext cx="45720" cy="4571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5355336" y="5285125"/>
              <a:ext cx="3576449" cy="1344275"/>
            </a:xfrm>
            <a:custGeom>
              <a:avLst/>
              <a:gdLst>
                <a:gd name="connsiteX0" fmla="*/ 0 w 3238121"/>
                <a:gd name="connsiteY0" fmla="*/ 1335131 h 1335131"/>
                <a:gd name="connsiteX1" fmla="*/ 333783 w 3238121"/>
                <a:gd name="connsiteY1" fmla="*/ 0 h 1335131"/>
                <a:gd name="connsiteX2" fmla="*/ 2904338 w 3238121"/>
                <a:gd name="connsiteY2" fmla="*/ 0 h 1335131"/>
                <a:gd name="connsiteX3" fmla="*/ 3238121 w 3238121"/>
                <a:gd name="connsiteY3" fmla="*/ 1335131 h 1335131"/>
                <a:gd name="connsiteX4" fmla="*/ 0 w 3238121"/>
                <a:gd name="connsiteY4" fmla="*/ 1335131 h 1335131"/>
                <a:gd name="connsiteX0" fmla="*/ 0 w 3238121"/>
                <a:gd name="connsiteY0" fmla="*/ 1335131 h 1335131"/>
                <a:gd name="connsiteX1" fmla="*/ 333783 w 3238121"/>
                <a:gd name="connsiteY1" fmla="*/ 0 h 1335131"/>
                <a:gd name="connsiteX2" fmla="*/ 2044802 w 3238121"/>
                <a:gd name="connsiteY2" fmla="*/ 9144 h 1335131"/>
                <a:gd name="connsiteX3" fmla="*/ 3238121 w 3238121"/>
                <a:gd name="connsiteY3" fmla="*/ 1335131 h 1335131"/>
                <a:gd name="connsiteX4" fmla="*/ 0 w 3238121"/>
                <a:gd name="connsiteY4" fmla="*/ 1335131 h 1335131"/>
                <a:gd name="connsiteX0" fmla="*/ 0 w 3238121"/>
                <a:gd name="connsiteY0" fmla="*/ 1335131 h 1335131"/>
                <a:gd name="connsiteX1" fmla="*/ 333783 w 3238121"/>
                <a:gd name="connsiteY1" fmla="*/ 0 h 1335131"/>
                <a:gd name="connsiteX2" fmla="*/ 1651610 w 3238121"/>
                <a:gd name="connsiteY2" fmla="*/ 9144 h 1335131"/>
                <a:gd name="connsiteX3" fmla="*/ 3238121 w 3238121"/>
                <a:gd name="connsiteY3" fmla="*/ 1335131 h 1335131"/>
                <a:gd name="connsiteX4" fmla="*/ 0 w 3238121"/>
                <a:gd name="connsiteY4" fmla="*/ 1335131 h 1335131"/>
                <a:gd name="connsiteX0" fmla="*/ 0 w 3567305"/>
                <a:gd name="connsiteY0" fmla="*/ 1289411 h 1335131"/>
                <a:gd name="connsiteX1" fmla="*/ 662967 w 3567305"/>
                <a:gd name="connsiteY1" fmla="*/ 0 h 1335131"/>
                <a:gd name="connsiteX2" fmla="*/ 1980794 w 3567305"/>
                <a:gd name="connsiteY2" fmla="*/ 9144 h 1335131"/>
                <a:gd name="connsiteX3" fmla="*/ 3567305 w 3567305"/>
                <a:gd name="connsiteY3" fmla="*/ 1335131 h 1335131"/>
                <a:gd name="connsiteX4" fmla="*/ 0 w 3567305"/>
                <a:gd name="connsiteY4" fmla="*/ 1289411 h 1335131"/>
                <a:gd name="connsiteX0" fmla="*/ 0 w 3576449"/>
                <a:gd name="connsiteY0" fmla="*/ 1344275 h 1344275"/>
                <a:gd name="connsiteX1" fmla="*/ 672111 w 3576449"/>
                <a:gd name="connsiteY1" fmla="*/ 0 h 1344275"/>
                <a:gd name="connsiteX2" fmla="*/ 1989938 w 3576449"/>
                <a:gd name="connsiteY2" fmla="*/ 9144 h 1344275"/>
                <a:gd name="connsiteX3" fmla="*/ 3576449 w 3576449"/>
                <a:gd name="connsiteY3" fmla="*/ 1335131 h 1344275"/>
                <a:gd name="connsiteX4" fmla="*/ 0 w 3576449"/>
                <a:gd name="connsiteY4" fmla="*/ 1344275 h 1344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449" h="1344275">
                  <a:moveTo>
                    <a:pt x="0" y="1344275"/>
                  </a:moveTo>
                  <a:lnTo>
                    <a:pt x="672111" y="0"/>
                  </a:lnTo>
                  <a:lnTo>
                    <a:pt x="1989938" y="9144"/>
                  </a:lnTo>
                  <a:lnTo>
                    <a:pt x="3576449" y="1335131"/>
                  </a:lnTo>
                  <a:lnTo>
                    <a:pt x="0" y="134427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172200" y="5298948"/>
              <a:ext cx="1021843" cy="369332"/>
            </a:xfrm>
            <a:prstGeom prst="rect">
              <a:avLst/>
            </a:prstGeom>
            <a:noFill/>
          </p:spPr>
          <p:txBody>
            <a:bodyPr wrap="none" lIns="45720" rIns="45720" rtlCol="0">
              <a:noAutofit/>
            </a:bodyPr>
            <a:lstStyle/>
            <a:p>
              <a:pPr algn="ctr"/>
              <a:r>
                <a:rPr lang="en-US" b="1" dirty="0" smtClean="0">
                  <a:solidFill>
                    <a:schemeClr val="bg1"/>
                  </a:solidFill>
                </a:rPr>
                <a:t>INVENTORY</a:t>
              </a:r>
              <a:endParaRPr lang="en-US" b="1" dirty="0">
                <a:solidFill>
                  <a:schemeClr val="bg1"/>
                </a:solidFill>
              </a:endParaRPr>
            </a:p>
          </p:txBody>
        </p:sp>
        <p:sp>
          <p:nvSpPr>
            <p:cNvPr id="34" name="TextBox 33"/>
            <p:cNvSpPr txBox="1"/>
            <p:nvPr/>
          </p:nvSpPr>
          <p:spPr>
            <a:xfrm>
              <a:off x="5562600" y="5761244"/>
              <a:ext cx="1021843" cy="369332"/>
            </a:xfrm>
            <a:prstGeom prst="rect">
              <a:avLst/>
            </a:prstGeom>
            <a:noFill/>
          </p:spPr>
          <p:txBody>
            <a:bodyPr wrap="none" lIns="45720" rIns="45720" rtlCol="0">
              <a:noAutofit/>
            </a:bodyPr>
            <a:lstStyle/>
            <a:p>
              <a:pPr algn="ctr"/>
              <a:r>
                <a:rPr lang="en-US" b="1" dirty="0" smtClean="0">
                  <a:solidFill>
                    <a:schemeClr val="bg1"/>
                  </a:solidFill>
                </a:rPr>
                <a:t>ITEM</a:t>
              </a:r>
              <a:endParaRPr lang="en-US" b="1" dirty="0">
                <a:solidFill>
                  <a:schemeClr val="bg1"/>
                </a:solidFill>
              </a:endParaRPr>
            </a:p>
          </p:txBody>
        </p:sp>
        <p:sp>
          <p:nvSpPr>
            <p:cNvPr id="35" name="TextBox 34"/>
            <p:cNvSpPr txBox="1"/>
            <p:nvPr/>
          </p:nvSpPr>
          <p:spPr>
            <a:xfrm>
              <a:off x="6895211" y="6122276"/>
              <a:ext cx="1798830" cy="497980"/>
            </a:xfrm>
            <a:prstGeom prst="rect">
              <a:avLst/>
            </a:prstGeom>
            <a:noFill/>
          </p:spPr>
          <p:txBody>
            <a:bodyPr wrap="none" lIns="45720" rIns="45720" rtlCol="0">
              <a:noAutofit/>
            </a:bodyPr>
            <a:lstStyle/>
            <a:p>
              <a:pPr algn="ctr">
                <a:lnSpc>
                  <a:spcPts val="1600"/>
                </a:lnSpc>
              </a:pPr>
              <a:r>
                <a:rPr lang="en-US" b="1" dirty="0" smtClean="0">
                  <a:solidFill>
                    <a:schemeClr val="bg1"/>
                  </a:solidFill>
                </a:rPr>
                <a:t>rop, eoq, </a:t>
              </a:r>
            </a:p>
            <a:p>
              <a:pPr algn="ctr">
                <a:lnSpc>
                  <a:spcPts val="1600"/>
                </a:lnSpc>
              </a:pPr>
              <a:r>
                <a:rPr lang="en-US" b="1" dirty="0" smtClean="0">
                  <a:solidFill>
                    <a:schemeClr val="bg1"/>
                  </a:solidFill>
                </a:rPr>
                <a:t>lead-time, safety</a:t>
              </a:r>
              <a:endParaRPr lang="en-US" b="1" dirty="0">
                <a:solidFill>
                  <a:schemeClr val="bg1"/>
                </a:solidFill>
              </a:endParaRPr>
            </a:p>
          </p:txBody>
        </p:sp>
        <p:sp>
          <p:nvSpPr>
            <p:cNvPr id="36" name="TextBox 35"/>
            <p:cNvSpPr txBox="1"/>
            <p:nvPr/>
          </p:nvSpPr>
          <p:spPr>
            <a:xfrm>
              <a:off x="5619494" y="6214348"/>
              <a:ext cx="1021843" cy="369332"/>
            </a:xfrm>
            <a:prstGeom prst="rect">
              <a:avLst/>
            </a:prstGeom>
            <a:noFill/>
          </p:spPr>
          <p:txBody>
            <a:bodyPr wrap="none" lIns="45720" rIns="45720" rtlCol="0">
              <a:noAutofit/>
            </a:bodyPr>
            <a:lstStyle/>
            <a:p>
              <a:pPr algn="ctr"/>
              <a:r>
                <a:rPr lang="en-US" b="1" dirty="0" smtClean="0">
                  <a:solidFill>
                    <a:schemeClr val="bg1"/>
                  </a:solidFill>
                </a:rPr>
                <a:t>COMPANIES</a:t>
              </a:r>
              <a:endParaRPr lang="en-US" b="1" dirty="0">
                <a:solidFill>
                  <a:schemeClr val="bg1"/>
                </a:solidFill>
              </a:endParaRPr>
            </a:p>
          </p:txBody>
        </p:sp>
        <p:sp>
          <p:nvSpPr>
            <p:cNvPr id="37" name="TextBox 36"/>
            <p:cNvSpPr txBox="1"/>
            <p:nvPr/>
          </p:nvSpPr>
          <p:spPr>
            <a:xfrm>
              <a:off x="6895211" y="5577530"/>
              <a:ext cx="1021843" cy="490193"/>
            </a:xfrm>
            <a:prstGeom prst="rect">
              <a:avLst/>
            </a:prstGeom>
            <a:noFill/>
          </p:spPr>
          <p:txBody>
            <a:bodyPr wrap="none" lIns="45720" rIns="45720" rtlCol="0">
              <a:noAutofit/>
            </a:bodyPr>
            <a:lstStyle/>
            <a:p>
              <a:pPr algn="ctr">
                <a:lnSpc>
                  <a:spcPts val="1600"/>
                </a:lnSpc>
              </a:pPr>
              <a:r>
                <a:rPr lang="en-US" b="1" dirty="0">
                  <a:solidFill>
                    <a:schemeClr val="bg1"/>
                  </a:solidFill>
                </a:rPr>
                <a:t>a</a:t>
              </a:r>
              <a:r>
                <a:rPr lang="en-US" b="1" dirty="0" smtClean="0">
                  <a:solidFill>
                    <a:schemeClr val="bg1"/>
                  </a:solidFill>
                </a:rPr>
                <a:t>uto</a:t>
              </a:r>
            </a:p>
            <a:p>
              <a:pPr algn="ctr">
                <a:lnSpc>
                  <a:spcPts val="1600"/>
                </a:lnSpc>
              </a:pPr>
              <a:r>
                <a:rPr lang="en-US" b="1" dirty="0" smtClean="0">
                  <a:solidFill>
                    <a:schemeClr val="bg1"/>
                  </a:solidFill>
                </a:rPr>
                <a:t>replenish</a:t>
              </a:r>
              <a:endParaRPr lang="en-US" b="1" dirty="0">
                <a:solidFill>
                  <a:schemeClr val="bg1"/>
                </a:solidFill>
              </a:endParaRPr>
            </a:p>
          </p:txBody>
        </p:sp>
        <p:sp>
          <p:nvSpPr>
            <p:cNvPr id="46" name="TextBox 45"/>
            <p:cNvSpPr txBox="1"/>
            <p:nvPr/>
          </p:nvSpPr>
          <p:spPr>
            <a:xfrm rot="2502880">
              <a:off x="7747363" y="5563341"/>
              <a:ext cx="715287" cy="369332"/>
            </a:xfrm>
            <a:prstGeom prst="rect">
              <a:avLst/>
            </a:prstGeom>
            <a:noFill/>
          </p:spPr>
          <p:txBody>
            <a:bodyPr wrap="none" lIns="45720" rIns="45720" rtlCol="0">
              <a:noAutofit/>
            </a:bodyPr>
            <a:lstStyle/>
            <a:p>
              <a:pPr algn="ctr"/>
              <a:r>
                <a:rPr lang="en-US" b="1" spc="300" dirty="0" smtClean="0"/>
                <a:t>MRO</a:t>
              </a:r>
              <a:endParaRPr lang="en-US" b="1" spc="300" dirty="0"/>
            </a:p>
          </p:txBody>
        </p:sp>
      </p:grpSp>
      <p:sp>
        <p:nvSpPr>
          <p:cNvPr id="130" name="Oval 129"/>
          <p:cNvSpPr/>
          <p:nvPr/>
        </p:nvSpPr>
        <p:spPr>
          <a:xfrm>
            <a:off x="4766025" y="4800600"/>
            <a:ext cx="45720" cy="4571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8393524" y="445532"/>
            <a:ext cx="0" cy="641246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6736767" y="2779201"/>
            <a:ext cx="1" cy="27432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026157" y="4886278"/>
            <a:ext cx="1021843" cy="1238996"/>
            <a:chOff x="1905000" y="4886278"/>
            <a:chExt cx="1021843" cy="1238996"/>
          </a:xfrm>
        </p:grpSpPr>
        <p:sp>
          <p:nvSpPr>
            <p:cNvPr id="83" name="TextBox 82"/>
            <p:cNvSpPr txBox="1"/>
            <p:nvPr/>
          </p:nvSpPr>
          <p:spPr>
            <a:xfrm>
              <a:off x="2141601" y="5294603"/>
              <a:ext cx="548640" cy="228600"/>
            </a:xfrm>
            <a:prstGeom prst="rect">
              <a:avLst/>
            </a:prstGeom>
            <a:noFill/>
            <a:ln w="15875">
              <a:solidFill>
                <a:schemeClr val="tx1"/>
              </a:solidFill>
            </a:ln>
          </p:spPr>
          <p:txBody>
            <a:bodyPr wrap="none" lIns="45720" rIns="45720" rtlCol="0" anchor="ctr">
              <a:noAutofit/>
            </a:bodyPr>
            <a:lstStyle/>
            <a:p>
              <a:pPr algn="ctr"/>
              <a:r>
                <a:rPr lang="en-US" b="1" dirty="0" smtClean="0"/>
                <a:t>PM</a:t>
              </a:r>
              <a:endParaRPr lang="en-US" b="1" dirty="0"/>
            </a:p>
          </p:txBody>
        </p:sp>
        <p:sp>
          <p:nvSpPr>
            <p:cNvPr id="85" name="TextBox 84"/>
            <p:cNvSpPr txBox="1"/>
            <p:nvPr/>
          </p:nvSpPr>
          <p:spPr>
            <a:xfrm>
              <a:off x="1905000" y="5896674"/>
              <a:ext cx="1021843" cy="228600"/>
            </a:xfrm>
            <a:prstGeom prst="rect">
              <a:avLst/>
            </a:prstGeom>
            <a:noFill/>
            <a:ln w="15875">
              <a:solidFill>
                <a:schemeClr val="tx1"/>
              </a:solidFill>
            </a:ln>
          </p:spPr>
          <p:txBody>
            <a:bodyPr wrap="none" lIns="45720" rIns="45720" rtlCol="0" anchor="ctr">
              <a:noAutofit/>
            </a:bodyPr>
            <a:lstStyle/>
            <a:p>
              <a:pPr algn="ctr"/>
              <a:r>
                <a:rPr lang="en-US" b="1" dirty="0" smtClean="0"/>
                <a:t>JOBPLAN</a:t>
              </a:r>
              <a:endParaRPr lang="en-US" b="1" dirty="0"/>
            </a:p>
          </p:txBody>
        </p:sp>
        <p:cxnSp>
          <p:nvCxnSpPr>
            <p:cNvPr id="87" name="Straight Arrow Connector 86"/>
            <p:cNvCxnSpPr/>
            <p:nvPr/>
          </p:nvCxnSpPr>
          <p:spPr>
            <a:xfrm flipV="1">
              <a:off x="2415921" y="4886278"/>
              <a:ext cx="1" cy="41148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415921" y="5520048"/>
              <a:ext cx="1" cy="384048"/>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cxnSp>
        <p:nvCxnSpPr>
          <p:cNvPr id="96" name="Elbow Connector 95"/>
          <p:cNvCxnSpPr>
            <a:stCxn id="120" idx="2"/>
            <a:endCxn id="76" idx="2"/>
          </p:cNvCxnSpPr>
          <p:nvPr/>
        </p:nvCxnSpPr>
        <p:spPr>
          <a:xfrm rot="10800000">
            <a:off x="8809326" y="1758942"/>
            <a:ext cx="1096674" cy="397518"/>
          </a:xfrm>
          <a:prstGeom prst="bentConnector2">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44971" y="3392424"/>
            <a:ext cx="2649474" cy="741947"/>
            <a:chOff x="68961" y="2895600"/>
            <a:chExt cx="2649474" cy="741947"/>
          </a:xfrm>
        </p:grpSpPr>
        <p:sp>
          <p:nvSpPr>
            <p:cNvPr id="89" name="TextBox 88"/>
            <p:cNvSpPr txBox="1"/>
            <p:nvPr/>
          </p:nvSpPr>
          <p:spPr>
            <a:xfrm>
              <a:off x="457390" y="2895600"/>
              <a:ext cx="182880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ORGANIZATION</a:t>
              </a:r>
              <a:endParaRPr lang="en-US" b="1" dirty="0"/>
            </a:p>
          </p:txBody>
        </p:sp>
        <p:sp>
          <p:nvSpPr>
            <p:cNvPr id="90" name="TextBox 89"/>
            <p:cNvSpPr txBox="1"/>
            <p:nvPr/>
          </p:nvSpPr>
          <p:spPr>
            <a:xfrm>
              <a:off x="68961" y="3408947"/>
              <a:ext cx="118872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STRATEGIC</a:t>
              </a:r>
              <a:endParaRPr lang="en-US" b="1" dirty="0"/>
            </a:p>
          </p:txBody>
        </p:sp>
        <p:sp>
          <p:nvSpPr>
            <p:cNvPr id="91" name="TextBox 90"/>
            <p:cNvSpPr txBox="1"/>
            <p:nvPr/>
          </p:nvSpPr>
          <p:spPr>
            <a:xfrm>
              <a:off x="1529715" y="3404519"/>
              <a:ext cx="118872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TACTICAL</a:t>
              </a:r>
              <a:endParaRPr lang="en-US" b="1" dirty="0"/>
            </a:p>
          </p:txBody>
        </p:sp>
        <p:cxnSp>
          <p:nvCxnSpPr>
            <p:cNvPr id="92" name="Straight Arrow Connector 91"/>
            <p:cNvCxnSpPr/>
            <p:nvPr/>
          </p:nvCxnSpPr>
          <p:spPr>
            <a:xfrm flipV="1">
              <a:off x="660272" y="3142496"/>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2130110" y="3131486"/>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6387503" y="3828361"/>
            <a:ext cx="192024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BUSINESS PROCESS</a:t>
            </a:r>
            <a:endParaRPr lang="en-US" b="1" dirty="0"/>
          </a:p>
        </p:txBody>
      </p:sp>
      <p:sp>
        <p:nvSpPr>
          <p:cNvPr id="3" name="TextBox 2"/>
          <p:cNvSpPr txBox="1"/>
          <p:nvPr/>
        </p:nvSpPr>
        <p:spPr>
          <a:xfrm>
            <a:off x="6540491" y="4081889"/>
            <a:ext cx="1814363" cy="1280160"/>
          </a:xfrm>
          <a:prstGeom prst="rect">
            <a:avLst/>
          </a:prstGeom>
          <a:noFill/>
        </p:spPr>
        <p:txBody>
          <a:bodyPr wrap="none" bIns="0" rtlCol="0" anchor="t">
            <a:noAutofit/>
          </a:bodyPr>
          <a:lstStyle/>
          <a:p>
            <a:pPr marL="182880" indent="-182880">
              <a:lnSpc>
                <a:spcPts val="1800"/>
              </a:lnSpc>
              <a:buFont typeface="Wingdings" panose="05000000000000000000" pitchFamily="2" charset="2"/>
              <a:buChar char="ü"/>
            </a:pPr>
            <a:r>
              <a:rPr lang="en-US" dirty="0" smtClean="0"/>
              <a:t>Vision-mission</a:t>
            </a:r>
          </a:p>
          <a:p>
            <a:pPr marL="182880" indent="-182880">
              <a:lnSpc>
                <a:spcPts val="1800"/>
              </a:lnSpc>
              <a:buFont typeface="Wingdings" panose="05000000000000000000" pitchFamily="2" charset="2"/>
              <a:buChar char="ü"/>
            </a:pPr>
            <a:r>
              <a:rPr lang="en-US" dirty="0" smtClean="0"/>
              <a:t>Dept Goals</a:t>
            </a:r>
          </a:p>
          <a:p>
            <a:pPr marL="182880" indent="-182880">
              <a:lnSpc>
                <a:spcPts val="1800"/>
              </a:lnSpc>
              <a:buFont typeface="Wingdings" panose="05000000000000000000" pitchFamily="2" charset="2"/>
              <a:buChar char="ü"/>
            </a:pPr>
            <a:r>
              <a:rPr lang="en-US" dirty="0"/>
              <a:t>Business </a:t>
            </a:r>
            <a:r>
              <a:rPr lang="en-US" dirty="0" smtClean="0"/>
              <a:t>Rules</a:t>
            </a:r>
          </a:p>
          <a:p>
            <a:pPr marL="182880" indent="-182880">
              <a:lnSpc>
                <a:spcPts val="1800"/>
              </a:lnSpc>
              <a:buFont typeface="Wingdings" panose="05000000000000000000" pitchFamily="2" charset="2"/>
              <a:buChar char="ü"/>
            </a:pPr>
            <a:r>
              <a:rPr lang="en-US" dirty="0" smtClean="0"/>
              <a:t>Flow charts</a:t>
            </a:r>
            <a:endParaRPr lang="en-US" dirty="0"/>
          </a:p>
          <a:p>
            <a:pPr marL="182880" indent="-182880">
              <a:lnSpc>
                <a:spcPts val="1800"/>
              </a:lnSpc>
              <a:buFont typeface="Wingdings" panose="05000000000000000000" pitchFamily="2" charset="2"/>
              <a:buChar char="ü"/>
            </a:pPr>
            <a:r>
              <a:rPr lang="en-US" dirty="0" smtClean="0"/>
              <a:t>CMMS SOPs</a:t>
            </a:r>
          </a:p>
          <a:p>
            <a:pPr marL="182880" indent="-182880">
              <a:lnSpc>
                <a:spcPts val="1800"/>
              </a:lnSpc>
              <a:buFont typeface="Wingdings" panose="05000000000000000000" pitchFamily="2" charset="2"/>
              <a:buChar char="ü"/>
            </a:pPr>
            <a:r>
              <a:rPr lang="en-US" dirty="0" smtClean="0">
                <a:solidFill>
                  <a:schemeClr val="bg1"/>
                </a:solidFill>
              </a:rPr>
              <a:t>KPIs</a:t>
            </a:r>
            <a:r>
              <a:rPr lang="en-US" dirty="0" smtClean="0"/>
              <a:t>  + metrics</a:t>
            </a:r>
          </a:p>
          <a:p>
            <a:pPr marL="182880" indent="-182880">
              <a:buFont typeface="Wingdings" panose="05000000000000000000" pitchFamily="2" charset="2"/>
              <a:buChar char="ü"/>
            </a:pPr>
            <a:endParaRPr lang="en-US" dirty="0" smtClean="0"/>
          </a:p>
          <a:p>
            <a:endParaRPr lang="en-US" dirty="0"/>
          </a:p>
        </p:txBody>
      </p:sp>
      <p:pic>
        <p:nvPicPr>
          <p:cNvPr id="50" name="Picture 4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1112" y="5257800"/>
            <a:ext cx="211455" cy="192405"/>
          </a:xfrm>
          <a:prstGeom prst="rect">
            <a:avLst/>
          </a:prstGeom>
        </p:spPr>
      </p:pic>
      <p:cxnSp>
        <p:nvCxnSpPr>
          <p:cNvPr id="107" name="Straight Arrow Connector 106"/>
          <p:cNvCxnSpPr/>
          <p:nvPr/>
        </p:nvCxnSpPr>
        <p:spPr>
          <a:xfrm>
            <a:off x="1422729" y="3149081"/>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102690" y="2916602"/>
            <a:ext cx="6400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RACI</a:t>
            </a:r>
            <a:endParaRPr lang="en-US" b="1" dirty="0"/>
          </a:p>
        </p:txBody>
      </p:sp>
      <p:sp>
        <p:nvSpPr>
          <p:cNvPr id="53" name="TextBox 52"/>
          <p:cNvSpPr txBox="1"/>
          <p:nvPr/>
        </p:nvSpPr>
        <p:spPr>
          <a:xfrm>
            <a:off x="4960620" y="36684"/>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1.0</a:t>
            </a:r>
            <a:endParaRPr lang="en-US" b="1" dirty="0">
              <a:solidFill>
                <a:schemeClr val="bg1"/>
              </a:solidFill>
            </a:endParaRPr>
          </a:p>
        </p:txBody>
      </p:sp>
      <p:sp>
        <p:nvSpPr>
          <p:cNvPr id="109" name="TextBox 108"/>
          <p:cNvSpPr txBox="1"/>
          <p:nvPr/>
        </p:nvSpPr>
        <p:spPr>
          <a:xfrm>
            <a:off x="6008336" y="3856831"/>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1.2</a:t>
            </a:r>
            <a:endParaRPr lang="en-US" b="1" dirty="0">
              <a:solidFill>
                <a:schemeClr val="bg1"/>
              </a:solidFill>
            </a:endParaRPr>
          </a:p>
        </p:txBody>
      </p:sp>
      <p:sp>
        <p:nvSpPr>
          <p:cNvPr id="110" name="TextBox 109"/>
          <p:cNvSpPr txBox="1"/>
          <p:nvPr/>
        </p:nvSpPr>
        <p:spPr>
          <a:xfrm>
            <a:off x="141845" y="3388833"/>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1.3</a:t>
            </a:r>
            <a:endParaRPr lang="en-US" b="1" dirty="0">
              <a:solidFill>
                <a:schemeClr val="bg1"/>
              </a:solidFill>
            </a:endParaRPr>
          </a:p>
        </p:txBody>
      </p:sp>
      <p:sp>
        <p:nvSpPr>
          <p:cNvPr id="111" name="TextBox 110"/>
          <p:cNvSpPr txBox="1"/>
          <p:nvPr/>
        </p:nvSpPr>
        <p:spPr>
          <a:xfrm>
            <a:off x="9525000" y="3675612"/>
            <a:ext cx="2011680" cy="228600"/>
          </a:xfrm>
          <a:prstGeom prst="rect">
            <a:avLst/>
          </a:prstGeom>
          <a:noFill/>
          <a:ln w="15875">
            <a:solidFill>
              <a:schemeClr val="tx1"/>
            </a:solidFill>
          </a:ln>
        </p:spPr>
        <p:txBody>
          <a:bodyPr wrap="none" lIns="45720" rIns="45720" rtlCol="0" anchor="ctr">
            <a:noAutofit/>
          </a:bodyPr>
          <a:lstStyle/>
          <a:p>
            <a:pPr algn="ctr"/>
            <a:r>
              <a:rPr lang="en-US" b="1" dirty="0" smtClean="0"/>
              <a:t>RELIABILITY TEAM</a:t>
            </a:r>
            <a:endParaRPr lang="en-US" b="1" dirty="0"/>
          </a:p>
        </p:txBody>
      </p:sp>
      <p:sp>
        <p:nvSpPr>
          <p:cNvPr id="119" name="TextBox 118"/>
          <p:cNvSpPr txBox="1"/>
          <p:nvPr/>
        </p:nvSpPr>
        <p:spPr>
          <a:xfrm>
            <a:off x="9182100" y="1752600"/>
            <a:ext cx="2743200" cy="228600"/>
          </a:xfrm>
          <a:prstGeom prst="rect">
            <a:avLst/>
          </a:prstGeom>
          <a:noFill/>
          <a:ln w="15875">
            <a:solidFill>
              <a:schemeClr val="tx1"/>
            </a:solidFill>
          </a:ln>
        </p:spPr>
        <p:txBody>
          <a:bodyPr wrap="none" lIns="45720" rIns="45720" rtlCol="0" anchor="ctr">
            <a:noAutofit/>
          </a:bodyPr>
          <a:lstStyle/>
          <a:p>
            <a:pPr algn="ctr"/>
            <a:r>
              <a:rPr lang="en-US" b="1" dirty="0" smtClean="0"/>
              <a:t>RCM SCREEN INSIDE CMMS</a:t>
            </a:r>
            <a:endParaRPr lang="en-US" b="1" dirty="0"/>
          </a:p>
        </p:txBody>
      </p:sp>
      <p:sp>
        <p:nvSpPr>
          <p:cNvPr id="120" name="Oval 119"/>
          <p:cNvSpPr/>
          <p:nvPr/>
        </p:nvSpPr>
        <p:spPr>
          <a:xfrm>
            <a:off x="9906000" y="2133600"/>
            <a:ext cx="45720" cy="457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9204960" y="5000108"/>
            <a:ext cx="2651760" cy="228600"/>
          </a:xfrm>
          <a:prstGeom prst="rect">
            <a:avLst/>
          </a:prstGeom>
          <a:noFill/>
          <a:ln w="15875">
            <a:solidFill>
              <a:schemeClr val="tx1"/>
            </a:solidFill>
          </a:ln>
        </p:spPr>
        <p:txBody>
          <a:bodyPr wrap="none" lIns="45720" rIns="45720" rtlCol="0" anchor="ctr">
            <a:noAutofit/>
          </a:bodyPr>
          <a:lstStyle/>
          <a:p>
            <a:pPr algn="ctr"/>
            <a:r>
              <a:rPr lang="en-US" b="1" dirty="0" smtClean="0"/>
              <a:t>FAIILURE MODE ON WO</a:t>
            </a:r>
            <a:endParaRPr lang="en-US" b="1" dirty="0"/>
          </a:p>
        </p:txBody>
      </p:sp>
      <p:sp>
        <p:nvSpPr>
          <p:cNvPr id="123" name="TextBox 122"/>
          <p:cNvSpPr txBox="1"/>
          <p:nvPr/>
        </p:nvSpPr>
        <p:spPr>
          <a:xfrm>
            <a:off x="78352" y="4657478"/>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1.1</a:t>
            </a:r>
            <a:endParaRPr lang="en-US" b="1" dirty="0">
              <a:solidFill>
                <a:schemeClr val="bg1"/>
              </a:solidFill>
            </a:endParaRPr>
          </a:p>
        </p:txBody>
      </p:sp>
      <p:sp>
        <p:nvSpPr>
          <p:cNvPr id="124" name="TextBox 123"/>
          <p:cNvSpPr txBox="1"/>
          <p:nvPr/>
        </p:nvSpPr>
        <p:spPr>
          <a:xfrm>
            <a:off x="9479280" y="4337860"/>
            <a:ext cx="2103120" cy="228600"/>
          </a:xfrm>
          <a:prstGeom prst="rect">
            <a:avLst/>
          </a:prstGeom>
          <a:noFill/>
          <a:ln w="15875">
            <a:solidFill>
              <a:schemeClr val="tx1"/>
            </a:solidFill>
          </a:ln>
        </p:spPr>
        <p:txBody>
          <a:bodyPr wrap="none" lIns="45720" rIns="45720" rtlCol="0" anchor="ctr">
            <a:noAutofit/>
          </a:bodyPr>
          <a:lstStyle/>
          <a:p>
            <a:pPr algn="ctr"/>
            <a:r>
              <a:rPr lang="en-US" b="1" dirty="0" smtClean="0"/>
              <a:t>ASSET CONDITION</a:t>
            </a:r>
            <a:endParaRPr lang="en-US" b="1" dirty="0"/>
          </a:p>
        </p:txBody>
      </p:sp>
      <p:cxnSp>
        <p:nvCxnSpPr>
          <p:cNvPr id="121" name="Elbow Connector 120"/>
          <p:cNvCxnSpPr/>
          <p:nvPr/>
        </p:nvCxnSpPr>
        <p:spPr>
          <a:xfrm rot="16200000" flipV="1">
            <a:off x="5122641" y="4543045"/>
            <a:ext cx="649224" cy="1316736"/>
          </a:xfrm>
          <a:prstGeom prst="bentConnector3">
            <a:avLst>
              <a:gd name="adj1" fmla="val 50000"/>
            </a:avLst>
          </a:prstGeom>
          <a:ln w="4445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9342120" y="2967644"/>
            <a:ext cx="2377440" cy="274320"/>
          </a:xfrm>
          <a:prstGeom prst="rect">
            <a:avLst/>
          </a:prstGeom>
          <a:solidFill>
            <a:srgbClr val="0070C0"/>
          </a:solidFill>
        </p:spPr>
        <p:txBody>
          <a:bodyPr wrap="none" lIns="45720" rIns="45720" rtlCol="0" anchor="ctr">
            <a:noAutofit/>
          </a:bodyPr>
          <a:lstStyle/>
          <a:p>
            <a:pPr algn="ctr"/>
            <a:r>
              <a:rPr lang="en-US" b="1" dirty="0" smtClean="0">
                <a:solidFill>
                  <a:schemeClr val="bg1"/>
                </a:solidFill>
              </a:rPr>
              <a:t>ROOT CAUSE ANALYSIS</a:t>
            </a:r>
            <a:endParaRPr lang="en-US" b="1" dirty="0">
              <a:solidFill>
                <a:schemeClr val="bg1"/>
              </a:solidFill>
            </a:endParaRPr>
          </a:p>
        </p:txBody>
      </p:sp>
      <p:sp>
        <p:nvSpPr>
          <p:cNvPr id="131" name="TextBox 130"/>
          <p:cNvSpPr txBox="1"/>
          <p:nvPr/>
        </p:nvSpPr>
        <p:spPr>
          <a:xfrm>
            <a:off x="9067800" y="5331232"/>
            <a:ext cx="2926080" cy="228600"/>
          </a:xfrm>
          <a:prstGeom prst="rect">
            <a:avLst/>
          </a:prstGeom>
          <a:noFill/>
          <a:ln w="15875">
            <a:solidFill>
              <a:schemeClr val="tx1"/>
            </a:solidFill>
          </a:ln>
        </p:spPr>
        <p:txBody>
          <a:bodyPr wrap="none" lIns="45720" rIns="45720" rtlCol="0" anchor="ctr">
            <a:noAutofit/>
          </a:bodyPr>
          <a:lstStyle/>
          <a:p>
            <a:pPr algn="ctr"/>
            <a:r>
              <a:rPr lang="en-US" b="1" dirty="0" smtClean="0"/>
              <a:t>MAINT.DOWNTIME CAPTURE</a:t>
            </a:r>
            <a:endParaRPr lang="en-US" b="1" dirty="0"/>
          </a:p>
        </p:txBody>
      </p:sp>
      <p:sp>
        <p:nvSpPr>
          <p:cNvPr id="116" name="Rectangle 115"/>
          <p:cNvSpPr/>
          <p:nvPr/>
        </p:nvSpPr>
        <p:spPr>
          <a:xfrm>
            <a:off x="0" y="-96333"/>
            <a:ext cx="2972352" cy="707886"/>
          </a:xfrm>
          <a:prstGeom prst="rect">
            <a:avLst/>
          </a:prstGeom>
          <a:noFill/>
        </p:spPr>
        <p:txBody>
          <a:bodyPr wrap="none" lIns="91440" tIns="45720" rIns="91440" bIns="45720">
            <a:spAutoFit/>
          </a:bodyPr>
          <a:lstStyle/>
          <a:p>
            <a:r>
              <a:rPr lang="en-US" sz="4000" b="0" u="sng" cap="none" spc="0" dirty="0" smtClean="0">
                <a:ln w="0"/>
                <a:gradFill>
                  <a:gsLst>
                    <a:gs pos="21000">
                      <a:srgbClr val="53575C"/>
                    </a:gs>
                    <a:gs pos="88000">
                      <a:srgbClr val="C5C7CA"/>
                    </a:gs>
                  </a:gsLst>
                  <a:lin ang="5400000"/>
                </a:gradFill>
                <a:effectLst/>
              </a:rPr>
              <a:t>Maximo WBS</a:t>
            </a:r>
            <a:endParaRPr lang="en-US" sz="4000" b="0" u="sng"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3704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125" y="0"/>
            <a:ext cx="5812837" cy="6333167"/>
          </a:xfrm>
          <a:prstGeom prst="rect">
            <a:avLst/>
          </a:prstGeom>
        </p:spPr>
      </p:pic>
      <p:sp>
        <p:nvSpPr>
          <p:cNvPr id="3" name="Rectangle 2"/>
          <p:cNvSpPr/>
          <p:nvPr/>
        </p:nvSpPr>
        <p:spPr>
          <a:xfrm>
            <a:off x="0" y="6363854"/>
            <a:ext cx="11947925" cy="461665"/>
          </a:xfrm>
          <a:prstGeom prst="rect">
            <a:avLst/>
          </a:prstGeom>
        </p:spPr>
        <p:txBody>
          <a:bodyPr wrap="square">
            <a:spAutoFit/>
          </a:bodyPr>
          <a:lstStyle/>
          <a:p>
            <a:pPr algn="ctr"/>
            <a:r>
              <a:rPr lang="en-US" sz="1200" b="1" dirty="0">
                <a:solidFill>
                  <a:srgbClr val="4F4F4F"/>
                </a:solidFill>
                <a:latin typeface="Helv"/>
              </a:rPr>
              <a:t>Reliability Leader</a:t>
            </a:r>
            <a:r>
              <a:rPr lang="en-US" sz="500" b="1" dirty="0">
                <a:solidFill>
                  <a:srgbClr val="4F4F4F"/>
                </a:solidFill>
                <a:latin typeface="Helv"/>
              </a:rPr>
              <a:t>TM</a:t>
            </a:r>
            <a:r>
              <a:rPr lang="en-US" sz="1200" b="1" dirty="0">
                <a:solidFill>
                  <a:srgbClr val="4F4F4F"/>
                </a:solidFill>
                <a:latin typeface="Helv"/>
              </a:rPr>
              <a:t>, Uptime® Elements</a:t>
            </a:r>
            <a:r>
              <a:rPr lang="en-US" sz="500" b="1" dirty="0">
                <a:solidFill>
                  <a:srgbClr val="4F4F4F"/>
                </a:solidFill>
                <a:latin typeface="Helv"/>
              </a:rPr>
              <a:t>TM</a:t>
            </a:r>
            <a:r>
              <a:rPr lang="en-US" sz="1200" b="1" dirty="0">
                <a:solidFill>
                  <a:srgbClr val="4F4F4F"/>
                </a:solidFill>
                <a:latin typeface="Helv"/>
              </a:rPr>
              <a:t>, Reliability Framework and Asset Management System</a:t>
            </a:r>
            <a:r>
              <a:rPr lang="en-US" sz="500" b="1" dirty="0">
                <a:solidFill>
                  <a:srgbClr val="4F4F4F"/>
                </a:solidFill>
                <a:latin typeface="Helv"/>
              </a:rPr>
              <a:t>TM</a:t>
            </a:r>
            <a:r>
              <a:rPr lang="en-US" sz="1200" b="1" dirty="0">
                <a:solidFill>
                  <a:srgbClr val="4F4F4F"/>
                </a:solidFill>
                <a:latin typeface="Helv"/>
              </a:rPr>
              <a:t> and Reliability Leadership</a:t>
            </a:r>
            <a:r>
              <a:rPr lang="en-US" sz="500" b="1" dirty="0">
                <a:solidFill>
                  <a:srgbClr val="4F4F4F"/>
                </a:solidFill>
                <a:latin typeface="Helv"/>
              </a:rPr>
              <a:t>TM</a:t>
            </a:r>
            <a:r>
              <a:rPr lang="en-US" sz="1200" b="1" dirty="0">
                <a:solidFill>
                  <a:srgbClr val="4F4F4F"/>
                </a:solidFill>
                <a:latin typeface="Helv"/>
              </a:rPr>
              <a:t> are the trademark(s) or registered trademark(s) of NetexpressUSA Inc. d/b/a Reliabilityweb.com and its affiliates in the USA and in several other countries.</a:t>
            </a:r>
            <a:endParaRPr lang="en-US" sz="1200" b="1" dirty="0"/>
          </a:p>
        </p:txBody>
      </p:sp>
      <p:pic>
        <p:nvPicPr>
          <p:cNvPr id="2" name="Picture 1"/>
          <p:cNvPicPr>
            <a:picLocks noChangeAspect="1"/>
          </p:cNvPicPr>
          <p:nvPr/>
        </p:nvPicPr>
        <p:blipFill>
          <a:blip r:embed="rId3"/>
          <a:stretch>
            <a:fillRect/>
          </a:stretch>
        </p:blipFill>
        <p:spPr>
          <a:xfrm>
            <a:off x="6246446" y="609600"/>
            <a:ext cx="5945554" cy="3657600"/>
          </a:xfrm>
          <a:prstGeom prst="rect">
            <a:avLst/>
          </a:prstGeom>
        </p:spPr>
      </p:pic>
      <p:sp>
        <p:nvSpPr>
          <p:cNvPr id="4" name="TextBox 3"/>
          <p:cNvSpPr txBox="1"/>
          <p:nvPr/>
        </p:nvSpPr>
        <p:spPr>
          <a:xfrm>
            <a:off x="5181600" y="0"/>
            <a:ext cx="7010400" cy="609600"/>
          </a:xfrm>
          <a:prstGeom prst="rect">
            <a:avLst/>
          </a:prstGeom>
          <a:noFill/>
          <a:ln w="31750">
            <a:noFill/>
          </a:ln>
        </p:spPr>
        <p:txBody>
          <a:bodyPr wrap="square" lIns="45720" tIns="0" rIns="45720" bIns="0" rtlCol="0" anchor="ctr">
            <a:noAutofit/>
          </a:bodyPr>
          <a:lstStyle/>
          <a:p>
            <a:pPr algn="r"/>
            <a:r>
              <a:rPr lang="en-US" sz="3200" b="1" dirty="0" smtClean="0"/>
              <a:t>Strategic Asset Management Policies</a:t>
            </a:r>
          </a:p>
        </p:txBody>
      </p:sp>
      <p:sp>
        <p:nvSpPr>
          <p:cNvPr id="6" name="TextBox 5"/>
          <p:cNvSpPr txBox="1"/>
          <p:nvPr/>
        </p:nvSpPr>
        <p:spPr>
          <a:xfrm>
            <a:off x="7162800" y="4319152"/>
            <a:ext cx="4724400" cy="1791854"/>
          </a:xfrm>
          <a:prstGeom prst="rect">
            <a:avLst/>
          </a:prstGeom>
          <a:solidFill>
            <a:srgbClr val="FFFFCC"/>
          </a:solidFill>
          <a:ln w="31750">
            <a:noFill/>
          </a:ln>
        </p:spPr>
        <p:txBody>
          <a:bodyPr wrap="square" lIns="45720" tIns="0" rIns="45720" bIns="0" rtlCol="0" anchor="t">
            <a:noAutofit/>
          </a:bodyPr>
          <a:lstStyle/>
          <a:p>
            <a:pPr marL="342900" indent="-342900">
              <a:lnSpc>
                <a:spcPts val="1600"/>
              </a:lnSpc>
              <a:buFont typeface="Wingdings" panose="05000000000000000000" pitchFamily="2" charset="2"/>
              <a:buChar char="v"/>
            </a:pPr>
            <a:r>
              <a:rPr lang="en-US" sz="1600" b="1" dirty="0"/>
              <a:t>Asset </a:t>
            </a:r>
            <a:r>
              <a:rPr lang="en-US" sz="1600" b="1" dirty="0" smtClean="0"/>
              <a:t>Category; Asset Criteria/Definition</a:t>
            </a:r>
          </a:p>
          <a:p>
            <a:pPr marL="342900" indent="-342900">
              <a:lnSpc>
                <a:spcPts val="1600"/>
              </a:lnSpc>
              <a:buFont typeface="Wingdings" panose="05000000000000000000" pitchFamily="2" charset="2"/>
              <a:buChar char="v"/>
            </a:pPr>
            <a:r>
              <a:rPr lang="en-US" sz="1600" b="1" dirty="0" smtClean="0"/>
              <a:t>Replacement Cost; Asset Condition Tracking</a:t>
            </a:r>
          </a:p>
          <a:p>
            <a:pPr marL="342900" indent="-342900">
              <a:lnSpc>
                <a:spcPts val="1600"/>
              </a:lnSpc>
              <a:buFont typeface="Wingdings" panose="05000000000000000000" pitchFamily="2" charset="2"/>
              <a:buChar char="v"/>
            </a:pPr>
            <a:r>
              <a:rPr lang="en-US" sz="1600" b="1" dirty="0" smtClean="0"/>
              <a:t>Expected Service Life; Average Age</a:t>
            </a:r>
          </a:p>
          <a:p>
            <a:pPr marL="342900" indent="-342900">
              <a:lnSpc>
                <a:spcPts val="1600"/>
              </a:lnSpc>
              <a:buFont typeface="Wingdings" panose="05000000000000000000" pitchFamily="2" charset="2"/>
              <a:buChar char="v"/>
            </a:pPr>
            <a:r>
              <a:rPr lang="en-US" sz="1600" b="1" dirty="0" smtClean="0"/>
              <a:t>Levels of Service</a:t>
            </a:r>
          </a:p>
          <a:p>
            <a:pPr marL="342900" indent="-342900">
              <a:lnSpc>
                <a:spcPts val="1600"/>
              </a:lnSpc>
              <a:buFont typeface="Wingdings" panose="05000000000000000000" pitchFamily="2" charset="2"/>
              <a:buChar char="v"/>
            </a:pPr>
            <a:r>
              <a:rPr lang="en-US" sz="1600" b="1" dirty="0" smtClean="0"/>
              <a:t>Maintenance Schedules</a:t>
            </a:r>
          </a:p>
          <a:p>
            <a:pPr marL="342900" indent="-342900">
              <a:lnSpc>
                <a:spcPts val="1600"/>
              </a:lnSpc>
              <a:buFont typeface="Wingdings" panose="05000000000000000000" pitchFamily="2" charset="2"/>
              <a:buChar char="v"/>
            </a:pPr>
            <a:r>
              <a:rPr lang="en-US" sz="1600" b="1" dirty="0" smtClean="0"/>
              <a:t>Cost Tracking; Growth Plan; Capital Projects</a:t>
            </a:r>
          </a:p>
          <a:p>
            <a:pPr marL="342900" indent="-342900">
              <a:lnSpc>
                <a:spcPts val="1600"/>
              </a:lnSpc>
              <a:buFont typeface="Wingdings" panose="05000000000000000000" pitchFamily="2" charset="2"/>
              <a:buChar char="v"/>
            </a:pPr>
            <a:r>
              <a:rPr lang="en-US" sz="1600" b="1" dirty="0" smtClean="0"/>
              <a:t>Disaster Planning; Risk Management</a:t>
            </a:r>
          </a:p>
          <a:p>
            <a:pPr marL="342900" indent="-342900">
              <a:lnSpc>
                <a:spcPts val="1600"/>
              </a:lnSpc>
              <a:buFont typeface="Wingdings" panose="05000000000000000000" pitchFamily="2" charset="2"/>
              <a:buChar char="v"/>
            </a:pPr>
            <a:r>
              <a:rPr lang="en-US" sz="1600" b="1" dirty="0" smtClean="0"/>
              <a:t>Asset Management Plan by Category showing SLA</a:t>
            </a:r>
          </a:p>
        </p:txBody>
      </p:sp>
      <p:sp>
        <p:nvSpPr>
          <p:cNvPr id="7" name="TextBox 6"/>
          <p:cNvSpPr txBox="1"/>
          <p:nvPr/>
        </p:nvSpPr>
        <p:spPr>
          <a:xfrm rot="18575788">
            <a:off x="5618170" y="1170767"/>
            <a:ext cx="2087762" cy="533400"/>
          </a:xfrm>
          <a:prstGeom prst="rect">
            <a:avLst/>
          </a:prstGeom>
          <a:noFill/>
          <a:ln w="31750">
            <a:solidFill>
              <a:schemeClr val="tx1"/>
            </a:solidFill>
          </a:ln>
        </p:spPr>
        <p:txBody>
          <a:bodyPr wrap="square" lIns="45720" tIns="0" rIns="45720" bIns="0" rtlCol="0" anchor="ctr">
            <a:noAutofit/>
          </a:bodyPr>
          <a:lstStyle/>
          <a:p>
            <a:pPr algn="r"/>
            <a:r>
              <a:rPr lang="en-US" sz="2800" b="1" spc="300" dirty="0" smtClean="0"/>
              <a:t>ISO-55000</a:t>
            </a:r>
          </a:p>
        </p:txBody>
      </p:sp>
    </p:spTree>
    <p:extLst>
      <p:ext uri="{BB962C8B-B14F-4D97-AF65-F5344CB8AC3E}">
        <p14:creationId xmlns:p14="http://schemas.microsoft.com/office/powerpoint/2010/main" val="1711193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nut 7"/>
          <p:cNvSpPr/>
          <p:nvPr/>
        </p:nvSpPr>
        <p:spPr>
          <a:xfrm>
            <a:off x="1914525" y="76200"/>
            <a:ext cx="8362951" cy="5029200"/>
          </a:xfrm>
          <a:prstGeom prst="donut">
            <a:avLst>
              <a:gd name="adj" fmla="val 12950"/>
            </a:avLst>
          </a:prstGeom>
          <a:gradFill flip="none" rotWithShape="1">
            <a:gsLst>
              <a:gs pos="10606">
                <a:schemeClr val="bg1"/>
              </a:gs>
              <a:gs pos="73000">
                <a:schemeClr val="bg1"/>
              </a:gs>
              <a:gs pos="100000">
                <a:srgbClr val="FCDC05"/>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6" name="Straight Connector 75"/>
          <p:cNvCxnSpPr/>
          <p:nvPr/>
        </p:nvCxnSpPr>
        <p:spPr>
          <a:xfrm>
            <a:off x="3916680" y="1381109"/>
            <a:ext cx="0" cy="5476891"/>
          </a:xfrm>
          <a:prstGeom prst="line">
            <a:avLst/>
          </a:prstGeom>
          <a:ln w="28575">
            <a:prstDash val="dash"/>
            <a:tailEnd type="none" w="lg"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6019800" y="1381109"/>
            <a:ext cx="0" cy="5476891"/>
          </a:xfrm>
          <a:prstGeom prst="line">
            <a:avLst/>
          </a:prstGeom>
          <a:ln w="28575">
            <a:prstDash val="dash"/>
            <a:tailEnd type="none" w="lg"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8686800" y="1366805"/>
            <a:ext cx="0" cy="5476891"/>
          </a:xfrm>
          <a:prstGeom prst="line">
            <a:avLst/>
          </a:prstGeom>
          <a:ln w="28575">
            <a:prstDash val="dash"/>
            <a:tailEnd type="none" w="lg" len="med"/>
          </a:ln>
        </p:spPr>
        <p:style>
          <a:lnRef idx="1">
            <a:schemeClr val="dk1"/>
          </a:lnRef>
          <a:fillRef idx="0">
            <a:schemeClr val="dk1"/>
          </a:fillRef>
          <a:effectRef idx="0">
            <a:schemeClr val="dk1"/>
          </a:effectRef>
          <a:fontRef idx="minor">
            <a:schemeClr val="tx1"/>
          </a:fontRef>
        </p:style>
      </p:cxnSp>
      <p:sp>
        <p:nvSpPr>
          <p:cNvPr id="59" name="Freeform 58"/>
          <p:cNvSpPr/>
          <p:nvPr/>
        </p:nvSpPr>
        <p:spPr>
          <a:xfrm>
            <a:off x="550429" y="1693869"/>
            <a:ext cx="3801016" cy="2145614"/>
          </a:xfrm>
          <a:custGeom>
            <a:avLst/>
            <a:gdLst>
              <a:gd name="connsiteX0" fmla="*/ 1777992 w 3801016"/>
              <a:gd name="connsiteY0" fmla="*/ 21809 h 2231528"/>
              <a:gd name="connsiteX1" fmla="*/ 637348 w 3801016"/>
              <a:gd name="connsiteY1" fmla="*/ 134931 h 2231528"/>
              <a:gd name="connsiteX2" fmla="*/ 15179 w 3801016"/>
              <a:gd name="connsiteY2" fmla="*/ 1313282 h 2231528"/>
              <a:gd name="connsiteX3" fmla="*/ 363971 w 3801016"/>
              <a:gd name="connsiteY3" fmla="*/ 2114560 h 2231528"/>
              <a:gd name="connsiteX4" fmla="*/ 2136210 w 3801016"/>
              <a:gd name="connsiteY4" fmla="*/ 2227682 h 2231528"/>
              <a:gd name="connsiteX5" fmla="*/ 3484243 w 3801016"/>
              <a:gd name="connsiteY5" fmla="*/ 2123987 h 2231528"/>
              <a:gd name="connsiteX6" fmla="*/ 3785901 w 3801016"/>
              <a:gd name="connsiteY6" fmla="*/ 1492391 h 2231528"/>
              <a:gd name="connsiteX7" fmla="*/ 3691633 w 3801016"/>
              <a:gd name="connsiteY7" fmla="*/ 1237867 h 2231528"/>
              <a:gd name="connsiteX8" fmla="*/ 3144878 w 3801016"/>
              <a:gd name="connsiteY8" fmla="*/ 983343 h 2231528"/>
              <a:gd name="connsiteX9" fmla="*/ 3041183 w 3801016"/>
              <a:gd name="connsiteY9" fmla="*/ 351747 h 2231528"/>
              <a:gd name="connsiteX10" fmla="*/ 2833794 w 3801016"/>
              <a:gd name="connsiteY10" fmla="*/ 97224 h 2231528"/>
              <a:gd name="connsiteX11" fmla="*/ 1777992 w 3801016"/>
              <a:gd name="connsiteY11" fmla="*/ 21809 h 223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1016" h="2231528">
                <a:moveTo>
                  <a:pt x="1777992" y="21809"/>
                </a:moveTo>
                <a:cubicBezTo>
                  <a:pt x="1411918" y="28093"/>
                  <a:pt x="931150" y="-80315"/>
                  <a:pt x="637348" y="134931"/>
                </a:cubicBezTo>
                <a:cubicBezTo>
                  <a:pt x="343546" y="350177"/>
                  <a:pt x="60742" y="983344"/>
                  <a:pt x="15179" y="1313282"/>
                </a:cubicBezTo>
                <a:cubicBezTo>
                  <a:pt x="-30384" y="1643220"/>
                  <a:pt x="10466" y="1962160"/>
                  <a:pt x="363971" y="2114560"/>
                </a:cubicBezTo>
                <a:cubicBezTo>
                  <a:pt x="717476" y="2266960"/>
                  <a:pt x="1616165" y="2226111"/>
                  <a:pt x="2136210" y="2227682"/>
                </a:cubicBezTo>
                <a:cubicBezTo>
                  <a:pt x="2656255" y="2229253"/>
                  <a:pt x="3209295" y="2246535"/>
                  <a:pt x="3484243" y="2123987"/>
                </a:cubicBezTo>
                <a:cubicBezTo>
                  <a:pt x="3759191" y="2001439"/>
                  <a:pt x="3751336" y="1640078"/>
                  <a:pt x="3785901" y="1492391"/>
                </a:cubicBezTo>
                <a:cubicBezTo>
                  <a:pt x="3820466" y="1344704"/>
                  <a:pt x="3798470" y="1322708"/>
                  <a:pt x="3691633" y="1237867"/>
                </a:cubicBezTo>
                <a:cubicBezTo>
                  <a:pt x="3584796" y="1153026"/>
                  <a:pt x="3253286" y="1131030"/>
                  <a:pt x="3144878" y="983343"/>
                </a:cubicBezTo>
                <a:cubicBezTo>
                  <a:pt x="3036470" y="835656"/>
                  <a:pt x="3093030" y="499433"/>
                  <a:pt x="3041183" y="351747"/>
                </a:cubicBezTo>
                <a:cubicBezTo>
                  <a:pt x="2989336" y="204061"/>
                  <a:pt x="3038041" y="152214"/>
                  <a:pt x="2833794" y="97224"/>
                </a:cubicBezTo>
                <a:cubicBezTo>
                  <a:pt x="2629547" y="42234"/>
                  <a:pt x="2144066" y="15525"/>
                  <a:pt x="1777992" y="21809"/>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96333"/>
            <a:ext cx="2972352" cy="707886"/>
          </a:xfrm>
          <a:prstGeom prst="rect">
            <a:avLst/>
          </a:prstGeom>
          <a:noFill/>
        </p:spPr>
        <p:txBody>
          <a:bodyPr wrap="none" lIns="91440" tIns="45720" rIns="91440" bIns="45720">
            <a:spAutoFit/>
          </a:bodyPr>
          <a:lstStyle/>
          <a:p>
            <a:r>
              <a:rPr lang="en-US" sz="4000" b="0" u="sng" cap="none" spc="0" dirty="0" smtClean="0">
                <a:ln w="0"/>
                <a:gradFill>
                  <a:gsLst>
                    <a:gs pos="21000">
                      <a:srgbClr val="53575C"/>
                    </a:gs>
                    <a:gs pos="88000">
                      <a:srgbClr val="C5C7CA"/>
                    </a:gs>
                  </a:gsLst>
                  <a:lin ang="5400000"/>
                </a:gradFill>
                <a:effectLst/>
              </a:rPr>
              <a:t>Maximo WBS</a:t>
            </a:r>
            <a:endParaRPr lang="en-US" sz="4000" b="0" u="sng" cap="none" spc="0" dirty="0">
              <a:ln w="0"/>
              <a:gradFill>
                <a:gsLst>
                  <a:gs pos="21000">
                    <a:srgbClr val="53575C"/>
                  </a:gs>
                  <a:gs pos="88000">
                    <a:srgbClr val="C5C7CA"/>
                  </a:gs>
                </a:gsLst>
                <a:lin ang="5400000"/>
              </a:gradFill>
              <a:effectLst/>
            </a:endParaRPr>
          </a:p>
        </p:txBody>
      </p:sp>
      <p:sp>
        <p:nvSpPr>
          <p:cNvPr id="5" name="TextBox 4"/>
          <p:cNvSpPr txBox="1"/>
          <p:nvPr/>
        </p:nvSpPr>
        <p:spPr>
          <a:xfrm rot="60000">
            <a:off x="3872733" y="498262"/>
            <a:ext cx="4603554" cy="797117"/>
          </a:xfrm>
          <a:prstGeom prst="rect">
            <a:avLst/>
          </a:prstGeom>
          <a:noFill/>
        </p:spPr>
        <p:txBody>
          <a:bodyPr wrap="none" lIns="45720" rIns="45720" rtlCol="0" anchor="ctr">
            <a:prstTxWarp prst="textArchUp">
              <a:avLst/>
            </a:prstTxWarp>
            <a:noAutofit/>
          </a:bodyPr>
          <a:lstStyle/>
          <a:p>
            <a:pPr algn="ctr"/>
            <a:r>
              <a:rPr lang="en-US" sz="2400" b="1" spc="300" dirty="0" smtClean="0"/>
              <a:t>ASSET MANAGEMENT CONCEPTS</a:t>
            </a:r>
            <a:endParaRPr lang="en-US" sz="2400" b="1" spc="300" dirty="0"/>
          </a:p>
        </p:txBody>
      </p:sp>
      <p:sp>
        <p:nvSpPr>
          <p:cNvPr id="10" name="TextBox 9"/>
          <p:cNvSpPr txBox="1"/>
          <p:nvPr/>
        </p:nvSpPr>
        <p:spPr>
          <a:xfrm>
            <a:off x="1539240" y="1372670"/>
            <a:ext cx="182880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SHAREHOLDERS</a:t>
            </a:r>
            <a:endParaRPr lang="en-US" b="1" dirty="0"/>
          </a:p>
        </p:txBody>
      </p:sp>
      <p:sp>
        <p:nvSpPr>
          <p:cNvPr id="11" name="TextBox 10"/>
          <p:cNvSpPr txBox="1"/>
          <p:nvPr/>
        </p:nvSpPr>
        <p:spPr>
          <a:xfrm>
            <a:off x="8839200" y="1372670"/>
            <a:ext cx="182880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END-GAME</a:t>
            </a:r>
            <a:endParaRPr lang="en-US" b="1" dirty="0"/>
          </a:p>
        </p:txBody>
      </p:sp>
      <p:sp>
        <p:nvSpPr>
          <p:cNvPr id="13" name="TextBox 12"/>
          <p:cNvSpPr txBox="1"/>
          <p:nvPr/>
        </p:nvSpPr>
        <p:spPr>
          <a:xfrm>
            <a:off x="4495800" y="1308634"/>
            <a:ext cx="1386626" cy="292636"/>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CMMS DATA</a:t>
            </a:r>
            <a:endParaRPr lang="en-US" b="1" dirty="0"/>
          </a:p>
        </p:txBody>
      </p:sp>
      <p:cxnSp>
        <p:nvCxnSpPr>
          <p:cNvPr id="14" name="Straight Arrow Connector 13"/>
          <p:cNvCxnSpPr/>
          <p:nvPr/>
        </p:nvCxnSpPr>
        <p:spPr>
          <a:xfrm>
            <a:off x="2453640" y="1600200"/>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84960" y="1875861"/>
            <a:ext cx="173736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MISSION-VISION</a:t>
            </a:r>
            <a:endParaRPr lang="en-US" b="1" dirty="0"/>
          </a:p>
        </p:txBody>
      </p:sp>
      <p:sp>
        <p:nvSpPr>
          <p:cNvPr id="16" name="TextBox 15"/>
          <p:cNvSpPr txBox="1"/>
          <p:nvPr/>
        </p:nvSpPr>
        <p:spPr>
          <a:xfrm>
            <a:off x="1447800" y="2399751"/>
            <a:ext cx="20116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CORPORATE POLICY</a:t>
            </a:r>
            <a:endParaRPr lang="en-US" b="1" dirty="0"/>
          </a:p>
        </p:txBody>
      </p:sp>
      <p:sp>
        <p:nvSpPr>
          <p:cNvPr id="17" name="TextBox 16"/>
          <p:cNvSpPr txBox="1"/>
          <p:nvPr/>
        </p:nvSpPr>
        <p:spPr>
          <a:xfrm>
            <a:off x="762000" y="2923641"/>
            <a:ext cx="33832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ASSET MANAGEMENT STRATEGY</a:t>
            </a:r>
            <a:endParaRPr lang="en-US" b="1" dirty="0"/>
          </a:p>
        </p:txBody>
      </p:sp>
      <p:sp>
        <p:nvSpPr>
          <p:cNvPr id="18" name="TextBox 17"/>
          <p:cNvSpPr txBox="1"/>
          <p:nvPr/>
        </p:nvSpPr>
        <p:spPr>
          <a:xfrm>
            <a:off x="990600" y="3447532"/>
            <a:ext cx="29260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ASSET MANAGEMENT PLANS</a:t>
            </a:r>
            <a:endParaRPr lang="en-US" b="1" dirty="0"/>
          </a:p>
        </p:txBody>
      </p:sp>
      <p:cxnSp>
        <p:nvCxnSpPr>
          <p:cNvPr id="19" name="Straight Arrow Connector 18"/>
          <p:cNvCxnSpPr/>
          <p:nvPr/>
        </p:nvCxnSpPr>
        <p:spPr>
          <a:xfrm>
            <a:off x="2453640" y="2124090"/>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53640" y="2647980"/>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53640" y="3171870"/>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90574" y="1143000"/>
            <a:ext cx="1386626"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ASSET MGMT</a:t>
            </a:r>
          </a:p>
          <a:p>
            <a:pPr algn="ctr">
              <a:lnSpc>
                <a:spcPts val="1600"/>
              </a:lnSpc>
            </a:pPr>
            <a:r>
              <a:rPr lang="en-US" b="1" dirty="0" smtClean="0"/>
              <a:t>KNOWLEDGE</a:t>
            </a:r>
            <a:endParaRPr lang="en-US" b="1" dirty="0"/>
          </a:p>
        </p:txBody>
      </p:sp>
      <p:sp>
        <p:nvSpPr>
          <p:cNvPr id="24" name="TextBox 23"/>
          <p:cNvSpPr txBox="1"/>
          <p:nvPr/>
        </p:nvSpPr>
        <p:spPr>
          <a:xfrm>
            <a:off x="4011081" y="2247378"/>
            <a:ext cx="1463040"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FOUNDATION</a:t>
            </a:r>
          </a:p>
          <a:p>
            <a:pPr algn="ctr">
              <a:lnSpc>
                <a:spcPts val="1600"/>
              </a:lnSpc>
            </a:pPr>
            <a:r>
              <a:rPr lang="en-US" b="1" dirty="0" smtClean="0"/>
              <a:t>DATA</a:t>
            </a:r>
            <a:endParaRPr lang="en-US" b="1" dirty="0"/>
          </a:p>
        </p:txBody>
      </p:sp>
      <p:sp>
        <p:nvSpPr>
          <p:cNvPr id="25" name="TextBox 24"/>
          <p:cNvSpPr txBox="1"/>
          <p:nvPr/>
        </p:nvSpPr>
        <p:spPr>
          <a:xfrm>
            <a:off x="4419600" y="3046930"/>
            <a:ext cx="1554480" cy="458270"/>
          </a:xfrm>
          <a:prstGeom prst="rect">
            <a:avLst/>
          </a:prstGeom>
          <a:solidFill>
            <a:schemeClr val="bg1"/>
          </a:solidFill>
          <a:ln w="15875">
            <a:solidFill>
              <a:schemeClr val="tx1"/>
            </a:solidFill>
          </a:ln>
        </p:spPr>
        <p:txBody>
          <a:bodyPr wrap="none" lIns="45720" rIns="45720" rtlCol="0">
            <a:noAutofit/>
          </a:bodyPr>
          <a:lstStyle/>
          <a:p>
            <a:pPr algn="ctr">
              <a:lnSpc>
                <a:spcPts val="1600"/>
              </a:lnSpc>
            </a:pPr>
            <a:r>
              <a:rPr lang="en-US" b="1" dirty="0" smtClean="0"/>
              <a:t>TRANSACTION</a:t>
            </a:r>
          </a:p>
          <a:p>
            <a:pPr algn="ctr">
              <a:lnSpc>
                <a:spcPts val="1600"/>
              </a:lnSpc>
            </a:pPr>
            <a:r>
              <a:rPr lang="en-US" b="1" dirty="0" smtClean="0"/>
              <a:t>DATA</a:t>
            </a:r>
            <a:endParaRPr lang="en-US" b="1" dirty="0"/>
          </a:p>
        </p:txBody>
      </p:sp>
      <p:cxnSp>
        <p:nvCxnSpPr>
          <p:cNvPr id="26" name="Elbow Connector 25"/>
          <p:cNvCxnSpPr>
            <a:stCxn id="13" idx="2"/>
          </p:cNvCxnSpPr>
          <p:nvPr/>
        </p:nvCxnSpPr>
        <p:spPr>
          <a:xfrm rot="16200000" flipH="1">
            <a:off x="4691125" y="2099258"/>
            <a:ext cx="1445662" cy="449686"/>
          </a:xfrm>
          <a:prstGeom prst="bentConnector3">
            <a:avLst>
              <a:gd name="adj1" fmla="val 22802"/>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3" idx="2"/>
            <a:endCxn id="24" idx="0"/>
          </p:cNvCxnSpPr>
          <p:nvPr/>
        </p:nvCxnSpPr>
        <p:spPr>
          <a:xfrm rot="5400000">
            <a:off x="4642803" y="1701068"/>
            <a:ext cx="646108" cy="446512"/>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2248447"/>
            <a:ext cx="1097280" cy="688279"/>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INDUSTRY</a:t>
            </a:r>
          </a:p>
          <a:p>
            <a:pPr algn="ctr">
              <a:lnSpc>
                <a:spcPts val="1600"/>
              </a:lnSpc>
            </a:pPr>
            <a:r>
              <a:rPr lang="en-US" b="1" dirty="0" smtClean="0"/>
              <a:t>BEST</a:t>
            </a:r>
          </a:p>
          <a:p>
            <a:pPr algn="ctr">
              <a:lnSpc>
                <a:spcPts val="1600"/>
              </a:lnSpc>
            </a:pPr>
            <a:r>
              <a:rPr lang="en-US" b="1" dirty="0" smtClean="0"/>
              <a:t>PRACTICES</a:t>
            </a:r>
            <a:endParaRPr lang="en-US" b="1" dirty="0"/>
          </a:p>
        </p:txBody>
      </p:sp>
      <p:sp>
        <p:nvSpPr>
          <p:cNvPr id="34" name="TextBox 33"/>
          <p:cNvSpPr txBox="1"/>
          <p:nvPr/>
        </p:nvSpPr>
        <p:spPr>
          <a:xfrm>
            <a:off x="7294476" y="2247378"/>
            <a:ext cx="1179150"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DECISION</a:t>
            </a:r>
          </a:p>
          <a:p>
            <a:pPr algn="ctr">
              <a:lnSpc>
                <a:spcPts val="1600"/>
              </a:lnSpc>
            </a:pPr>
            <a:r>
              <a:rPr lang="en-US" b="1" dirty="0" smtClean="0"/>
              <a:t>MAKING</a:t>
            </a:r>
            <a:endParaRPr lang="en-US" b="1" dirty="0"/>
          </a:p>
        </p:txBody>
      </p:sp>
      <p:sp>
        <p:nvSpPr>
          <p:cNvPr id="35" name="TextBox 34"/>
          <p:cNvSpPr txBox="1"/>
          <p:nvPr/>
        </p:nvSpPr>
        <p:spPr>
          <a:xfrm>
            <a:off x="6324600" y="3570145"/>
            <a:ext cx="914400"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RISK</a:t>
            </a:r>
          </a:p>
          <a:p>
            <a:pPr algn="ctr">
              <a:lnSpc>
                <a:spcPts val="1600"/>
              </a:lnSpc>
            </a:pPr>
            <a:r>
              <a:rPr lang="en-US" b="1" dirty="0" smtClean="0"/>
              <a:t>MGMT</a:t>
            </a:r>
            <a:endParaRPr lang="en-US" b="1" dirty="0"/>
          </a:p>
        </p:txBody>
      </p:sp>
      <p:sp>
        <p:nvSpPr>
          <p:cNvPr id="37" name="TextBox 36"/>
          <p:cNvSpPr txBox="1"/>
          <p:nvPr/>
        </p:nvSpPr>
        <p:spPr>
          <a:xfrm>
            <a:off x="6598920" y="4343399"/>
            <a:ext cx="1554480" cy="452405"/>
          </a:xfrm>
          <a:prstGeom prst="rect">
            <a:avLst/>
          </a:prstGeom>
          <a:solidFill>
            <a:schemeClr val="bg1"/>
          </a:solidFill>
          <a:ln w="15875">
            <a:solidFill>
              <a:schemeClr val="tx1"/>
            </a:solidFill>
          </a:ln>
        </p:spPr>
        <p:txBody>
          <a:bodyPr wrap="none" lIns="45720" rIns="45720" rtlCol="0" anchor="ctr">
            <a:noAutofit/>
          </a:bodyPr>
          <a:lstStyle/>
          <a:p>
            <a:pPr algn="ctr">
              <a:lnSpc>
                <a:spcPts val="1600"/>
              </a:lnSpc>
            </a:pPr>
            <a:r>
              <a:rPr lang="en-US" b="1" dirty="0" smtClean="0"/>
              <a:t>MANAGEMENT </a:t>
            </a:r>
          </a:p>
          <a:p>
            <a:pPr algn="ctr">
              <a:lnSpc>
                <a:spcPts val="1600"/>
              </a:lnSpc>
            </a:pPr>
            <a:r>
              <a:rPr lang="en-US" b="1" dirty="0" smtClean="0"/>
              <a:t>OF CHANGE</a:t>
            </a:r>
            <a:endParaRPr lang="en-US" b="1" dirty="0"/>
          </a:p>
        </p:txBody>
      </p:sp>
      <p:cxnSp>
        <p:nvCxnSpPr>
          <p:cNvPr id="38" name="Elbow Connector 37"/>
          <p:cNvCxnSpPr>
            <a:stCxn id="34" idx="2"/>
            <a:endCxn id="36" idx="0"/>
          </p:cNvCxnSpPr>
          <p:nvPr/>
        </p:nvCxnSpPr>
        <p:spPr>
          <a:xfrm rot="16200000" flipH="1">
            <a:off x="7540757" y="3048941"/>
            <a:ext cx="864497" cy="177909"/>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4" idx="2"/>
            <a:endCxn id="35" idx="0"/>
          </p:cNvCxnSpPr>
          <p:nvPr/>
        </p:nvCxnSpPr>
        <p:spPr>
          <a:xfrm rot="5400000">
            <a:off x="6900678" y="2586771"/>
            <a:ext cx="864497" cy="1102251"/>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391400" y="3124200"/>
            <a:ext cx="1" cy="1207008"/>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763000" y="2247378"/>
            <a:ext cx="1463040"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LONG RANGE</a:t>
            </a:r>
          </a:p>
          <a:p>
            <a:pPr algn="ctr">
              <a:lnSpc>
                <a:spcPts val="1600"/>
              </a:lnSpc>
            </a:pPr>
            <a:r>
              <a:rPr lang="en-US" b="1" dirty="0" smtClean="0"/>
              <a:t>PLAN (LRP)</a:t>
            </a:r>
            <a:endParaRPr lang="en-US" b="1" dirty="0"/>
          </a:p>
        </p:txBody>
      </p:sp>
      <p:sp>
        <p:nvSpPr>
          <p:cNvPr id="46" name="TextBox 45"/>
          <p:cNvSpPr txBox="1"/>
          <p:nvPr/>
        </p:nvSpPr>
        <p:spPr>
          <a:xfrm>
            <a:off x="10485120" y="2247378"/>
            <a:ext cx="1554480" cy="458270"/>
          </a:xfrm>
          <a:prstGeom prst="rect">
            <a:avLst/>
          </a:prstGeom>
          <a:solidFill>
            <a:srgbClr val="FFD03B"/>
          </a:solidFill>
          <a:ln w="15875">
            <a:solidFill>
              <a:schemeClr val="tx1"/>
            </a:solidFill>
          </a:ln>
        </p:spPr>
        <p:txBody>
          <a:bodyPr wrap="none" lIns="45720" rIns="45720" rtlCol="0">
            <a:noAutofit/>
          </a:bodyPr>
          <a:lstStyle/>
          <a:p>
            <a:pPr algn="ctr">
              <a:lnSpc>
                <a:spcPts val="1600"/>
              </a:lnSpc>
            </a:pPr>
            <a:r>
              <a:rPr lang="en-US" b="1" dirty="0" smtClean="0"/>
              <a:t>CONTINUOUS</a:t>
            </a:r>
          </a:p>
          <a:p>
            <a:pPr algn="ctr">
              <a:lnSpc>
                <a:spcPts val="1600"/>
              </a:lnSpc>
            </a:pPr>
            <a:r>
              <a:rPr lang="en-US" b="1" dirty="0" smtClean="0"/>
              <a:t>IMPROVEMENT</a:t>
            </a:r>
            <a:endParaRPr lang="en-US" b="1" dirty="0"/>
          </a:p>
        </p:txBody>
      </p:sp>
      <p:cxnSp>
        <p:nvCxnSpPr>
          <p:cNvPr id="47" name="Elbow Connector 46"/>
          <p:cNvCxnSpPr/>
          <p:nvPr/>
        </p:nvCxnSpPr>
        <p:spPr>
          <a:xfrm rot="16200000" flipH="1">
            <a:off x="10149021" y="1229982"/>
            <a:ext cx="621792" cy="1371600"/>
          </a:xfrm>
          <a:prstGeom prst="bentConnector3">
            <a:avLst>
              <a:gd name="adj1" fmla="val 52376"/>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a:off x="9377062" y="1838992"/>
            <a:ext cx="612648" cy="182880"/>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2" idx="2"/>
            <a:endCxn id="33" idx="0"/>
          </p:cNvCxnSpPr>
          <p:nvPr/>
        </p:nvCxnSpPr>
        <p:spPr>
          <a:xfrm rot="5400000">
            <a:off x="6690676" y="1555235"/>
            <a:ext cx="647177" cy="739247"/>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22" idx="2"/>
            <a:endCxn id="34" idx="0"/>
          </p:cNvCxnSpPr>
          <p:nvPr/>
        </p:nvCxnSpPr>
        <p:spPr>
          <a:xfrm rot="16200000" flipH="1">
            <a:off x="7310915" y="1674242"/>
            <a:ext cx="646108" cy="500164"/>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7759641">
            <a:off x="-471804" y="2139408"/>
            <a:ext cx="2194560" cy="502702"/>
          </a:xfrm>
          <a:prstGeom prst="rect">
            <a:avLst/>
          </a:prstGeom>
          <a:noFill/>
        </p:spPr>
        <p:txBody>
          <a:bodyPr wrap="square" rtlCol="0">
            <a:spAutoFit/>
          </a:bodyPr>
          <a:lstStyle/>
          <a:p>
            <a:pPr algn="ctr">
              <a:lnSpc>
                <a:spcPts val="1600"/>
              </a:lnSpc>
            </a:pPr>
            <a:r>
              <a:rPr lang="en-US" spc="300" dirty="0" smtClean="0"/>
              <a:t>CORPORATE</a:t>
            </a:r>
          </a:p>
          <a:p>
            <a:pPr algn="ctr">
              <a:lnSpc>
                <a:spcPts val="1600"/>
              </a:lnSpc>
            </a:pPr>
            <a:r>
              <a:rPr lang="en-US" spc="300" dirty="0" smtClean="0"/>
              <a:t>RESPONSIBILITY</a:t>
            </a:r>
            <a:endParaRPr lang="en-US" spc="300" dirty="0"/>
          </a:p>
        </p:txBody>
      </p:sp>
      <p:sp>
        <p:nvSpPr>
          <p:cNvPr id="66" name="Rounded Rectangular Callout 65"/>
          <p:cNvSpPr/>
          <p:nvPr/>
        </p:nvSpPr>
        <p:spPr>
          <a:xfrm>
            <a:off x="8751117" y="4262298"/>
            <a:ext cx="1499307" cy="2471736"/>
          </a:xfrm>
          <a:prstGeom prst="wedgeRoundRectCallout">
            <a:avLst>
              <a:gd name="adj1" fmla="val -23406"/>
              <a:gd name="adj2" fmla="val -111715"/>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The LRP is a greatly under-utilized tool for consolidating improvement initiatives and adding clarity.</a:t>
            </a:r>
            <a:endParaRPr lang="en-US" sz="1600" b="1" dirty="0"/>
          </a:p>
        </p:txBody>
      </p:sp>
      <p:sp>
        <p:nvSpPr>
          <p:cNvPr id="67" name="Rounded Rectangular Callout 66"/>
          <p:cNvSpPr/>
          <p:nvPr/>
        </p:nvSpPr>
        <p:spPr>
          <a:xfrm>
            <a:off x="10329621" y="3886200"/>
            <a:ext cx="1786180" cy="2845279"/>
          </a:xfrm>
          <a:prstGeom prst="wedgeRoundRectCallout">
            <a:avLst>
              <a:gd name="adj1" fmla="val -43800"/>
              <a:gd name="adj2" fmla="val -66401"/>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KPIs provide measures; </a:t>
            </a:r>
            <a:r>
              <a:rPr lang="en-US" sz="1600" b="1" dirty="0"/>
              <a:t>a</a:t>
            </a:r>
            <a:r>
              <a:rPr lang="en-US" sz="1600" b="1" dirty="0" smtClean="0"/>
              <a:t>nalytics provide insight. Too often the CMMS user assumes the product o.o.b. will have the analytics they need.</a:t>
            </a:r>
            <a:endParaRPr lang="en-US" sz="1600" b="1" dirty="0"/>
          </a:p>
        </p:txBody>
      </p:sp>
      <p:sp>
        <p:nvSpPr>
          <p:cNvPr id="68" name="Rounded Rectangular Callout 67"/>
          <p:cNvSpPr/>
          <p:nvPr/>
        </p:nvSpPr>
        <p:spPr>
          <a:xfrm>
            <a:off x="4011081" y="4151308"/>
            <a:ext cx="1940032" cy="2543595"/>
          </a:xfrm>
          <a:prstGeom prst="wedgeRoundRectCallout">
            <a:avLst>
              <a:gd name="adj1" fmla="val 22915"/>
              <a:gd name="adj2" fmla="val -72815"/>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The analytical reports could very well impact the data capture requirements. Thus if the CMMS team fails to </a:t>
            </a:r>
          </a:p>
          <a:p>
            <a:pPr algn="ctr"/>
            <a:r>
              <a:rPr lang="en-US" sz="1600" b="1" dirty="0" smtClean="0"/>
              <a:t>think ahead, capabilities </a:t>
            </a:r>
          </a:p>
          <a:p>
            <a:pPr algn="ctr"/>
            <a:r>
              <a:rPr lang="en-US" sz="1600" b="1" dirty="0" smtClean="0"/>
              <a:t>will be lost.</a:t>
            </a:r>
            <a:endParaRPr lang="en-US" sz="1600" b="1" dirty="0"/>
          </a:p>
        </p:txBody>
      </p:sp>
      <p:sp>
        <p:nvSpPr>
          <p:cNvPr id="71" name="TextBox 70"/>
          <p:cNvSpPr txBox="1"/>
          <p:nvPr/>
        </p:nvSpPr>
        <p:spPr>
          <a:xfrm>
            <a:off x="9606917" y="2957876"/>
            <a:ext cx="1372257" cy="458270"/>
          </a:xfrm>
          <a:prstGeom prst="rect">
            <a:avLst/>
          </a:prstGeom>
          <a:noFill/>
          <a:ln w="15875">
            <a:solidFill>
              <a:schemeClr val="tx1"/>
            </a:solidFill>
          </a:ln>
        </p:spPr>
        <p:txBody>
          <a:bodyPr wrap="none" lIns="45720" rIns="45720" rtlCol="0">
            <a:noAutofit/>
          </a:bodyPr>
          <a:lstStyle/>
          <a:p>
            <a:pPr algn="ctr">
              <a:lnSpc>
                <a:spcPts val="1600"/>
              </a:lnSpc>
            </a:pPr>
            <a:r>
              <a:rPr lang="en-US" b="1" dirty="0" smtClean="0"/>
              <a:t>ANALYTICAL</a:t>
            </a:r>
          </a:p>
          <a:p>
            <a:pPr algn="ctr">
              <a:lnSpc>
                <a:spcPts val="1600"/>
              </a:lnSpc>
            </a:pPr>
            <a:r>
              <a:rPr lang="en-US" b="1" dirty="0" smtClean="0"/>
              <a:t>REPORTS</a:t>
            </a:r>
            <a:endParaRPr lang="en-US" b="1" dirty="0"/>
          </a:p>
        </p:txBody>
      </p:sp>
      <p:cxnSp>
        <p:nvCxnSpPr>
          <p:cNvPr id="72" name="Straight Arrow Connector 71"/>
          <p:cNvCxnSpPr/>
          <p:nvPr/>
        </p:nvCxnSpPr>
        <p:spPr>
          <a:xfrm>
            <a:off x="10339958" y="1930887"/>
            <a:ext cx="1" cy="1005840"/>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67600" y="3570145"/>
            <a:ext cx="1188720" cy="458270"/>
          </a:xfrm>
          <a:prstGeom prst="rect">
            <a:avLst/>
          </a:prstGeom>
          <a:solidFill>
            <a:schemeClr val="bg1"/>
          </a:solidFill>
          <a:ln w="15875">
            <a:solidFill>
              <a:schemeClr val="tx1"/>
            </a:solidFill>
          </a:ln>
        </p:spPr>
        <p:txBody>
          <a:bodyPr wrap="none" lIns="45720" rIns="45720" rtlCol="0">
            <a:noAutofit/>
          </a:bodyPr>
          <a:lstStyle/>
          <a:p>
            <a:pPr algn="ctr">
              <a:lnSpc>
                <a:spcPts val="1600"/>
              </a:lnSpc>
            </a:pPr>
            <a:r>
              <a:rPr lang="en-US" b="1" dirty="0" smtClean="0"/>
              <a:t>ACTION</a:t>
            </a:r>
          </a:p>
          <a:p>
            <a:pPr algn="ctr">
              <a:lnSpc>
                <a:spcPts val="1600"/>
              </a:lnSpc>
            </a:pPr>
            <a:r>
              <a:rPr lang="en-US" b="1" dirty="0" smtClean="0"/>
              <a:t>TRACKING</a:t>
            </a:r>
            <a:endParaRPr lang="en-US" b="1" dirty="0"/>
          </a:p>
        </p:txBody>
      </p:sp>
      <p:sp>
        <p:nvSpPr>
          <p:cNvPr id="79" name="Rounded Rectangular Callout 78"/>
          <p:cNvSpPr/>
          <p:nvPr/>
        </p:nvSpPr>
        <p:spPr>
          <a:xfrm>
            <a:off x="76200" y="4186098"/>
            <a:ext cx="3630081" cy="2468880"/>
          </a:xfrm>
          <a:prstGeom prst="wedgeRoundRectCallout">
            <a:avLst>
              <a:gd name="adj1" fmla="val 21972"/>
              <a:gd name="adj2" fmla="val -47651"/>
              <a:gd name="adj3" fmla="val 16667"/>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lstStyle/>
          <a:p>
            <a:pPr>
              <a:lnSpc>
                <a:spcPts val="1800"/>
              </a:lnSpc>
            </a:pPr>
            <a:r>
              <a:rPr lang="en-US" sz="1600" b="1" dirty="0" smtClean="0">
                <a:solidFill>
                  <a:schemeClr val="tx1"/>
                </a:solidFill>
              </a:rPr>
              <a:t>This initiative is certainly valid but if left up to the day-to-day worker, minimal benefit may occur. Therein several techniques are warranted such as WO Feedback, asset condition capture, chronic failure analysis, RCA, defect elimination, auditing, SQL error checks, benchmarking, RACI chart, asset owners, story boards, posters, and of course training.</a:t>
            </a:r>
            <a:endParaRPr lang="en-US" sz="1600" b="1" dirty="0">
              <a:solidFill>
                <a:schemeClr val="tx1"/>
              </a:solidFill>
            </a:endParaRPr>
          </a:p>
        </p:txBody>
      </p:sp>
      <p:sp>
        <p:nvSpPr>
          <p:cNvPr id="86" name="TextBox 85"/>
          <p:cNvSpPr txBox="1"/>
          <p:nvPr/>
        </p:nvSpPr>
        <p:spPr>
          <a:xfrm>
            <a:off x="228600" y="3886200"/>
            <a:ext cx="2600764" cy="369332"/>
          </a:xfrm>
          <a:prstGeom prst="rect">
            <a:avLst/>
          </a:prstGeom>
          <a:noFill/>
        </p:spPr>
        <p:txBody>
          <a:bodyPr wrap="square" rtlCol="0">
            <a:spAutoFit/>
          </a:bodyPr>
          <a:lstStyle/>
          <a:p>
            <a:r>
              <a:rPr lang="en-US" b="1" u="sng" dirty="0" smtClean="0"/>
              <a:t>Continuous Improvement</a:t>
            </a:r>
            <a:endParaRPr lang="en-US" b="1" u="sng" dirty="0"/>
          </a:p>
        </p:txBody>
      </p:sp>
      <p:sp>
        <p:nvSpPr>
          <p:cNvPr id="87" name="TextBox 86"/>
          <p:cNvSpPr txBox="1"/>
          <p:nvPr/>
        </p:nvSpPr>
        <p:spPr>
          <a:xfrm>
            <a:off x="1158240" y="13716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1.0</a:t>
            </a:r>
            <a:endParaRPr lang="en-US" b="1" dirty="0">
              <a:solidFill>
                <a:schemeClr val="bg1"/>
              </a:solidFill>
            </a:endParaRPr>
          </a:p>
        </p:txBody>
      </p:sp>
      <p:sp>
        <p:nvSpPr>
          <p:cNvPr id="88" name="TextBox 87"/>
          <p:cNvSpPr txBox="1"/>
          <p:nvPr/>
        </p:nvSpPr>
        <p:spPr>
          <a:xfrm>
            <a:off x="6309573" y="1386428"/>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1.2</a:t>
            </a:r>
            <a:endParaRPr lang="en-US" b="1" dirty="0">
              <a:solidFill>
                <a:schemeClr val="bg1"/>
              </a:solidFill>
            </a:endParaRPr>
          </a:p>
        </p:txBody>
      </p:sp>
      <p:sp>
        <p:nvSpPr>
          <p:cNvPr id="89" name="TextBox 88"/>
          <p:cNvSpPr txBox="1"/>
          <p:nvPr/>
        </p:nvSpPr>
        <p:spPr>
          <a:xfrm>
            <a:off x="8744906" y="1366805"/>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1.3</a:t>
            </a:r>
            <a:endParaRPr lang="en-US" b="1" dirty="0">
              <a:solidFill>
                <a:schemeClr val="bg1"/>
              </a:solidFill>
            </a:endParaRPr>
          </a:p>
        </p:txBody>
      </p:sp>
      <p:sp>
        <p:nvSpPr>
          <p:cNvPr id="90" name="TextBox 89"/>
          <p:cNvSpPr txBox="1"/>
          <p:nvPr/>
        </p:nvSpPr>
        <p:spPr>
          <a:xfrm>
            <a:off x="4112185" y="1393723"/>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1.1</a:t>
            </a:r>
            <a:endParaRPr lang="en-US" b="1" dirty="0">
              <a:solidFill>
                <a:schemeClr val="bg1"/>
              </a:solidFill>
            </a:endParaRPr>
          </a:p>
        </p:txBody>
      </p:sp>
      <p:sp>
        <p:nvSpPr>
          <p:cNvPr id="91" name="TextBox 90"/>
          <p:cNvSpPr txBox="1"/>
          <p:nvPr/>
        </p:nvSpPr>
        <p:spPr>
          <a:xfrm>
            <a:off x="10134600" y="228600"/>
            <a:ext cx="1905000" cy="784830"/>
          </a:xfrm>
          <a:prstGeom prst="rect">
            <a:avLst/>
          </a:prstGeom>
          <a:noFill/>
        </p:spPr>
        <p:txBody>
          <a:bodyPr wrap="square" rtlCol="0">
            <a:spAutoFit/>
          </a:bodyPr>
          <a:lstStyle/>
          <a:p>
            <a:pPr algn="ctr">
              <a:lnSpc>
                <a:spcPts val="1800"/>
              </a:lnSpc>
            </a:pPr>
            <a:r>
              <a:rPr lang="en-US" b="1" i="1" dirty="0"/>
              <a:t>Design </a:t>
            </a:r>
            <a:r>
              <a:rPr lang="en-US" b="1" i="1" dirty="0" smtClean="0"/>
              <a:t>the CMMS </a:t>
            </a:r>
            <a:r>
              <a:rPr lang="en-US" b="1" i="1" dirty="0"/>
              <a:t>to manage by </a:t>
            </a:r>
            <a:r>
              <a:rPr lang="en-US" b="1" i="1" dirty="0" smtClean="0"/>
              <a:t>exception</a:t>
            </a:r>
            <a:endParaRPr lang="en-US" b="1" i="1" dirty="0"/>
          </a:p>
        </p:txBody>
      </p:sp>
      <p:sp>
        <p:nvSpPr>
          <p:cNvPr id="92" name="Trapezoid 91"/>
          <p:cNvSpPr/>
          <p:nvPr/>
        </p:nvSpPr>
        <p:spPr>
          <a:xfrm flipV="1">
            <a:off x="10134600" y="170335"/>
            <a:ext cx="1920240" cy="82296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438851" y="5181600"/>
            <a:ext cx="1905098" cy="1251014"/>
          </a:xfrm>
          <a:prstGeom prst="rect">
            <a:avLst/>
          </a:prstGeom>
        </p:spPr>
      </p:pic>
      <p:sp>
        <p:nvSpPr>
          <p:cNvPr id="3" name="TextBox 2"/>
          <p:cNvSpPr txBox="1"/>
          <p:nvPr/>
        </p:nvSpPr>
        <p:spPr>
          <a:xfrm>
            <a:off x="6355081" y="6387594"/>
            <a:ext cx="1569719" cy="261610"/>
          </a:xfrm>
          <a:prstGeom prst="rect">
            <a:avLst/>
          </a:prstGeom>
          <a:noFill/>
        </p:spPr>
        <p:txBody>
          <a:bodyPr wrap="square" rtlCol="0">
            <a:spAutoFit/>
          </a:bodyPr>
          <a:lstStyle/>
          <a:p>
            <a:r>
              <a:rPr lang="en-US" sz="1100" i="1" dirty="0" smtClean="0"/>
              <a:t>-- Steven Covey</a:t>
            </a:r>
            <a:endParaRPr lang="en-US" sz="1100" i="1" dirty="0"/>
          </a:p>
        </p:txBody>
      </p:sp>
    </p:spTree>
    <p:extLst>
      <p:ext uri="{BB962C8B-B14F-4D97-AF65-F5344CB8AC3E}">
        <p14:creationId xmlns:p14="http://schemas.microsoft.com/office/powerpoint/2010/main" val="236515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81" y="28575"/>
            <a:ext cx="3940571" cy="6296025"/>
          </a:xfrm>
          <a:prstGeom prst="rect">
            <a:avLst/>
          </a:prstGeom>
        </p:spPr>
      </p:pic>
      <p:sp>
        <p:nvSpPr>
          <p:cNvPr id="4" name="Rectangle 3"/>
          <p:cNvSpPr/>
          <p:nvPr/>
        </p:nvSpPr>
        <p:spPr>
          <a:xfrm>
            <a:off x="0" y="6363854"/>
            <a:ext cx="11947925" cy="461665"/>
          </a:xfrm>
          <a:prstGeom prst="rect">
            <a:avLst/>
          </a:prstGeom>
        </p:spPr>
        <p:txBody>
          <a:bodyPr wrap="square">
            <a:spAutoFit/>
          </a:bodyPr>
          <a:lstStyle/>
          <a:p>
            <a:pPr algn="ctr"/>
            <a:r>
              <a:rPr lang="en-US" sz="1200" b="1" dirty="0">
                <a:solidFill>
                  <a:srgbClr val="4F4F4F"/>
                </a:solidFill>
                <a:latin typeface="Helv"/>
              </a:rPr>
              <a:t>Reliability Leader</a:t>
            </a:r>
            <a:r>
              <a:rPr lang="en-US" sz="500" b="1" dirty="0">
                <a:solidFill>
                  <a:srgbClr val="4F4F4F"/>
                </a:solidFill>
                <a:latin typeface="Helv"/>
              </a:rPr>
              <a:t>TM</a:t>
            </a:r>
            <a:r>
              <a:rPr lang="en-US" sz="1200" b="1" dirty="0">
                <a:solidFill>
                  <a:srgbClr val="4F4F4F"/>
                </a:solidFill>
                <a:latin typeface="Helv"/>
              </a:rPr>
              <a:t>, Uptime® Elements</a:t>
            </a:r>
            <a:r>
              <a:rPr lang="en-US" sz="500" b="1" dirty="0">
                <a:solidFill>
                  <a:srgbClr val="4F4F4F"/>
                </a:solidFill>
                <a:latin typeface="Helv"/>
              </a:rPr>
              <a:t>TM</a:t>
            </a:r>
            <a:r>
              <a:rPr lang="en-US" sz="1200" b="1" dirty="0">
                <a:solidFill>
                  <a:srgbClr val="4F4F4F"/>
                </a:solidFill>
                <a:latin typeface="Helv"/>
              </a:rPr>
              <a:t>, Reliability Framework and Asset Management System</a:t>
            </a:r>
            <a:r>
              <a:rPr lang="en-US" sz="500" b="1" dirty="0">
                <a:solidFill>
                  <a:srgbClr val="4F4F4F"/>
                </a:solidFill>
                <a:latin typeface="Helv"/>
              </a:rPr>
              <a:t>TM</a:t>
            </a:r>
            <a:r>
              <a:rPr lang="en-US" sz="1200" b="1" dirty="0">
                <a:solidFill>
                  <a:srgbClr val="4F4F4F"/>
                </a:solidFill>
                <a:latin typeface="Helv"/>
              </a:rPr>
              <a:t> and Reliability Leadership</a:t>
            </a:r>
            <a:r>
              <a:rPr lang="en-US" sz="500" b="1" dirty="0">
                <a:solidFill>
                  <a:srgbClr val="4F4F4F"/>
                </a:solidFill>
                <a:latin typeface="Helv"/>
              </a:rPr>
              <a:t>TM</a:t>
            </a:r>
            <a:r>
              <a:rPr lang="en-US" sz="1200" b="1" dirty="0">
                <a:solidFill>
                  <a:srgbClr val="4F4F4F"/>
                </a:solidFill>
                <a:latin typeface="Helv"/>
              </a:rPr>
              <a:t> are the trademark(s) or registered trademark(s) of NetexpressUSA Inc. d/b/a Reliabilityweb.com and its affiliates in the USA and in several other countries.</a:t>
            </a:r>
            <a:endParaRPr lang="en-US" sz="1200" b="1" dirty="0"/>
          </a:p>
        </p:txBody>
      </p:sp>
      <p:sp>
        <p:nvSpPr>
          <p:cNvPr id="2" name="TextBox 1"/>
          <p:cNvSpPr txBox="1"/>
          <p:nvPr/>
        </p:nvSpPr>
        <p:spPr>
          <a:xfrm>
            <a:off x="4141381" y="1036320"/>
            <a:ext cx="7980773" cy="5212080"/>
          </a:xfrm>
          <a:prstGeom prst="rect">
            <a:avLst/>
          </a:prstGeom>
          <a:noFill/>
          <a:ln w="31750">
            <a:noFill/>
          </a:ln>
        </p:spPr>
        <p:txBody>
          <a:bodyPr wrap="square" lIns="45720" tIns="0" rIns="45720" bIns="0" rtlCol="0" anchor="t">
            <a:noAutofit/>
          </a:bodyPr>
          <a:lstStyle/>
          <a:p>
            <a:pPr marL="342900" indent="-342900">
              <a:lnSpc>
                <a:spcPts val="1900"/>
              </a:lnSpc>
              <a:spcAft>
                <a:spcPts val="600"/>
              </a:spcAft>
              <a:buFont typeface="Wingdings" panose="05000000000000000000" pitchFamily="2" charset="2"/>
              <a:buChar char="v"/>
            </a:pPr>
            <a:r>
              <a:rPr lang="en-US" b="1" dirty="0" smtClean="0"/>
              <a:t>Leadership </a:t>
            </a:r>
            <a:r>
              <a:rPr lang="en-US" b="1" dirty="0"/>
              <a:t>for Reliability </a:t>
            </a:r>
            <a:r>
              <a:rPr lang="en-US" dirty="0" smtClean="0"/>
              <a:t>states </a:t>
            </a:r>
            <a:r>
              <a:rPr lang="en-US" dirty="0"/>
              <a:t>that leadership comes from everyone. </a:t>
            </a:r>
          </a:p>
          <a:p>
            <a:pPr marL="342900" indent="-342900">
              <a:lnSpc>
                <a:spcPts val="1900"/>
              </a:lnSpc>
              <a:spcAft>
                <a:spcPts val="600"/>
              </a:spcAft>
              <a:buFont typeface="Wingdings" panose="05000000000000000000" pitchFamily="2" charset="2"/>
              <a:buChar char="v"/>
            </a:pPr>
            <a:r>
              <a:rPr lang="en-US" b="1" dirty="0" smtClean="0"/>
              <a:t>Executive </a:t>
            </a:r>
            <a:r>
              <a:rPr lang="en-US" b="1" dirty="0"/>
              <a:t>Sponsor </a:t>
            </a:r>
            <a:r>
              <a:rPr lang="en-US" dirty="0" smtClean="0"/>
              <a:t>should be the champion of asset management – at the executive level.  </a:t>
            </a:r>
            <a:r>
              <a:rPr lang="en-US" dirty="0"/>
              <a:t>He sets the AIM where reliability is an imperative. </a:t>
            </a:r>
            <a:r>
              <a:rPr lang="en-US" dirty="0" smtClean="0"/>
              <a:t>The executive </a:t>
            </a:r>
            <a:r>
              <a:rPr lang="en-US" dirty="0"/>
              <a:t>sponsor communicates </a:t>
            </a:r>
            <a:r>
              <a:rPr lang="en-US" dirty="0" smtClean="0"/>
              <a:t>goals and </a:t>
            </a:r>
            <a:r>
              <a:rPr lang="en-US" dirty="0"/>
              <a:t>helps </a:t>
            </a:r>
            <a:r>
              <a:rPr lang="en-US" dirty="0" smtClean="0"/>
              <a:t>initiates </a:t>
            </a:r>
            <a:r>
              <a:rPr lang="en-US" dirty="0"/>
              <a:t>change, </a:t>
            </a:r>
            <a:r>
              <a:rPr lang="en-US" dirty="0" smtClean="0"/>
              <a:t>assigns accountability, and  explains benefits. He also reviews </a:t>
            </a:r>
            <a:r>
              <a:rPr lang="en-US" dirty="0"/>
              <a:t>expectations, </a:t>
            </a:r>
            <a:r>
              <a:rPr lang="en-US" dirty="0" smtClean="0"/>
              <a:t>addresses </a:t>
            </a:r>
            <a:r>
              <a:rPr lang="en-US" dirty="0"/>
              <a:t>resistance, </a:t>
            </a:r>
            <a:r>
              <a:rPr lang="en-US" dirty="0" smtClean="0"/>
              <a:t>and reviews risks/roadblocks. Lastly, he explains why continuous improvement is </a:t>
            </a:r>
            <a:r>
              <a:rPr lang="en-US" dirty="0"/>
              <a:t>critical. Top management </a:t>
            </a:r>
            <a:r>
              <a:rPr lang="en-US" dirty="0" smtClean="0"/>
              <a:t>is also responsible </a:t>
            </a:r>
            <a:r>
              <a:rPr lang="en-US" dirty="0"/>
              <a:t>for </a:t>
            </a:r>
            <a:r>
              <a:rPr lang="en-US" dirty="0" smtClean="0"/>
              <a:t>creating and resourcing </a:t>
            </a:r>
            <a:r>
              <a:rPr lang="en-US" dirty="0"/>
              <a:t>the </a:t>
            </a:r>
            <a:r>
              <a:rPr lang="en-US" dirty="0" smtClean="0"/>
              <a:t>Long Range Plan – containing improvement initiatives. </a:t>
            </a:r>
          </a:p>
          <a:p>
            <a:pPr marL="342900" indent="-342900">
              <a:lnSpc>
                <a:spcPts val="1900"/>
              </a:lnSpc>
              <a:spcAft>
                <a:spcPts val="600"/>
              </a:spcAft>
              <a:buFont typeface="Wingdings" panose="05000000000000000000" pitchFamily="2" charset="2"/>
              <a:buChar char="v"/>
            </a:pPr>
            <a:r>
              <a:rPr lang="en-US" altLang="en-US" b="1" dirty="0" smtClean="0">
                <a:ea typeface="Calibri" panose="020F0502020204030204" pitchFamily="34" charset="0"/>
                <a:cs typeface="Times New Roman" panose="02020603050405020304" pitchFamily="18" charset="0"/>
              </a:rPr>
              <a:t>Reliability Leader - defined</a:t>
            </a:r>
            <a:r>
              <a:rPr lang="en-US" altLang="en-US" dirty="0" smtClean="0">
                <a:ea typeface="Calibri" panose="020F0502020204030204" pitchFamily="34" charset="0"/>
                <a:cs typeface="Times New Roman" panose="02020603050405020304" pitchFamily="18" charset="0"/>
              </a:rPr>
              <a:t>: </a:t>
            </a:r>
            <a:r>
              <a:rPr lang="en-GB" altLang="en-US" dirty="0" smtClean="0"/>
              <a:t>Reliability L</a:t>
            </a:r>
            <a:r>
              <a:rPr lang="en-GB" dirty="0" smtClean="0"/>
              <a:t>eaders promote excellence; develop innovative ideas in support of improve work force productivity and asset integrity’ plus, they </a:t>
            </a:r>
            <a:r>
              <a:rPr lang="en-GB" dirty="0"/>
              <a:t>nurture the </a:t>
            </a:r>
            <a:r>
              <a:rPr lang="en-GB" dirty="0" smtClean="0"/>
              <a:t>development of others through demonstration and engagement. </a:t>
            </a:r>
            <a:r>
              <a:rPr lang="en-GB" b="1" i="1" dirty="0" smtClean="0"/>
              <a:t>Reliability Team </a:t>
            </a:r>
            <a:r>
              <a:rPr lang="en-GB" i="1" dirty="0" smtClean="0"/>
              <a:t>is coordination central for improvement ideas.</a:t>
            </a:r>
          </a:p>
          <a:p>
            <a:pPr marL="342900" indent="-342900">
              <a:lnSpc>
                <a:spcPts val="1900"/>
              </a:lnSpc>
              <a:spcAft>
                <a:spcPts val="600"/>
              </a:spcAft>
              <a:buFont typeface="Wingdings" panose="05000000000000000000" pitchFamily="2" charset="2"/>
              <a:buChar char="v"/>
            </a:pPr>
            <a:r>
              <a:rPr lang="en-US" b="1" dirty="0"/>
              <a:t>Anyone can be a reliability leader – including P&amp;M Technicians. </a:t>
            </a:r>
            <a:r>
              <a:rPr lang="en-US" dirty="0"/>
              <a:t>To be a reliability leader, you must be able to lead and exercise reliability leadership effectively with no title, no position, and no authority</a:t>
            </a:r>
            <a:r>
              <a:rPr lang="en-US" dirty="0" smtClean="0"/>
              <a:t>. </a:t>
            </a:r>
            <a:r>
              <a:rPr lang="en-US" dirty="0" smtClean="0"/>
              <a:t>A reliability leader strives to create a better future that might not otherwise exist.</a:t>
            </a:r>
          </a:p>
          <a:p>
            <a:pPr marL="342900" indent="-342900">
              <a:lnSpc>
                <a:spcPts val="1900"/>
              </a:lnSpc>
              <a:spcAft>
                <a:spcPts val="600"/>
              </a:spcAft>
              <a:buFont typeface="Wingdings" panose="05000000000000000000" pitchFamily="2" charset="2"/>
              <a:buChar char="v"/>
            </a:pPr>
            <a:r>
              <a:rPr lang="en-US" b="1" dirty="0" smtClean="0"/>
              <a:t>Reliability </a:t>
            </a:r>
            <a:r>
              <a:rPr lang="en-US" b="1" dirty="0" smtClean="0"/>
              <a:t>Culture </a:t>
            </a:r>
            <a:r>
              <a:rPr lang="en-US" b="1" dirty="0"/>
              <a:t>is created through leadership</a:t>
            </a:r>
            <a:r>
              <a:rPr lang="en-US" dirty="0"/>
              <a:t>. </a:t>
            </a:r>
            <a:r>
              <a:rPr lang="en-US" dirty="0" smtClean="0"/>
              <a:t>And optimized performance is a principal result of this </a:t>
            </a:r>
            <a:r>
              <a:rPr lang="en-US" dirty="0"/>
              <a:t>culture. </a:t>
            </a:r>
            <a:endParaRPr lang="en-US" sz="2000" dirty="0" smtClean="0"/>
          </a:p>
          <a:p>
            <a:pPr marL="342900" indent="-342900">
              <a:buFont typeface="Wingdings" panose="05000000000000000000" pitchFamily="2" charset="2"/>
              <a:buChar char="v"/>
            </a:pPr>
            <a:endParaRPr lang="en-US" sz="2000" b="1" dirty="0" smtClean="0"/>
          </a:p>
        </p:txBody>
      </p:sp>
      <p:sp>
        <p:nvSpPr>
          <p:cNvPr id="5"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786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59506" y="1124712"/>
            <a:ext cx="3474720" cy="367784"/>
          </a:xfrm>
          <a:prstGeom prst="rect">
            <a:avLst/>
          </a:prstGeom>
          <a:noFill/>
          <a:ln w="31750">
            <a:noFill/>
          </a:ln>
        </p:spPr>
        <p:txBody>
          <a:bodyPr wrap="square" lIns="45720" tIns="0" rIns="45720" bIns="0" rtlCol="0" anchor="ctr">
            <a:noAutofit/>
          </a:bodyPr>
          <a:lstStyle/>
          <a:p>
            <a:pPr algn="ctr"/>
            <a:r>
              <a:rPr lang="en-US" sz="2400" b="1" dirty="0" smtClean="0"/>
              <a:t>Foundation for Reliability</a:t>
            </a:r>
          </a:p>
        </p:txBody>
      </p:sp>
      <p:sp>
        <p:nvSpPr>
          <p:cNvPr id="8" name="TextBox 7"/>
          <p:cNvSpPr txBox="1"/>
          <p:nvPr/>
        </p:nvSpPr>
        <p:spPr>
          <a:xfrm>
            <a:off x="4141381" y="0"/>
            <a:ext cx="8050619" cy="927616"/>
          </a:xfrm>
          <a:prstGeom prst="rect">
            <a:avLst/>
          </a:prstGeom>
          <a:noFill/>
          <a:ln w="31750">
            <a:noFill/>
          </a:ln>
        </p:spPr>
        <p:txBody>
          <a:bodyPr wrap="square" lIns="45720" tIns="0" rIns="45720" bIns="0" rtlCol="0" anchor="t">
            <a:noAutofit/>
          </a:bodyPr>
          <a:lstStyle/>
          <a:p>
            <a:pPr>
              <a:lnSpc>
                <a:spcPts val="3200"/>
              </a:lnSpc>
            </a:pPr>
            <a:r>
              <a:rPr lang="en-GB" sz="3200" b="1" dirty="0" smtClean="0"/>
              <a:t>Create </a:t>
            </a:r>
            <a:r>
              <a:rPr lang="en-GB" sz="3200" b="1" dirty="0"/>
              <a:t>a Culture of </a:t>
            </a:r>
            <a:endParaRPr lang="en-GB" sz="3200" b="1" dirty="0" smtClean="0"/>
          </a:p>
          <a:p>
            <a:pPr>
              <a:lnSpc>
                <a:spcPts val="3200"/>
              </a:lnSpc>
            </a:pPr>
            <a:r>
              <a:rPr lang="en-GB" sz="3200" b="1" dirty="0" smtClean="0"/>
              <a:t>Reliability</a:t>
            </a:r>
            <a:r>
              <a:rPr lang="en-GB" sz="3200" b="1" dirty="0"/>
              <a:t>, Responsibility, and Accountability </a:t>
            </a:r>
            <a:endParaRPr lang="en-US" sz="3200" b="1" dirty="0"/>
          </a:p>
        </p:txBody>
      </p:sp>
    </p:spTree>
    <p:extLst>
      <p:ext uri="{BB962C8B-B14F-4D97-AF65-F5344CB8AC3E}">
        <p14:creationId xmlns:p14="http://schemas.microsoft.com/office/powerpoint/2010/main" val="2727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nut 7"/>
          <p:cNvSpPr/>
          <p:nvPr/>
        </p:nvSpPr>
        <p:spPr>
          <a:xfrm>
            <a:off x="1914525" y="76200"/>
            <a:ext cx="8362951" cy="5029200"/>
          </a:xfrm>
          <a:prstGeom prst="donut">
            <a:avLst>
              <a:gd name="adj" fmla="val 12950"/>
            </a:avLst>
          </a:prstGeom>
          <a:gradFill flip="none" rotWithShape="1">
            <a:gsLst>
              <a:gs pos="74000">
                <a:schemeClr val="bg1"/>
              </a:gs>
              <a:gs pos="79000">
                <a:srgbClr val="CC4858"/>
              </a:gs>
              <a:gs pos="100000">
                <a:srgbClr val="730F1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6278277" y="4610026"/>
            <a:ext cx="5451591" cy="21587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91622" y="1814852"/>
            <a:ext cx="3574823" cy="2163329"/>
          </a:xfrm>
          <a:custGeom>
            <a:avLst/>
            <a:gdLst>
              <a:gd name="connsiteX0" fmla="*/ 1777992 w 3801016"/>
              <a:gd name="connsiteY0" fmla="*/ 21809 h 2231528"/>
              <a:gd name="connsiteX1" fmla="*/ 637348 w 3801016"/>
              <a:gd name="connsiteY1" fmla="*/ 134931 h 2231528"/>
              <a:gd name="connsiteX2" fmla="*/ 15179 w 3801016"/>
              <a:gd name="connsiteY2" fmla="*/ 1313282 h 2231528"/>
              <a:gd name="connsiteX3" fmla="*/ 363971 w 3801016"/>
              <a:gd name="connsiteY3" fmla="*/ 2114560 h 2231528"/>
              <a:gd name="connsiteX4" fmla="*/ 2136210 w 3801016"/>
              <a:gd name="connsiteY4" fmla="*/ 2227682 h 2231528"/>
              <a:gd name="connsiteX5" fmla="*/ 3484243 w 3801016"/>
              <a:gd name="connsiteY5" fmla="*/ 2123987 h 2231528"/>
              <a:gd name="connsiteX6" fmla="*/ 3785901 w 3801016"/>
              <a:gd name="connsiteY6" fmla="*/ 1492391 h 2231528"/>
              <a:gd name="connsiteX7" fmla="*/ 3691633 w 3801016"/>
              <a:gd name="connsiteY7" fmla="*/ 1237867 h 2231528"/>
              <a:gd name="connsiteX8" fmla="*/ 3144878 w 3801016"/>
              <a:gd name="connsiteY8" fmla="*/ 983343 h 2231528"/>
              <a:gd name="connsiteX9" fmla="*/ 3041183 w 3801016"/>
              <a:gd name="connsiteY9" fmla="*/ 351747 h 2231528"/>
              <a:gd name="connsiteX10" fmla="*/ 2833794 w 3801016"/>
              <a:gd name="connsiteY10" fmla="*/ 97224 h 2231528"/>
              <a:gd name="connsiteX11" fmla="*/ 1777992 w 3801016"/>
              <a:gd name="connsiteY11" fmla="*/ 21809 h 2231528"/>
              <a:gd name="connsiteX0" fmla="*/ 1777992 w 3802653"/>
              <a:gd name="connsiteY0" fmla="*/ 21809 h 2231528"/>
              <a:gd name="connsiteX1" fmla="*/ 637348 w 3802653"/>
              <a:gd name="connsiteY1" fmla="*/ 134931 h 2231528"/>
              <a:gd name="connsiteX2" fmla="*/ 15179 w 3802653"/>
              <a:gd name="connsiteY2" fmla="*/ 1313282 h 2231528"/>
              <a:gd name="connsiteX3" fmla="*/ 363971 w 3802653"/>
              <a:gd name="connsiteY3" fmla="*/ 2114560 h 2231528"/>
              <a:gd name="connsiteX4" fmla="*/ 2136210 w 3802653"/>
              <a:gd name="connsiteY4" fmla="*/ 2227682 h 2231528"/>
              <a:gd name="connsiteX5" fmla="*/ 3484243 w 3802653"/>
              <a:gd name="connsiteY5" fmla="*/ 2123987 h 2231528"/>
              <a:gd name="connsiteX6" fmla="*/ 3785901 w 3802653"/>
              <a:gd name="connsiteY6" fmla="*/ 1492391 h 2231528"/>
              <a:gd name="connsiteX7" fmla="*/ 3144878 w 3802653"/>
              <a:gd name="connsiteY7" fmla="*/ 983343 h 2231528"/>
              <a:gd name="connsiteX8" fmla="*/ 3041183 w 3802653"/>
              <a:gd name="connsiteY8" fmla="*/ 351747 h 2231528"/>
              <a:gd name="connsiteX9" fmla="*/ 2833794 w 3802653"/>
              <a:gd name="connsiteY9" fmla="*/ 97224 h 2231528"/>
              <a:gd name="connsiteX10" fmla="*/ 1777992 w 3802653"/>
              <a:gd name="connsiteY10" fmla="*/ 21809 h 2231528"/>
              <a:gd name="connsiteX0" fmla="*/ 1777992 w 3785901"/>
              <a:gd name="connsiteY0" fmla="*/ 21809 h 2278308"/>
              <a:gd name="connsiteX1" fmla="*/ 637348 w 3785901"/>
              <a:gd name="connsiteY1" fmla="*/ 134931 h 2278308"/>
              <a:gd name="connsiteX2" fmla="*/ 15179 w 3785901"/>
              <a:gd name="connsiteY2" fmla="*/ 1313282 h 2278308"/>
              <a:gd name="connsiteX3" fmla="*/ 363971 w 3785901"/>
              <a:gd name="connsiteY3" fmla="*/ 2114560 h 2278308"/>
              <a:gd name="connsiteX4" fmla="*/ 2136210 w 3785901"/>
              <a:gd name="connsiteY4" fmla="*/ 2227682 h 2278308"/>
              <a:gd name="connsiteX5" fmla="*/ 3785901 w 3785901"/>
              <a:gd name="connsiteY5" fmla="*/ 1492391 h 2278308"/>
              <a:gd name="connsiteX6" fmla="*/ 3144878 w 3785901"/>
              <a:gd name="connsiteY6" fmla="*/ 983343 h 2278308"/>
              <a:gd name="connsiteX7" fmla="*/ 3041183 w 3785901"/>
              <a:gd name="connsiteY7" fmla="*/ 351747 h 2278308"/>
              <a:gd name="connsiteX8" fmla="*/ 2833794 w 3785901"/>
              <a:gd name="connsiteY8" fmla="*/ 97224 h 2278308"/>
              <a:gd name="connsiteX9" fmla="*/ 1777992 w 3785901"/>
              <a:gd name="connsiteY9" fmla="*/ 21809 h 2278308"/>
              <a:gd name="connsiteX0" fmla="*/ 1777992 w 3144878"/>
              <a:gd name="connsiteY0" fmla="*/ 21809 h 2316015"/>
              <a:gd name="connsiteX1" fmla="*/ 637348 w 3144878"/>
              <a:gd name="connsiteY1" fmla="*/ 134931 h 2316015"/>
              <a:gd name="connsiteX2" fmla="*/ 15179 w 3144878"/>
              <a:gd name="connsiteY2" fmla="*/ 1313282 h 2316015"/>
              <a:gd name="connsiteX3" fmla="*/ 363971 w 3144878"/>
              <a:gd name="connsiteY3" fmla="*/ 2114560 h 2316015"/>
              <a:gd name="connsiteX4" fmla="*/ 2136210 w 3144878"/>
              <a:gd name="connsiteY4" fmla="*/ 2227682 h 2316015"/>
              <a:gd name="connsiteX5" fmla="*/ 3144878 w 3144878"/>
              <a:gd name="connsiteY5" fmla="*/ 983343 h 2316015"/>
              <a:gd name="connsiteX6" fmla="*/ 3041183 w 3144878"/>
              <a:gd name="connsiteY6" fmla="*/ 351747 h 2316015"/>
              <a:gd name="connsiteX7" fmla="*/ 2833794 w 3144878"/>
              <a:gd name="connsiteY7" fmla="*/ 97224 h 2316015"/>
              <a:gd name="connsiteX8" fmla="*/ 1777992 w 3144878"/>
              <a:gd name="connsiteY8" fmla="*/ 21809 h 2316015"/>
              <a:gd name="connsiteX0" fmla="*/ 1799718 w 3210740"/>
              <a:gd name="connsiteY0" fmla="*/ 21809 h 2234879"/>
              <a:gd name="connsiteX1" fmla="*/ 659074 w 3210740"/>
              <a:gd name="connsiteY1" fmla="*/ 134931 h 2234879"/>
              <a:gd name="connsiteX2" fmla="*/ 36905 w 3210740"/>
              <a:gd name="connsiteY2" fmla="*/ 1313282 h 2234879"/>
              <a:gd name="connsiteX3" fmla="*/ 385697 w 3210740"/>
              <a:gd name="connsiteY3" fmla="*/ 2114560 h 2234879"/>
              <a:gd name="connsiteX4" fmla="*/ 2924555 w 3210740"/>
              <a:gd name="connsiteY4" fmla="*/ 2112408 h 2234879"/>
              <a:gd name="connsiteX5" fmla="*/ 3166604 w 3210740"/>
              <a:gd name="connsiteY5" fmla="*/ 983343 h 2234879"/>
              <a:gd name="connsiteX6" fmla="*/ 3062909 w 3210740"/>
              <a:gd name="connsiteY6" fmla="*/ 351747 h 2234879"/>
              <a:gd name="connsiteX7" fmla="*/ 2855520 w 3210740"/>
              <a:gd name="connsiteY7" fmla="*/ 97224 h 2234879"/>
              <a:gd name="connsiteX8" fmla="*/ 1799718 w 3210740"/>
              <a:gd name="connsiteY8" fmla="*/ 21809 h 2234879"/>
              <a:gd name="connsiteX0" fmla="*/ 1799718 w 3256412"/>
              <a:gd name="connsiteY0" fmla="*/ 21809 h 2234879"/>
              <a:gd name="connsiteX1" fmla="*/ 659074 w 3256412"/>
              <a:gd name="connsiteY1" fmla="*/ 134931 h 2234879"/>
              <a:gd name="connsiteX2" fmla="*/ 36905 w 3256412"/>
              <a:gd name="connsiteY2" fmla="*/ 1313282 h 2234879"/>
              <a:gd name="connsiteX3" fmla="*/ 385697 w 3256412"/>
              <a:gd name="connsiteY3" fmla="*/ 2114560 h 2234879"/>
              <a:gd name="connsiteX4" fmla="*/ 2924555 w 3256412"/>
              <a:gd name="connsiteY4" fmla="*/ 2112408 h 2234879"/>
              <a:gd name="connsiteX5" fmla="*/ 3240495 w 3256412"/>
              <a:gd name="connsiteY5" fmla="*/ 983343 h 2234879"/>
              <a:gd name="connsiteX6" fmla="*/ 3062909 w 3256412"/>
              <a:gd name="connsiteY6" fmla="*/ 351747 h 2234879"/>
              <a:gd name="connsiteX7" fmla="*/ 2855520 w 3256412"/>
              <a:gd name="connsiteY7" fmla="*/ 97224 h 2234879"/>
              <a:gd name="connsiteX8" fmla="*/ 1799718 w 3256412"/>
              <a:gd name="connsiteY8" fmla="*/ 21809 h 2234879"/>
              <a:gd name="connsiteX0" fmla="*/ 1799718 w 3256412"/>
              <a:gd name="connsiteY0" fmla="*/ 19999 h 2233069"/>
              <a:gd name="connsiteX1" fmla="*/ 659074 w 3256412"/>
              <a:gd name="connsiteY1" fmla="*/ 133121 h 2233069"/>
              <a:gd name="connsiteX2" fmla="*/ 36905 w 3256412"/>
              <a:gd name="connsiteY2" fmla="*/ 1311472 h 2233069"/>
              <a:gd name="connsiteX3" fmla="*/ 385697 w 3256412"/>
              <a:gd name="connsiteY3" fmla="*/ 2112750 h 2233069"/>
              <a:gd name="connsiteX4" fmla="*/ 2924555 w 3256412"/>
              <a:gd name="connsiteY4" fmla="*/ 2110598 h 2233069"/>
              <a:gd name="connsiteX5" fmla="*/ 3240495 w 3256412"/>
              <a:gd name="connsiteY5" fmla="*/ 981533 h 2233069"/>
              <a:gd name="connsiteX6" fmla="*/ 3062909 w 3256412"/>
              <a:gd name="connsiteY6" fmla="*/ 349937 h 2233069"/>
              <a:gd name="connsiteX7" fmla="*/ 3104902 w 3256412"/>
              <a:gd name="connsiteY7" fmla="*/ 66596 h 2233069"/>
              <a:gd name="connsiteX8" fmla="*/ 1799718 w 3256412"/>
              <a:gd name="connsiteY8" fmla="*/ 19999 h 2233069"/>
              <a:gd name="connsiteX0" fmla="*/ 1799718 w 3283834"/>
              <a:gd name="connsiteY0" fmla="*/ 19999 h 2233069"/>
              <a:gd name="connsiteX1" fmla="*/ 659074 w 3283834"/>
              <a:gd name="connsiteY1" fmla="*/ 133121 h 2233069"/>
              <a:gd name="connsiteX2" fmla="*/ 36905 w 3283834"/>
              <a:gd name="connsiteY2" fmla="*/ 1311472 h 2233069"/>
              <a:gd name="connsiteX3" fmla="*/ 385697 w 3283834"/>
              <a:gd name="connsiteY3" fmla="*/ 2112750 h 2233069"/>
              <a:gd name="connsiteX4" fmla="*/ 2924555 w 3283834"/>
              <a:gd name="connsiteY4" fmla="*/ 2110598 h 2233069"/>
              <a:gd name="connsiteX5" fmla="*/ 3240495 w 3283834"/>
              <a:gd name="connsiteY5" fmla="*/ 981533 h 2233069"/>
              <a:gd name="connsiteX6" fmla="*/ 3247637 w 3283834"/>
              <a:gd name="connsiteY6" fmla="*/ 349937 h 2233069"/>
              <a:gd name="connsiteX7" fmla="*/ 3104902 w 3283834"/>
              <a:gd name="connsiteY7" fmla="*/ 66596 h 2233069"/>
              <a:gd name="connsiteX8" fmla="*/ 1799718 w 3283834"/>
              <a:gd name="connsiteY8" fmla="*/ 19999 h 2233069"/>
              <a:gd name="connsiteX0" fmla="*/ 1799718 w 3283834"/>
              <a:gd name="connsiteY0" fmla="*/ 38570 h 2251640"/>
              <a:gd name="connsiteX1" fmla="*/ 659074 w 3283834"/>
              <a:gd name="connsiteY1" fmla="*/ 151692 h 2251640"/>
              <a:gd name="connsiteX2" fmla="*/ 36905 w 3283834"/>
              <a:gd name="connsiteY2" fmla="*/ 1330043 h 2251640"/>
              <a:gd name="connsiteX3" fmla="*/ 385697 w 3283834"/>
              <a:gd name="connsiteY3" fmla="*/ 2131321 h 2251640"/>
              <a:gd name="connsiteX4" fmla="*/ 2924555 w 3283834"/>
              <a:gd name="connsiteY4" fmla="*/ 2129169 h 2251640"/>
              <a:gd name="connsiteX5" fmla="*/ 3240495 w 3283834"/>
              <a:gd name="connsiteY5" fmla="*/ 1000104 h 2251640"/>
              <a:gd name="connsiteX6" fmla="*/ 3247637 w 3283834"/>
              <a:gd name="connsiteY6" fmla="*/ 368508 h 2251640"/>
              <a:gd name="connsiteX7" fmla="*/ 1799718 w 3283834"/>
              <a:gd name="connsiteY7" fmla="*/ 38570 h 2251640"/>
              <a:gd name="connsiteX0" fmla="*/ 1799718 w 3289636"/>
              <a:gd name="connsiteY0" fmla="*/ 25181 h 2238251"/>
              <a:gd name="connsiteX1" fmla="*/ 659074 w 3289636"/>
              <a:gd name="connsiteY1" fmla="*/ 138303 h 2238251"/>
              <a:gd name="connsiteX2" fmla="*/ 36905 w 3289636"/>
              <a:gd name="connsiteY2" fmla="*/ 1316654 h 2238251"/>
              <a:gd name="connsiteX3" fmla="*/ 385697 w 3289636"/>
              <a:gd name="connsiteY3" fmla="*/ 2117932 h 2238251"/>
              <a:gd name="connsiteX4" fmla="*/ 2924555 w 3289636"/>
              <a:gd name="connsiteY4" fmla="*/ 2115780 h 2238251"/>
              <a:gd name="connsiteX5" fmla="*/ 3240495 w 3289636"/>
              <a:gd name="connsiteY5" fmla="*/ 986715 h 2238251"/>
              <a:gd name="connsiteX6" fmla="*/ 3256874 w 3289636"/>
              <a:gd name="connsiteY6" fmla="*/ 153388 h 2238251"/>
              <a:gd name="connsiteX7" fmla="*/ 1799718 w 3289636"/>
              <a:gd name="connsiteY7" fmla="*/ 25181 h 2238251"/>
              <a:gd name="connsiteX0" fmla="*/ 1799718 w 3298185"/>
              <a:gd name="connsiteY0" fmla="*/ 25180 h 2235047"/>
              <a:gd name="connsiteX1" fmla="*/ 659074 w 3298185"/>
              <a:gd name="connsiteY1" fmla="*/ 138302 h 2235047"/>
              <a:gd name="connsiteX2" fmla="*/ 36905 w 3298185"/>
              <a:gd name="connsiteY2" fmla="*/ 1316653 h 2235047"/>
              <a:gd name="connsiteX3" fmla="*/ 385697 w 3298185"/>
              <a:gd name="connsiteY3" fmla="*/ 2117931 h 2235047"/>
              <a:gd name="connsiteX4" fmla="*/ 2924555 w 3298185"/>
              <a:gd name="connsiteY4" fmla="*/ 2115779 h 2235047"/>
              <a:gd name="connsiteX5" fmla="*/ 3258968 w 3298185"/>
              <a:gd name="connsiteY5" fmla="*/ 1034745 h 2235047"/>
              <a:gd name="connsiteX6" fmla="*/ 3256874 w 3298185"/>
              <a:gd name="connsiteY6" fmla="*/ 153387 h 2235047"/>
              <a:gd name="connsiteX7" fmla="*/ 1799718 w 3298185"/>
              <a:gd name="connsiteY7" fmla="*/ 25180 h 2235047"/>
              <a:gd name="connsiteX0" fmla="*/ 1799718 w 3280465"/>
              <a:gd name="connsiteY0" fmla="*/ 25180 h 2235047"/>
              <a:gd name="connsiteX1" fmla="*/ 659074 w 3280465"/>
              <a:gd name="connsiteY1" fmla="*/ 138302 h 2235047"/>
              <a:gd name="connsiteX2" fmla="*/ 36905 w 3280465"/>
              <a:gd name="connsiteY2" fmla="*/ 1316653 h 2235047"/>
              <a:gd name="connsiteX3" fmla="*/ 385697 w 3280465"/>
              <a:gd name="connsiteY3" fmla="*/ 2117931 h 2235047"/>
              <a:gd name="connsiteX4" fmla="*/ 2924555 w 3280465"/>
              <a:gd name="connsiteY4" fmla="*/ 2115779 h 2235047"/>
              <a:gd name="connsiteX5" fmla="*/ 3258968 w 3280465"/>
              <a:gd name="connsiteY5" fmla="*/ 1034745 h 2235047"/>
              <a:gd name="connsiteX6" fmla="*/ 3256874 w 3280465"/>
              <a:gd name="connsiteY6" fmla="*/ 153387 h 2235047"/>
              <a:gd name="connsiteX7" fmla="*/ 1799718 w 3280465"/>
              <a:gd name="connsiteY7" fmla="*/ 25180 h 2235047"/>
              <a:gd name="connsiteX0" fmla="*/ 1799718 w 3314922"/>
              <a:gd name="connsiteY0" fmla="*/ 25180 h 2231871"/>
              <a:gd name="connsiteX1" fmla="*/ 659074 w 3314922"/>
              <a:gd name="connsiteY1" fmla="*/ 138302 h 2231871"/>
              <a:gd name="connsiteX2" fmla="*/ 36905 w 3314922"/>
              <a:gd name="connsiteY2" fmla="*/ 1316653 h 2231871"/>
              <a:gd name="connsiteX3" fmla="*/ 385697 w 3314922"/>
              <a:gd name="connsiteY3" fmla="*/ 2117931 h 2231871"/>
              <a:gd name="connsiteX4" fmla="*/ 2924555 w 3314922"/>
              <a:gd name="connsiteY4" fmla="*/ 2115779 h 2231871"/>
              <a:gd name="connsiteX5" fmla="*/ 3305150 w 3314922"/>
              <a:gd name="connsiteY5" fmla="*/ 1082776 h 2231871"/>
              <a:gd name="connsiteX6" fmla="*/ 3256874 w 3314922"/>
              <a:gd name="connsiteY6" fmla="*/ 153387 h 2231871"/>
              <a:gd name="connsiteX7" fmla="*/ 1799718 w 3314922"/>
              <a:gd name="connsiteY7" fmla="*/ 25180 h 2231871"/>
              <a:gd name="connsiteX0" fmla="*/ 1795484 w 3310688"/>
              <a:gd name="connsiteY0" fmla="*/ 25180 h 2280049"/>
              <a:gd name="connsiteX1" fmla="*/ 654840 w 3310688"/>
              <a:gd name="connsiteY1" fmla="*/ 138302 h 2280049"/>
              <a:gd name="connsiteX2" fmla="*/ 32671 w 3310688"/>
              <a:gd name="connsiteY2" fmla="*/ 1316653 h 2280049"/>
              <a:gd name="connsiteX3" fmla="*/ 381463 w 3310688"/>
              <a:gd name="connsiteY3" fmla="*/ 2117931 h 2280049"/>
              <a:gd name="connsiteX4" fmla="*/ 2920321 w 3310688"/>
              <a:gd name="connsiteY4" fmla="*/ 2115779 h 2280049"/>
              <a:gd name="connsiteX5" fmla="*/ 3300916 w 3310688"/>
              <a:gd name="connsiteY5" fmla="*/ 1082776 h 2280049"/>
              <a:gd name="connsiteX6" fmla="*/ 3252640 w 3310688"/>
              <a:gd name="connsiteY6" fmla="*/ 153387 h 2280049"/>
              <a:gd name="connsiteX7" fmla="*/ 1795484 w 3310688"/>
              <a:gd name="connsiteY7" fmla="*/ 25180 h 2280049"/>
              <a:gd name="connsiteX0" fmla="*/ 1779238 w 3294442"/>
              <a:gd name="connsiteY0" fmla="*/ 13222 h 2232748"/>
              <a:gd name="connsiteX1" fmla="*/ 638594 w 3294442"/>
              <a:gd name="connsiteY1" fmla="*/ 126344 h 2232748"/>
              <a:gd name="connsiteX2" fmla="*/ 44134 w 3294442"/>
              <a:gd name="connsiteY2" fmla="*/ 1093358 h 2232748"/>
              <a:gd name="connsiteX3" fmla="*/ 365217 w 3294442"/>
              <a:gd name="connsiteY3" fmla="*/ 2105973 h 2232748"/>
              <a:gd name="connsiteX4" fmla="*/ 2904075 w 3294442"/>
              <a:gd name="connsiteY4" fmla="*/ 2103821 h 2232748"/>
              <a:gd name="connsiteX5" fmla="*/ 3284670 w 3294442"/>
              <a:gd name="connsiteY5" fmla="*/ 1070818 h 2232748"/>
              <a:gd name="connsiteX6" fmla="*/ 3236394 w 3294442"/>
              <a:gd name="connsiteY6" fmla="*/ 141429 h 2232748"/>
              <a:gd name="connsiteX7" fmla="*/ 1779238 w 3294442"/>
              <a:gd name="connsiteY7" fmla="*/ 13222 h 2232748"/>
              <a:gd name="connsiteX0" fmla="*/ 1795451 w 3310655"/>
              <a:gd name="connsiteY0" fmla="*/ 13222 h 2232748"/>
              <a:gd name="connsiteX1" fmla="*/ 654807 w 3310655"/>
              <a:gd name="connsiteY1" fmla="*/ 126344 h 2232748"/>
              <a:gd name="connsiteX2" fmla="*/ 60347 w 3310655"/>
              <a:gd name="connsiteY2" fmla="*/ 1093358 h 2232748"/>
              <a:gd name="connsiteX3" fmla="*/ 381430 w 3310655"/>
              <a:gd name="connsiteY3" fmla="*/ 2105973 h 2232748"/>
              <a:gd name="connsiteX4" fmla="*/ 2920288 w 3310655"/>
              <a:gd name="connsiteY4" fmla="*/ 2103821 h 2232748"/>
              <a:gd name="connsiteX5" fmla="*/ 3300883 w 3310655"/>
              <a:gd name="connsiteY5" fmla="*/ 1070818 h 2232748"/>
              <a:gd name="connsiteX6" fmla="*/ 3252607 w 3310655"/>
              <a:gd name="connsiteY6" fmla="*/ 141429 h 2232748"/>
              <a:gd name="connsiteX7" fmla="*/ 1795451 w 3310655"/>
              <a:gd name="connsiteY7" fmla="*/ 13222 h 2232748"/>
              <a:gd name="connsiteX0" fmla="*/ 1790040 w 3305244"/>
              <a:gd name="connsiteY0" fmla="*/ 7137 h 2226663"/>
              <a:gd name="connsiteX1" fmla="*/ 797178 w 3305244"/>
              <a:gd name="connsiteY1" fmla="*/ 197109 h 2226663"/>
              <a:gd name="connsiteX2" fmla="*/ 54936 w 3305244"/>
              <a:gd name="connsiteY2" fmla="*/ 1087273 h 2226663"/>
              <a:gd name="connsiteX3" fmla="*/ 376019 w 3305244"/>
              <a:gd name="connsiteY3" fmla="*/ 2099888 h 2226663"/>
              <a:gd name="connsiteX4" fmla="*/ 2914877 w 3305244"/>
              <a:gd name="connsiteY4" fmla="*/ 2097736 h 2226663"/>
              <a:gd name="connsiteX5" fmla="*/ 3295472 w 3305244"/>
              <a:gd name="connsiteY5" fmla="*/ 1064733 h 2226663"/>
              <a:gd name="connsiteX6" fmla="*/ 3247196 w 3305244"/>
              <a:gd name="connsiteY6" fmla="*/ 135344 h 2226663"/>
              <a:gd name="connsiteX7" fmla="*/ 1790040 w 3305244"/>
              <a:gd name="connsiteY7" fmla="*/ 7137 h 2226663"/>
              <a:gd name="connsiteX0" fmla="*/ 1794359 w 3341225"/>
              <a:gd name="connsiteY0" fmla="*/ 7137 h 2189142"/>
              <a:gd name="connsiteX1" fmla="*/ 801497 w 3341225"/>
              <a:gd name="connsiteY1" fmla="*/ 197109 h 2189142"/>
              <a:gd name="connsiteX2" fmla="*/ 59255 w 3341225"/>
              <a:gd name="connsiteY2" fmla="*/ 1087273 h 2189142"/>
              <a:gd name="connsiteX3" fmla="*/ 380338 w 3341225"/>
              <a:gd name="connsiteY3" fmla="*/ 2099888 h 2189142"/>
              <a:gd name="connsiteX4" fmla="*/ 3014872 w 3341225"/>
              <a:gd name="connsiteY4" fmla="*/ 2021237 h 2189142"/>
              <a:gd name="connsiteX5" fmla="*/ 3299791 w 3341225"/>
              <a:gd name="connsiteY5" fmla="*/ 1064733 h 2189142"/>
              <a:gd name="connsiteX6" fmla="*/ 3251515 w 3341225"/>
              <a:gd name="connsiteY6" fmla="*/ 135344 h 2189142"/>
              <a:gd name="connsiteX7" fmla="*/ 1794359 w 3341225"/>
              <a:gd name="connsiteY7" fmla="*/ 7137 h 2189142"/>
              <a:gd name="connsiteX0" fmla="*/ 1794359 w 3341225"/>
              <a:gd name="connsiteY0" fmla="*/ 7137 h 2189142"/>
              <a:gd name="connsiteX1" fmla="*/ 801497 w 3341225"/>
              <a:gd name="connsiteY1" fmla="*/ 197109 h 2189142"/>
              <a:gd name="connsiteX2" fmla="*/ 59255 w 3341225"/>
              <a:gd name="connsiteY2" fmla="*/ 1087273 h 2189142"/>
              <a:gd name="connsiteX3" fmla="*/ 380338 w 3341225"/>
              <a:gd name="connsiteY3" fmla="*/ 2099888 h 2189142"/>
              <a:gd name="connsiteX4" fmla="*/ 3014872 w 3341225"/>
              <a:gd name="connsiteY4" fmla="*/ 2021237 h 2189142"/>
              <a:gd name="connsiteX5" fmla="*/ 3299791 w 3341225"/>
              <a:gd name="connsiteY5" fmla="*/ 1064733 h 2189142"/>
              <a:gd name="connsiteX6" fmla="*/ 3251515 w 3341225"/>
              <a:gd name="connsiteY6" fmla="*/ 135344 h 2189142"/>
              <a:gd name="connsiteX7" fmla="*/ 1794359 w 3341225"/>
              <a:gd name="connsiteY7" fmla="*/ 7137 h 2189142"/>
              <a:gd name="connsiteX0" fmla="*/ 1794359 w 3299834"/>
              <a:gd name="connsiteY0" fmla="*/ 7137 h 2189142"/>
              <a:gd name="connsiteX1" fmla="*/ 801497 w 3299834"/>
              <a:gd name="connsiteY1" fmla="*/ 197109 h 2189142"/>
              <a:gd name="connsiteX2" fmla="*/ 59255 w 3299834"/>
              <a:gd name="connsiteY2" fmla="*/ 1087273 h 2189142"/>
              <a:gd name="connsiteX3" fmla="*/ 380338 w 3299834"/>
              <a:gd name="connsiteY3" fmla="*/ 2099888 h 2189142"/>
              <a:gd name="connsiteX4" fmla="*/ 3014872 w 3299834"/>
              <a:gd name="connsiteY4" fmla="*/ 2021237 h 2189142"/>
              <a:gd name="connsiteX5" fmla="*/ 3299791 w 3299834"/>
              <a:gd name="connsiteY5" fmla="*/ 1064733 h 2189142"/>
              <a:gd name="connsiteX6" fmla="*/ 3251515 w 3299834"/>
              <a:gd name="connsiteY6" fmla="*/ 135344 h 2189142"/>
              <a:gd name="connsiteX7" fmla="*/ 1794359 w 3299834"/>
              <a:gd name="connsiteY7" fmla="*/ 7137 h 2189142"/>
              <a:gd name="connsiteX0" fmla="*/ 1794359 w 3299834"/>
              <a:gd name="connsiteY0" fmla="*/ 7137 h 2157449"/>
              <a:gd name="connsiteX1" fmla="*/ 801497 w 3299834"/>
              <a:gd name="connsiteY1" fmla="*/ 197109 h 2157449"/>
              <a:gd name="connsiteX2" fmla="*/ 59255 w 3299834"/>
              <a:gd name="connsiteY2" fmla="*/ 1087273 h 2157449"/>
              <a:gd name="connsiteX3" fmla="*/ 380338 w 3299834"/>
              <a:gd name="connsiteY3" fmla="*/ 2099888 h 2157449"/>
              <a:gd name="connsiteX4" fmla="*/ 3014872 w 3299834"/>
              <a:gd name="connsiteY4" fmla="*/ 2021237 h 2157449"/>
              <a:gd name="connsiteX5" fmla="*/ 3299791 w 3299834"/>
              <a:gd name="connsiteY5" fmla="*/ 1064733 h 2157449"/>
              <a:gd name="connsiteX6" fmla="*/ 3251515 w 3299834"/>
              <a:gd name="connsiteY6" fmla="*/ 135344 h 2157449"/>
              <a:gd name="connsiteX7" fmla="*/ 1794359 w 3299834"/>
              <a:gd name="connsiteY7" fmla="*/ 7137 h 2157449"/>
              <a:gd name="connsiteX0" fmla="*/ 1799707 w 3312713"/>
              <a:gd name="connsiteY0" fmla="*/ 7137 h 2155366"/>
              <a:gd name="connsiteX1" fmla="*/ 806845 w 3312713"/>
              <a:gd name="connsiteY1" fmla="*/ 197109 h 2155366"/>
              <a:gd name="connsiteX2" fmla="*/ 64603 w 3312713"/>
              <a:gd name="connsiteY2" fmla="*/ 1087273 h 2155366"/>
              <a:gd name="connsiteX3" fmla="*/ 385686 w 3312713"/>
              <a:gd name="connsiteY3" fmla="*/ 2099888 h 2155366"/>
              <a:gd name="connsiteX4" fmla="*/ 3133291 w 3312713"/>
              <a:gd name="connsiteY4" fmla="*/ 2012737 h 2155366"/>
              <a:gd name="connsiteX5" fmla="*/ 3305139 w 3312713"/>
              <a:gd name="connsiteY5" fmla="*/ 1064733 h 2155366"/>
              <a:gd name="connsiteX6" fmla="*/ 3256863 w 3312713"/>
              <a:gd name="connsiteY6" fmla="*/ 135344 h 2155366"/>
              <a:gd name="connsiteX7" fmla="*/ 1799707 w 3312713"/>
              <a:gd name="connsiteY7" fmla="*/ 7137 h 2155366"/>
              <a:gd name="connsiteX0" fmla="*/ 1799707 w 3305182"/>
              <a:gd name="connsiteY0" fmla="*/ 7137 h 2155366"/>
              <a:gd name="connsiteX1" fmla="*/ 806845 w 3305182"/>
              <a:gd name="connsiteY1" fmla="*/ 197109 h 2155366"/>
              <a:gd name="connsiteX2" fmla="*/ 64603 w 3305182"/>
              <a:gd name="connsiteY2" fmla="*/ 1087273 h 2155366"/>
              <a:gd name="connsiteX3" fmla="*/ 385686 w 3305182"/>
              <a:gd name="connsiteY3" fmla="*/ 2099888 h 2155366"/>
              <a:gd name="connsiteX4" fmla="*/ 3133291 w 3305182"/>
              <a:gd name="connsiteY4" fmla="*/ 2012737 h 2155366"/>
              <a:gd name="connsiteX5" fmla="*/ 3305139 w 3305182"/>
              <a:gd name="connsiteY5" fmla="*/ 1064733 h 2155366"/>
              <a:gd name="connsiteX6" fmla="*/ 3256863 w 3305182"/>
              <a:gd name="connsiteY6" fmla="*/ 135344 h 2155366"/>
              <a:gd name="connsiteX7" fmla="*/ 1799707 w 3305182"/>
              <a:gd name="connsiteY7" fmla="*/ 7137 h 2155366"/>
              <a:gd name="connsiteX0" fmla="*/ 1807506 w 3348151"/>
              <a:gd name="connsiteY0" fmla="*/ 7137 h 2153366"/>
              <a:gd name="connsiteX1" fmla="*/ 814644 w 3348151"/>
              <a:gd name="connsiteY1" fmla="*/ 197109 h 2153366"/>
              <a:gd name="connsiteX2" fmla="*/ 72402 w 3348151"/>
              <a:gd name="connsiteY2" fmla="*/ 1087273 h 2153366"/>
              <a:gd name="connsiteX3" fmla="*/ 393485 w 3348151"/>
              <a:gd name="connsiteY3" fmla="*/ 2099888 h 2153366"/>
              <a:gd name="connsiteX4" fmla="*/ 3297650 w 3348151"/>
              <a:gd name="connsiteY4" fmla="*/ 2004238 h 2153366"/>
              <a:gd name="connsiteX5" fmla="*/ 3312938 w 3348151"/>
              <a:gd name="connsiteY5" fmla="*/ 1064733 h 2153366"/>
              <a:gd name="connsiteX6" fmla="*/ 3264662 w 3348151"/>
              <a:gd name="connsiteY6" fmla="*/ 135344 h 2153366"/>
              <a:gd name="connsiteX7" fmla="*/ 1807506 w 3348151"/>
              <a:gd name="connsiteY7" fmla="*/ 7137 h 2153366"/>
              <a:gd name="connsiteX0" fmla="*/ 1807506 w 3312981"/>
              <a:gd name="connsiteY0" fmla="*/ 7137 h 2153366"/>
              <a:gd name="connsiteX1" fmla="*/ 814644 w 3312981"/>
              <a:gd name="connsiteY1" fmla="*/ 197109 h 2153366"/>
              <a:gd name="connsiteX2" fmla="*/ 72402 w 3312981"/>
              <a:gd name="connsiteY2" fmla="*/ 1087273 h 2153366"/>
              <a:gd name="connsiteX3" fmla="*/ 393485 w 3312981"/>
              <a:gd name="connsiteY3" fmla="*/ 2099888 h 2153366"/>
              <a:gd name="connsiteX4" fmla="*/ 3297650 w 3312981"/>
              <a:gd name="connsiteY4" fmla="*/ 2004238 h 2153366"/>
              <a:gd name="connsiteX5" fmla="*/ 3312938 w 3312981"/>
              <a:gd name="connsiteY5" fmla="*/ 1064733 h 2153366"/>
              <a:gd name="connsiteX6" fmla="*/ 3264662 w 3312981"/>
              <a:gd name="connsiteY6" fmla="*/ 135344 h 2153366"/>
              <a:gd name="connsiteX7" fmla="*/ 1807506 w 3312981"/>
              <a:gd name="connsiteY7" fmla="*/ 7137 h 2153366"/>
              <a:gd name="connsiteX0" fmla="*/ 1807506 w 3312981"/>
              <a:gd name="connsiteY0" fmla="*/ 7137 h 2153366"/>
              <a:gd name="connsiteX1" fmla="*/ 814644 w 3312981"/>
              <a:gd name="connsiteY1" fmla="*/ 197109 h 2153366"/>
              <a:gd name="connsiteX2" fmla="*/ 72402 w 3312981"/>
              <a:gd name="connsiteY2" fmla="*/ 1087273 h 2153366"/>
              <a:gd name="connsiteX3" fmla="*/ 393485 w 3312981"/>
              <a:gd name="connsiteY3" fmla="*/ 2099888 h 2153366"/>
              <a:gd name="connsiteX4" fmla="*/ 3297650 w 3312981"/>
              <a:gd name="connsiteY4" fmla="*/ 2004238 h 2153366"/>
              <a:gd name="connsiteX5" fmla="*/ 3312938 w 3312981"/>
              <a:gd name="connsiteY5" fmla="*/ 1064733 h 2153366"/>
              <a:gd name="connsiteX6" fmla="*/ 3264662 w 3312981"/>
              <a:gd name="connsiteY6" fmla="*/ 135344 h 2153366"/>
              <a:gd name="connsiteX7" fmla="*/ 1807506 w 3312981"/>
              <a:gd name="connsiteY7" fmla="*/ 7137 h 2153366"/>
              <a:gd name="connsiteX0" fmla="*/ 1908746 w 3414221"/>
              <a:gd name="connsiteY0" fmla="*/ 7137 h 2074449"/>
              <a:gd name="connsiteX1" fmla="*/ 915884 w 3414221"/>
              <a:gd name="connsiteY1" fmla="*/ 197109 h 2074449"/>
              <a:gd name="connsiteX2" fmla="*/ 173642 w 3414221"/>
              <a:gd name="connsiteY2" fmla="*/ 1087273 h 2074449"/>
              <a:gd name="connsiteX3" fmla="*/ 312071 w 3414221"/>
              <a:gd name="connsiteY3" fmla="*/ 1997890 h 2074449"/>
              <a:gd name="connsiteX4" fmla="*/ 3398890 w 3414221"/>
              <a:gd name="connsiteY4" fmla="*/ 2004238 h 2074449"/>
              <a:gd name="connsiteX5" fmla="*/ 3414178 w 3414221"/>
              <a:gd name="connsiteY5" fmla="*/ 1064733 h 2074449"/>
              <a:gd name="connsiteX6" fmla="*/ 3365902 w 3414221"/>
              <a:gd name="connsiteY6" fmla="*/ 135344 h 2074449"/>
              <a:gd name="connsiteX7" fmla="*/ 1908746 w 3414221"/>
              <a:gd name="connsiteY7" fmla="*/ 7137 h 2074449"/>
              <a:gd name="connsiteX0" fmla="*/ 1799501 w 3304976"/>
              <a:gd name="connsiteY0" fmla="*/ 7137 h 2074449"/>
              <a:gd name="connsiteX1" fmla="*/ 806639 w 3304976"/>
              <a:gd name="connsiteY1" fmla="*/ 197109 h 2074449"/>
              <a:gd name="connsiteX2" fmla="*/ 64397 w 3304976"/>
              <a:gd name="connsiteY2" fmla="*/ 1087273 h 2074449"/>
              <a:gd name="connsiteX3" fmla="*/ 202826 w 3304976"/>
              <a:gd name="connsiteY3" fmla="*/ 1997890 h 2074449"/>
              <a:gd name="connsiteX4" fmla="*/ 3289645 w 3304976"/>
              <a:gd name="connsiteY4" fmla="*/ 2004238 h 2074449"/>
              <a:gd name="connsiteX5" fmla="*/ 3304933 w 3304976"/>
              <a:gd name="connsiteY5" fmla="*/ 1064733 h 2074449"/>
              <a:gd name="connsiteX6" fmla="*/ 3256657 w 3304976"/>
              <a:gd name="connsiteY6" fmla="*/ 135344 h 2074449"/>
              <a:gd name="connsiteX7" fmla="*/ 1799501 w 3304976"/>
              <a:gd name="connsiteY7" fmla="*/ 7137 h 2074449"/>
              <a:gd name="connsiteX0" fmla="*/ 1799501 w 3304976"/>
              <a:gd name="connsiteY0" fmla="*/ 7137 h 2021482"/>
              <a:gd name="connsiteX1" fmla="*/ 806639 w 3304976"/>
              <a:gd name="connsiteY1" fmla="*/ 197109 h 2021482"/>
              <a:gd name="connsiteX2" fmla="*/ 64397 w 3304976"/>
              <a:gd name="connsiteY2" fmla="*/ 1087273 h 2021482"/>
              <a:gd name="connsiteX3" fmla="*/ 202826 w 3304976"/>
              <a:gd name="connsiteY3" fmla="*/ 1997890 h 2021482"/>
              <a:gd name="connsiteX4" fmla="*/ 3289645 w 3304976"/>
              <a:gd name="connsiteY4" fmla="*/ 2004238 h 2021482"/>
              <a:gd name="connsiteX5" fmla="*/ 3304933 w 3304976"/>
              <a:gd name="connsiteY5" fmla="*/ 1064733 h 2021482"/>
              <a:gd name="connsiteX6" fmla="*/ 3256657 w 3304976"/>
              <a:gd name="connsiteY6" fmla="*/ 135344 h 2021482"/>
              <a:gd name="connsiteX7" fmla="*/ 1799501 w 3304976"/>
              <a:gd name="connsiteY7" fmla="*/ 7137 h 2021482"/>
              <a:gd name="connsiteX0" fmla="*/ 1811121 w 3316596"/>
              <a:gd name="connsiteY0" fmla="*/ 7137 h 2018552"/>
              <a:gd name="connsiteX1" fmla="*/ 818259 w 3316596"/>
              <a:gd name="connsiteY1" fmla="*/ 197109 h 2018552"/>
              <a:gd name="connsiteX2" fmla="*/ 76017 w 3316596"/>
              <a:gd name="connsiteY2" fmla="*/ 1087273 h 2018552"/>
              <a:gd name="connsiteX3" fmla="*/ 188353 w 3316596"/>
              <a:gd name="connsiteY3" fmla="*/ 1989390 h 2018552"/>
              <a:gd name="connsiteX4" fmla="*/ 3301265 w 3316596"/>
              <a:gd name="connsiteY4" fmla="*/ 2004238 h 2018552"/>
              <a:gd name="connsiteX5" fmla="*/ 3316553 w 3316596"/>
              <a:gd name="connsiteY5" fmla="*/ 1064733 h 2018552"/>
              <a:gd name="connsiteX6" fmla="*/ 3268277 w 3316596"/>
              <a:gd name="connsiteY6" fmla="*/ 135344 h 2018552"/>
              <a:gd name="connsiteX7" fmla="*/ 1811121 w 3316596"/>
              <a:gd name="connsiteY7" fmla="*/ 7137 h 2018552"/>
              <a:gd name="connsiteX0" fmla="*/ 1791210 w 3296685"/>
              <a:gd name="connsiteY0" fmla="*/ 7137 h 2018552"/>
              <a:gd name="connsiteX1" fmla="*/ 798348 w 3296685"/>
              <a:gd name="connsiteY1" fmla="*/ 197109 h 2018552"/>
              <a:gd name="connsiteX2" fmla="*/ 56106 w 3296685"/>
              <a:gd name="connsiteY2" fmla="*/ 1087273 h 2018552"/>
              <a:gd name="connsiteX3" fmla="*/ 168442 w 3296685"/>
              <a:gd name="connsiteY3" fmla="*/ 1989390 h 2018552"/>
              <a:gd name="connsiteX4" fmla="*/ 3281354 w 3296685"/>
              <a:gd name="connsiteY4" fmla="*/ 2004238 h 2018552"/>
              <a:gd name="connsiteX5" fmla="*/ 3296642 w 3296685"/>
              <a:gd name="connsiteY5" fmla="*/ 1064733 h 2018552"/>
              <a:gd name="connsiteX6" fmla="*/ 3248366 w 3296685"/>
              <a:gd name="connsiteY6" fmla="*/ 135344 h 2018552"/>
              <a:gd name="connsiteX7" fmla="*/ 1791210 w 3296685"/>
              <a:gd name="connsiteY7" fmla="*/ 7137 h 2018552"/>
              <a:gd name="connsiteX0" fmla="*/ 1810326 w 3315801"/>
              <a:gd name="connsiteY0" fmla="*/ 7137 h 2018552"/>
              <a:gd name="connsiteX1" fmla="*/ 817464 w 3315801"/>
              <a:gd name="connsiteY1" fmla="*/ 197109 h 2018552"/>
              <a:gd name="connsiteX2" fmla="*/ 49128 w 3315801"/>
              <a:gd name="connsiteY2" fmla="*/ 1044774 h 2018552"/>
              <a:gd name="connsiteX3" fmla="*/ 187558 w 3315801"/>
              <a:gd name="connsiteY3" fmla="*/ 1989390 h 2018552"/>
              <a:gd name="connsiteX4" fmla="*/ 3300470 w 3315801"/>
              <a:gd name="connsiteY4" fmla="*/ 2004238 h 2018552"/>
              <a:gd name="connsiteX5" fmla="*/ 3315758 w 3315801"/>
              <a:gd name="connsiteY5" fmla="*/ 1064733 h 2018552"/>
              <a:gd name="connsiteX6" fmla="*/ 3267482 w 3315801"/>
              <a:gd name="connsiteY6" fmla="*/ 135344 h 2018552"/>
              <a:gd name="connsiteX7" fmla="*/ 1810326 w 3315801"/>
              <a:gd name="connsiteY7" fmla="*/ 7137 h 2018552"/>
              <a:gd name="connsiteX0" fmla="*/ 1807753 w 3313228"/>
              <a:gd name="connsiteY0" fmla="*/ 3402 h 2014817"/>
              <a:gd name="connsiteX1" fmla="*/ 780100 w 3313228"/>
              <a:gd name="connsiteY1" fmla="*/ 142375 h 2014817"/>
              <a:gd name="connsiteX2" fmla="*/ 46555 w 3313228"/>
              <a:gd name="connsiteY2" fmla="*/ 1041039 h 2014817"/>
              <a:gd name="connsiteX3" fmla="*/ 184985 w 3313228"/>
              <a:gd name="connsiteY3" fmla="*/ 1985655 h 2014817"/>
              <a:gd name="connsiteX4" fmla="*/ 3297897 w 3313228"/>
              <a:gd name="connsiteY4" fmla="*/ 2000503 h 2014817"/>
              <a:gd name="connsiteX5" fmla="*/ 3313185 w 3313228"/>
              <a:gd name="connsiteY5" fmla="*/ 1060998 h 2014817"/>
              <a:gd name="connsiteX6" fmla="*/ 3264909 w 3313228"/>
              <a:gd name="connsiteY6" fmla="*/ 131609 h 2014817"/>
              <a:gd name="connsiteX7" fmla="*/ 1807753 w 3313228"/>
              <a:gd name="connsiteY7" fmla="*/ 3402 h 2014817"/>
              <a:gd name="connsiteX0" fmla="*/ 1849669 w 3355144"/>
              <a:gd name="connsiteY0" fmla="*/ 3402 h 2014817"/>
              <a:gd name="connsiteX1" fmla="*/ 822016 w 3355144"/>
              <a:gd name="connsiteY1" fmla="*/ 142375 h 2014817"/>
              <a:gd name="connsiteX2" fmla="*/ 36284 w 3355144"/>
              <a:gd name="connsiteY2" fmla="*/ 1015539 h 2014817"/>
              <a:gd name="connsiteX3" fmla="*/ 226901 w 3355144"/>
              <a:gd name="connsiteY3" fmla="*/ 1985655 h 2014817"/>
              <a:gd name="connsiteX4" fmla="*/ 3339813 w 3355144"/>
              <a:gd name="connsiteY4" fmla="*/ 2000503 h 2014817"/>
              <a:gd name="connsiteX5" fmla="*/ 3355101 w 3355144"/>
              <a:gd name="connsiteY5" fmla="*/ 1060998 h 2014817"/>
              <a:gd name="connsiteX6" fmla="*/ 3306825 w 3355144"/>
              <a:gd name="connsiteY6" fmla="*/ 131609 h 2014817"/>
              <a:gd name="connsiteX7" fmla="*/ 1849669 w 3355144"/>
              <a:gd name="connsiteY7" fmla="*/ 3402 h 2014817"/>
              <a:gd name="connsiteX0" fmla="*/ 1861124 w 3366599"/>
              <a:gd name="connsiteY0" fmla="*/ 3402 h 2010938"/>
              <a:gd name="connsiteX1" fmla="*/ 833471 w 3366599"/>
              <a:gd name="connsiteY1" fmla="*/ 142375 h 2010938"/>
              <a:gd name="connsiteX2" fmla="*/ 47739 w 3366599"/>
              <a:gd name="connsiteY2" fmla="*/ 1015539 h 2010938"/>
              <a:gd name="connsiteX3" fmla="*/ 194867 w 3366599"/>
              <a:gd name="connsiteY3" fmla="*/ 1968655 h 2010938"/>
              <a:gd name="connsiteX4" fmla="*/ 3351268 w 3366599"/>
              <a:gd name="connsiteY4" fmla="*/ 2000503 h 2010938"/>
              <a:gd name="connsiteX5" fmla="*/ 3366556 w 3366599"/>
              <a:gd name="connsiteY5" fmla="*/ 1060998 h 2010938"/>
              <a:gd name="connsiteX6" fmla="*/ 3318280 w 3366599"/>
              <a:gd name="connsiteY6" fmla="*/ 131609 h 2010938"/>
              <a:gd name="connsiteX7" fmla="*/ 1861124 w 3366599"/>
              <a:gd name="connsiteY7" fmla="*/ 3402 h 2010938"/>
              <a:gd name="connsiteX0" fmla="*/ 1861124 w 3392650"/>
              <a:gd name="connsiteY0" fmla="*/ 3402 h 2010938"/>
              <a:gd name="connsiteX1" fmla="*/ 833471 w 3392650"/>
              <a:gd name="connsiteY1" fmla="*/ 142375 h 2010938"/>
              <a:gd name="connsiteX2" fmla="*/ 47739 w 3392650"/>
              <a:gd name="connsiteY2" fmla="*/ 1015539 h 2010938"/>
              <a:gd name="connsiteX3" fmla="*/ 194867 w 3392650"/>
              <a:gd name="connsiteY3" fmla="*/ 1968655 h 2010938"/>
              <a:gd name="connsiteX4" fmla="*/ 3351268 w 3392650"/>
              <a:gd name="connsiteY4" fmla="*/ 2000503 h 2010938"/>
              <a:gd name="connsiteX5" fmla="*/ 3392650 w 3392650"/>
              <a:gd name="connsiteY5" fmla="*/ 1077998 h 2010938"/>
              <a:gd name="connsiteX6" fmla="*/ 3318280 w 3392650"/>
              <a:gd name="connsiteY6" fmla="*/ 131609 h 2010938"/>
              <a:gd name="connsiteX7" fmla="*/ 1861124 w 3392650"/>
              <a:gd name="connsiteY7" fmla="*/ 3402 h 2010938"/>
              <a:gd name="connsiteX0" fmla="*/ 1861124 w 3402505"/>
              <a:gd name="connsiteY0" fmla="*/ 3402 h 2010938"/>
              <a:gd name="connsiteX1" fmla="*/ 833471 w 3402505"/>
              <a:gd name="connsiteY1" fmla="*/ 142375 h 2010938"/>
              <a:gd name="connsiteX2" fmla="*/ 47739 w 3402505"/>
              <a:gd name="connsiteY2" fmla="*/ 1015539 h 2010938"/>
              <a:gd name="connsiteX3" fmla="*/ 194867 w 3402505"/>
              <a:gd name="connsiteY3" fmla="*/ 1968655 h 2010938"/>
              <a:gd name="connsiteX4" fmla="*/ 3351268 w 3402505"/>
              <a:gd name="connsiteY4" fmla="*/ 2000503 h 2010938"/>
              <a:gd name="connsiteX5" fmla="*/ 3392650 w 3402505"/>
              <a:gd name="connsiteY5" fmla="*/ 1077998 h 2010938"/>
              <a:gd name="connsiteX6" fmla="*/ 3318280 w 3402505"/>
              <a:gd name="connsiteY6" fmla="*/ 131609 h 2010938"/>
              <a:gd name="connsiteX7" fmla="*/ 1861124 w 3402505"/>
              <a:gd name="connsiteY7" fmla="*/ 3402 h 2010938"/>
              <a:gd name="connsiteX0" fmla="*/ 1861124 w 3408905"/>
              <a:gd name="connsiteY0" fmla="*/ 3402 h 2010938"/>
              <a:gd name="connsiteX1" fmla="*/ 833471 w 3408905"/>
              <a:gd name="connsiteY1" fmla="*/ 142375 h 2010938"/>
              <a:gd name="connsiteX2" fmla="*/ 47739 w 3408905"/>
              <a:gd name="connsiteY2" fmla="*/ 1015539 h 2010938"/>
              <a:gd name="connsiteX3" fmla="*/ 194867 w 3408905"/>
              <a:gd name="connsiteY3" fmla="*/ 1968655 h 2010938"/>
              <a:gd name="connsiteX4" fmla="*/ 3351268 w 3408905"/>
              <a:gd name="connsiteY4" fmla="*/ 2000503 h 2010938"/>
              <a:gd name="connsiteX5" fmla="*/ 3392650 w 3408905"/>
              <a:gd name="connsiteY5" fmla="*/ 1077998 h 2010938"/>
              <a:gd name="connsiteX6" fmla="*/ 3318280 w 3408905"/>
              <a:gd name="connsiteY6" fmla="*/ 131609 h 2010938"/>
              <a:gd name="connsiteX7" fmla="*/ 1861124 w 3408905"/>
              <a:gd name="connsiteY7" fmla="*/ 3402 h 2010938"/>
              <a:gd name="connsiteX0" fmla="*/ 1936561 w 3484342"/>
              <a:gd name="connsiteY0" fmla="*/ 3402 h 2010938"/>
              <a:gd name="connsiteX1" fmla="*/ 908908 w 3484342"/>
              <a:gd name="connsiteY1" fmla="*/ 142375 h 2010938"/>
              <a:gd name="connsiteX2" fmla="*/ 123176 w 3484342"/>
              <a:gd name="connsiteY2" fmla="*/ 1015539 h 2010938"/>
              <a:gd name="connsiteX3" fmla="*/ 153380 w 3484342"/>
              <a:gd name="connsiteY3" fmla="*/ 1593941 h 2010938"/>
              <a:gd name="connsiteX4" fmla="*/ 270304 w 3484342"/>
              <a:gd name="connsiteY4" fmla="*/ 1968655 h 2010938"/>
              <a:gd name="connsiteX5" fmla="*/ 3426705 w 3484342"/>
              <a:gd name="connsiteY5" fmla="*/ 2000503 h 2010938"/>
              <a:gd name="connsiteX6" fmla="*/ 3468087 w 3484342"/>
              <a:gd name="connsiteY6" fmla="*/ 1077998 h 2010938"/>
              <a:gd name="connsiteX7" fmla="*/ 3393717 w 3484342"/>
              <a:gd name="connsiteY7" fmla="*/ 131609 h 2010938"/>
              <a:gd name="connsiteX8" fmla="*/ 1936561 w 3484342"/>
              <a:gd name="connsiteY8" fmla="*/ 3402 h 2010938"/>
              <a:gd name="connsiteX0" fmla="*/ 1948278 w 3496059"/>
              <a:gd name="connsiteY0" fmla="*/ 3402 h 2010938"/>
              <a:gd name="connsiteX1" fmla="*/ 920625 w 3496059"/>
              <a:gd name="connsiteY1" fmla="*/ 142375 h 2010938"/>
              <a:gd name="connsiteX2" fmla="*/ 134893 w 3496059"/>
              <a:gd name="connsiteY2" fmla="*/ 1015539 h 2010938"/>
              <a:gd name="connsiteX3" fmla="*/ 130306 w 3496059"/>
              <a:gd name="connsiteY3" fmla="*/ 1593941 h 2010938"/>
              <a:gd name="connsiteX4" fmla="*/ 282021 w 3496059"/>
              <a:gd name="connsiteY4" fmla="*/ 1968655 h 2010938"/>
              <a:gd name="connsiteX5" fmla="*/ 3438422 w 3496059"/>
              <a:gd name="connsiteY5" fmla="*/ 2000503 h 2010938"/>
              <a:gd name="connsiteX6" fmla="*/ 3479804 w 3496059"/>
              <a:gd name="connsiteY6" fmla="*/ 1077998 h 2010938"/>
              <a:gd name="connsiteX7" fmla="*/ 3405434 w 3496059"/>
              <a:gd name="connsiteY7" fmla="*/ 131609 h 2010938"/>
              <a:gd name="connsiteX8" fmla="*/ 1948278 w 3496059"/>
              <a:gd name="connsiteY8" fmla="*/ 3402 h 2010938"/>
              <a:gd name="connsiteX0" fmla="*/ 1879187 w 3426968"/>
              <a:gd name="connsiteY0" fmla="*/ 3402 h 2010938"/>
              <a:gd name="connsiteX1" fmla="*/ 851534 w 3426968"/>
              <a:gd name="connsiteY1" fmla="*/ 142375 h 2010938"/>
              <a:gd name="connsiteX2" fmla="*/ 65802 w 3426968"/>
              <a:gd name="connsiteY2" fmla="*/ 1015539 h 2010938"/>
              <a:gd name="connsiteX3" fmla="*/ 61215 w 3426968"/>
              <a:gd name="connsiteY3" fmla="*/ 1593941 h 2010938"/>
              <a:gd name="connsiteX4" fmla="*/ 212930 w 3426968"/>
              <a:gd name="connsiteY4" fmla="*/ 1968655 h 2010938"/>
              <a:gd name="connsiteX5" fmla="*/ 3369331 w 3426968"/>
              <a:gd name="connsiteY5" fmla="*/ 2000503 h 2010938"/>
              <a:gd name="connsiteX6" fmla="*/ 3410713 w 3426968"/>
              <a:gd name="connsiteY6" fmla="*/ 1077998 h 2010938"/>
              <a:gd name="connsiteX7" fmla="*/ 3336343 w 3426968"/>
              <a:gd name="connsiteY7" fmla="*/ 131609 h 2010938"/>
              <a:gd name="connsiteX8" fmla="*/ 1879187 w 3426968"/>
              <a:gd name="connsiteY8" fmla="*/ 3402 h 2010938"/>
              <a:gd name="connsiteX0" fmla="*/ 1890307 w 3438088"/>
              <a:gd name="connsiteY0" fmla="*/ 3402 h 2010938"/>
              <a:gd name="connsiteX1" fmla="*/ 862654 w 3438088"/>
              <a:gd name="connsiteY1" fmla="*/ 142375 h 2010938"/>
              <a:gd name="connsiteX2" fmla="*/ 76922 w 3438088"/>
              <a:gd name="connsiteY2" fmla="*/ 1015539 h 2010938"/>
              <a:gd name="connsiteX3" fmla="*/ 46242 w 3438088"/>
              <a:gd name="connsiteY3" fmla="*/ 1508943 h 2010938"/>
              <a:gd name="connsiteX4" fmla="*/ 224050 w 3438088"/>
              <a:gd name="connsiteY4" fmla="*/ 1968655 h 2010938"/>
              <a:gd name="connsiteX5" fmla="*/ 3380451 w 3438088"/>
              <a:gd name="connsiteY5" fmla="*/ 2000503 h 2010938"/>
              <a:gd name="connsiteX6" fmla="*/ 3421833 w 3438088"/>
              <a:gd name="connsiteY6" fmla="*/ 1077998 h 2010938"/>
              <a:gd name="connsiteX7" fmla="*/ 3347463 w 3438088"/>
              <a:gd name="connsiteY7" fmla="*/ 131609 h 2010938"/>
              <a:gd name="connsiteX8" fmla="*/ 1890307 w 3438088"/>
              <a:gd name="connsiteY8" fmla="*/ 3402 h 2010938"/>
              <a:gd name="connsiteX0" fmla="*/ 1852590 w 3400371"/>
              <a:gd name="connsiteY0" fmla="*/ 3402 h 2010938"/>
              <a:gd name="connsiteX1" fmla="*/ 824937 w 3400371"/>
              <a:gd name="connsiteY1" fmla="*/ 142375 h 2010938"/>
              <a:gd name="connsiteX2" fmla="*/ 143578 w 3400371"/>
              <a:gd name="connsiteY2" fmla="*/ 786043 h 2010938"/>
              <a:gd name="connsiteX3" fmla="*/ 8525 w 3400371"/>
              <a:gd name="connsiteY3" fmla="*/ 1508943 h 2010938"/>
              <a:gd name="connsiteX4" fmla="*/ 186333 w 3400371"/>
              <a:gd name="connsiteY4" fmla="*/ 1968655 h 2010938"/>
              <a:gd name="connsiteX5" fmla="*/ 3342734 w 3400371"/>
              <a:gd name="connsiteY5" fmla="*/ 2000503 h 2010938"/>
              <a:gd name="connsiteX6" fmla="*/ 3384116 w 3400371"/>
              <a:gd name="connsiteY6" fmla="*/ 1077998 h 2010938"/>
              <a:gd name="connsiteX7" fmla="*/ 3309746 w 3400371"/>
              <a:gd name="connsiteY7" fmla="*/ 131609 h 2010938"/>
              <a:gd name="connsiteX8" fmla="*/ 1852590 w 3400371"/>
              <a:gd name="connsiteY8" fmla="*/ 3402 h 2010938"/>
              <a:gd name="connsiteX0" fmla="*/ 1852590 w 3400371"/>
              <a:gd name="connsiteY0" fmla="*/ 3402 h 2010938"/>
              <a:gd name="connsiteX1" fmla="*/ 824937 w 3400371"/>
              <a:gd name="connsiteY1" fmla="*/ 142375 h 2010938"/>
              <a:gd name="connsiteX2" fmla="*/ 143578 w 3400371"/>
              <a:gd name="connsiteY2" fmla="*/ 786043 h 2010938"/>
              <a:gd name="connsiteX3" fmla="*/ 8525 w 3400371"/>
              <a:gd name="connsiteY3" fmla="*/ 1508943 h 2010938"/>
              <a:gd name="connsiteX4" fmla="*/ 186333 w 3400371"/>
              <a:gd name="connsiteY4" fmla="*/ 1968655 h 2010938"/>
              <a:gd name="connsiteX5" fmla="*/ 3342734 w 3400371"/>
              <a:gd name="connsiteY5" fmla="*/ 2000503 h 2010938"/>
              <a:gd name="connsiteX6" fmla="*/ 3384116 w 3400371"/>
              <a:gd name="connsiteY6" fmla="*/ 1077998 h 2010938"/>
              <a:gd name="connsiteX7" fmla="*/ 3309746 w 3400371"/>
              <a:gd name="connsiteY7" fmla="*/ 131609 h 2010938"/>
              <a:gd name="connsiteX8" fmla="*/ 1852590 w 3400371"/>
              <a:gd name="connsiteY8" fmla="*/ 3402 h 201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0371" h="2010938">
                <a:moveTo>
                  <a:pt x="1852590" y="3402"/>
                </a:moveTo>
                <a:cubicBezTo>
                  <a:pt x="1438455" y="5196"/>
                  <a:pt x="1109772" y="11935"/>
                  <a:pt x="824937" y="142375"/>
                </a:cubicBezTo>
                <a:cubicBezTo>
                  <a:pt x="540102" y="272815"/>
                  <a:pt x="279647" y="558282"/>
                  <a:pt x="143578" y="786043"/>
                </a:cubicBezTo>
                <a:cubicBezTo>
                  <a:pt x="7509" y="1013804"/>
                  <a:pt x="-15996" y="1350090"/>
                  <a:pt x="8525" y="1508943"/>
                </a:cubicBezTo>
                <a:cubicBezTo>
                  <a:pt x="59139" y="1744295"/>
                  <a:pt x="75668" y="1756397"/>
                  <a:pt x="186333" y="1968655"/>
                </a:cubicBezTo>
                <a:cubicBezTo>
                  <a:pt x="749967" y="1993985"/>
                  <a:pt x="2917043" y="2028531"/>
                  <a:pt x="3342734" y="2000503"/>
                </a:cubicBezTo>
                <a:cubicBezTo>
                  <a:pt x="3394422" y="1725980"/>
                  <a:pt x="3418939" y="1682590"/>
                  <a:pt x="3384116" y="1077998"/>
                </a:cubicBezTo>
                <a:cubicBezTo>
                  <a:pt x="3384084" y="702903"/>
                  <a:pt x="3361593" y="279295"/>
                  <a:pt x="3309746" y="131609"/>
                </a:cubicBezTo>
                <a:cubicBezTo>
                  <a:pt x="3069617" y="-28647"/>
                  <a:pt x="2266725" y="1608"/>
                  <a:pt x="1852590" y="340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60000">
            <a:off x="3168237" y="432213"/>
            <a:ext cx="5890564" cy="2489470"/>
          </a:xfrm>
          <a:prstGeom prst="rect">
            <a:avLst/>
          </a:prstGeom>
          <a:noFill/>
        </p:spPr>
        <p:txBody>
          <a:bodyPr wrap="none" lIns="45720" rIns="45720" rtlCol="0" anchor="ctr">
            <a:prstTxWarp prst="textArchUp">
              <a:avLst/>
            </a:prstTxWarp>
            <a:noAutofit/>
          </a:bodyPr>
          <a:lstStyle/>
          <a:p>
            <a:pPr algn="ctr"/>
            <a:r>
              <a:rPr lang="en-US" sz="6600" b="1" spc="300" dirty="0" smtClean="0">
                <a:solidFill>
                  <a:schemeClr val="bg1"/>
                </a:solidFill>
              </a:rPr>
              <a:t>       RELIABILITY BEGINS WITH LEADERSHIP       </a:t>
            </a:r>
            <a:endParaRPr lang="en-US" sz="6600" b="1" spc="300" dirty="0">
              <a:solidFill>
                <a:schemeClr val="bg1"/>
              </a:solidFill>
            </a:endParaRPr>
          </a:p>
        </p:txBody>
      </p:sp>
      <p:sp>
        <p:nvSpPr>
          <p:cNvPr id="10" name="TextBox 9"/>
          <p:cNvSpPr txBox="1"/>
          <p:nvPr/>
        </p:nvSpPr>
        <p:spPr>
          <a:xfrm>
            <a:off x="4981097" y="896820"/>
            <a:ext cx="219456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EXECUTIVE SPONSOR</a:t>
            </a:r>
            <a:endParaRPr lang="en-US" b="1" dirty="0"/>
          </a:p>
        </p:txBody>
      </p:sp>
      <p:sp>
        <p:nvSpPr>
          <p:cNvPr id="15" name="TextBox 14"/>
          <p:cNvSpPr txBox="1"/>
          <p:nvPr/>
        </p:nvSpPr>
        <p:spPr>
          <a:xfrm>
            <a:off x="1173479" y="1978719"/>
            <a:ext cx="210312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SENIOR MANAGERS</a:t>
            </a:r>
            <a:endParaRPr lang="en-US" b="1" dirty="0"/>
          </a:p>
        </p:txBody>
      </p:sp>
      <p:sp>
        <p:nvSpPr>
          <p:cNvPr id="16" name="TextBox 15"/>
          <p:cNvSpPr txBox="1"/>
          <p:nvPr/>
        </p:nvSpPr>
        <p:spPr>
          <a:xfrm>
            <a:off x="1219199" y="2502609"/>
            <a:ext cx="20116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PROJECT MANAGER</a:t>
            </a:r>
            <a:endParaRPr lang="en-US" b="1" dirty="0"/>
          </a:p>
        </p:txBody>
      </p:sp>
      <p:sp>
        <p:nvSpPr>
          <p:cNvPr id="17" name="TextBox 16"/>
          <p:cNvSpPr txBox="1"/>
          <p:nvPr/>
        </p:nvSpPr>
        <p:spPr>
          <a:xfrm>
            <a:off x="944879" y="3026499"/>
            <a:ext cx="256032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RELIABILITY CHAMPIONS</a:t>
            </a:r>
            <a:endParaRPr lang="en-US" b="1" dirty="0"/>
          </a:p>
        </p:txBody>
      </p:sp>
      <p:sp>
        <p:nvSpPr>
          <p:cNvPr id="18" name="TextBox 17"/>
          <p:cNvSpPr txBox="1"/>
          <p:nvPr/>
        </p:nvSpPr>
        <p:spPr>
          <a:xfrm>
            <a:off x="990599" y="3550390"/>
            <a:ext cx="24688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ASSET CARE SPECIALISTS</a:t>
            </a:r>
            <a:endParaRPr lang="en-US" b="1" dirty="0"/>
          </a:p>
        </p:txBody>
      </p:sp>
      <p:cxnSp>
        <p:nvCxnSpPr>
          <p:cNvPr id="19" name="Straight Arrow Connector 18"/>
          <p:cNvCxnSpPr/>
          <p:nvPr/>
        </p:nvCxnSpPr>
        <p:spPr>
          <a:xfrm>
            <a:off x="2225039" y="2226948"/>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25039" y="2750838"/>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25039" y="3274728"/>
            <a:ext cx="1" cy="256032"/>
          </a:xfrm>
          <a:prstGeom prst="straightConnector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15" idx="0"/>
          </p:cNvCxnSpPr>
          <p:nvPr/>
        </p:nvCxnSpPr>
        <p:spPr>
          <a:xfrm rot="5400000">
            <a:off x="3725059" y="-374600"/>
            <a:ext cx="853299" cy="3853338"/>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8635883">
            <a:off x="-79280" y="2395311"/>
            <a:ext cx="1554480" cy="307135"/>
          </a:xfrm>
          <a:prstGeom prst="rect">
            <a:avLst/>
          </a:prstGeom>
          <a:noFill/>
        </p:spPr>
        <p:txBody>
          <a:bodyPr wrap="square" rtlCol="0">
            <a:spAutoFit/>
          </a:bodyPr>
          <a:lstStyle/>
          <a:p>
            <a:pPr algn="ctr">
              <a:lnSpc>
                <a:spcPts val="1600"/>
              </a:lnSpc>
            </a:pPr>
            <a:r>
              <a:rPr lang="en-US" b="1" spc="300" dirty="0" smtClean="0"/>
              <a:t>STRATEGIC</a:t>
            </a:r>
            <a:endParaRPr lang="en-US" b="1" spc="300" dirty="0"/>
          </a:p>
        </p:txBody>
      </p:sp>
      <p:sp>
        <p:nvSpPr>
          <p:cNvPr id="87" name="TextBox 86"/>
          <p:cNvSpPr txBox="1"/>
          <p:nvPr/>
        </p:nvSpPr>
        <p:spPr>
          <a:xfrm>
            <a:off x="1803405" y="16002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1.1</a:t>
            </a:r>
            <a:endParaRPr lang="en-US" b="1" dirty="0">
              <a:solidFill>
                <a:schemeClr val="bg1"/>
              </a:solidFill>
            </a:endParaRPr>
          </a:p>
        </p:txBody>
      </p:sp>
      <p:sp>
        <p:nvSpPr>
          <p:cNvPr id="91" name="TextBox 90"/>
          <p:cNvSpPr txBox="1"/>
          <p:nvPr/>
        </p:nvSpPr>
        <p:spPr>
          <a:xfrm>
            <a:off x="9418892" y="183737"/>
            <a:ext cx="2696908" cy="1246495"/>
          </a:xfrm>
          <a:custGeom>
            <a:avLst/>
            <a:gdLst>
              <a:gd name="connsiteX0" fmla="*/ 0 w 2696908"/>
              <a:gd name="connsiteY0" fmla="*/ 0 h 1249701"/>
              <a:gd name="connsiteX1" fmla="*/ 2696908 w 2696908"/>
              <a:gd name="connsiteY1" fmla="*/ 0 h 1249701"/>
              <a:gd name="connsiteX2" fmla="*/ 2696908 w 2696908"/>
              <a:gd name="connsiteY2" fmla="*/ 1249701 h 1249701"/>
              <a:gd name="connsiteX3" fmla="*/ 0 w 2696908"/>
              <a:gd name="connsiteY3" fmla="*/ 1249701 h 1249701"/>
              <a:gd name="connsiteX4" fmla="*/ 0 w 2696908"/>
              <a:gd name="connsiteY4" fmla="*/ 0 h 1249701"/>
              <a:gd name="connsiteX0" fmla="*/ 0 w 2696908"/>
              <a:gd name="connsiteY0" fmla="*/ 0 h 1249701"/>
              <a:gd name="connsiteX1" fmla="*/ 2696908 w 2696908"/>
              <a:gd name="connsiteY1" fmla="*/ 0 h 1249701"/>
              <a:gd name="connsiteX2" fmla="*/ 2696908 w 2696908"/>
              <a:gd name="connsiteY2" fmla="*/ 1249701 h 1249701"/>
              <a:gd name="connsiteX3" fmla="*/ 292231 w 2696908"/>
              <a:gd name="connsiteY3" fmla="*/ 1249701 h 1249701"/>
              <a:gd name="connsiteX4" fmla="*/ 0 w 2696908"/>
              <a:gd name="connsiteY4" fmla="*/ 0 h 1249701"/>
              <a:gd name="connsiteX0" fmla="*/ 0 w 2696908"/>
              <a:gd name="connsiteY0" fmla="*/ 0 h 1259128"/>
              <a:gd name="connsiteX1" fmla="*/ 2696908 w 2696908"/>
              <a:gd name="connsiteY1" fmla="*/ 0 h 1259128"/>
              <a:gd name="connsiteX2" fmla="*/ 2329263 w 2696908"/>
              <a:gd name="connsiteY2" fmla="*/ 1259128 h 1259128"/>
              <a:gd name="connsiteX3" fmla="*/ 292231 w 2696908"/>
              <a:gd name="connsiteY3" fmla="*/ 1249701 h 1259128"/>
              <a:gd name="connsiteX4" fmla="*/ 0 w 2696908"/>
              <a:gd name="connsiteY4" fmla="*/ 0 h 1259128"/>
              <a:gd name="connsiteX0" fmla="*/ 0 w 2696908"/>
              <a:gd name="connsiteY0" fmla="*/ 0 h 1259128"/>
              <a:gd name="connsiteX1" fmla="*/ 2696908 w 2696908"/>
              <a:gd name="connsiteY1" fmla="*/ 0 h 1259128"/>
              <a:gd name="connsiteX2" fmla="*/ 2329263 w 2696908"/>
              <a:gd name="connsiteY2" fmla="*/ 1259128 h 1259128"/>
              <a:gd name="connsiteX3" fmla="*/ 348792 w 2696908"/>
              <a:gd name="connsiteY3" fmla="*/ 1249701 h 1259128"/>
              <a:gd name="connsiteX4" fmla="*/ 0 w 2696908"/>
              <a:gd name="connsiteY4" fmla="*/ 0 h 125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908" h="1259128">
                <a:moveTo>
                  <a:pt x="0" y="0"/>
                </a:moveTo>
                <a:lnTo>
                  <a:pt x="2696908" y="0"/>
                </a:lnTo>
                <a:lnTo>
                  <a:pt x="2329263" y="1259128"/>
                </a:lnTo>
                <a:lnTo>
                  <a:pt x="348792" y="1249701"/>
                </a:lnTo>
                <a:lnTo>
                  <a:pt x="0" y="0"/>
                </a:lnTo>
                <a:close/>
              </a:path>
            </a:pathLst>
          </a:custGeom>
          <a:noFill/>
        </p:spPr>
        <p:txBody>
          <a:bodyPr wrap="square" rtlCol="0">
            <a:spAutoFit/>
          </a:bodyPr>
          <a:lstStyle/>
          <a:p>
            <a:pPr algn="ctr">
              <a:lnSpc>
                <a:spcPts val="1800"/>
              </a:lnSpc>
            </a:pPr>
            <a:r>
              <a:rPr lang="en-US" b="1" i="1" dirty="0" smtClean="0">
                <a:solidFill>
                  <a:srgbClr val="532476"/>
                </a:solidFill>
              </a:rPr>
              <a:t>Someone at the executive level should be the primary sponsor of </a:t>
            </a:r>
          </a:p>
          <a:p>
            <a:pPr algn="ctr">
              <a:lnSpc>
                <a:spcPts val="1800"/>
              </a:lnSpc>
            </a:pPr>
            <a:r>
              <a:rPr lang="en-US" b="1" i="1" dirty="0" smtClean="0">
                <a:solidFill>
                  <a:srgbClr val="532476"/>
                </a:solidFill>
              </a:rPr>
              <a:t>asset management strategy</a:t>
            </a:r>
            <a:endParaRPr lang="en-US" b="1" i="1" dirty="0">
              <a:solidFill>
                <a:srgbClr val="532476"/>
              </a:solidFill>
            </a:endParaRPr>
          </a:p>
        </p:txBody>
      </p:sp>
      <p:sp>
        <p:nvSpPr>
          <p:cNvPr id="92" name="Trapezoid 91"/>
          <p:cNvSpPr/>
          <p:nvPr/>
        </p:nvSpPr>
        <p:spPr>
          <a:xfrm flipV="1">
            <a:off x="9372600" y="170333"/>
            <a:ext cx="2761668" cy="1253676"/>
          </a:xfrm>
          <a:custGeom>
            <a:avLst/>
            <a:gdLst>
              <a:gd name="connsiteX0" fmla="*/ 0 w 2761668"/>
              <a:gd name="connsiteY0" fmla="*/ 1263104 h 1263104"/>
              <a:gd name="connsiteX1" fmla="*/ 315776 w 2761668"/>
              <a:gd name="connsiteY1" fmla="*/ 0 h 1263104"/>
              <a:gd name="connsiteX2" fmla="*/ 2445892 w 2761668"/>
              <a:gd name="connsiteY2" fmla="*/ 0 h 1263104"/>
              <a:gd name="connsiteX3" fmla="*/ 2761668 w 2761668"/>
              <a:gd name="connsiteY3" fmla="*/ 1263104 h 1263104"/>
              <a:gd name="connsiteX4" fmla="*/ 0 w 2761668"/>
              <a:gd name="connsiteY4" fmla="*/ 1263104 h 1263104"/>
              <a:gd name="connsiteX0" fmla="*/ 0 w 2761668"/>
              <a:gd name="connsiteY0" fmla="*/ 1263104 h 1263104"/>
              <a:gd name="connsiteX1" fmla="*/ 494885 w 2761668"/>
              <a:gd name="connsiteY1" fmla="*/ 18853 h 1263104"/>
              <a:gd name="connsiteX2" fmla="*/ 2445892 w 2761668"/>
              <a:gd name="connsiteY2" fmla="*/ 0 h 1263104"/>
              <a:gd name="connsiteX3" fmla="*/ 2761668 w 2761668"/>
              <a:gd name="connsiteY3" fmla="*/ 1263104 h 1263104"/>
              <a:gd name="connsiteX4" fmla="*/ 0 w 2761668"/>
              <a:gd name="connsiteY4" fmla="*/ 1263104 h 1263104"/>
              <a:gd name="connsiteX0" fmla="*/ 0 w 2761668"/>
              <a:gd name="connsiteY0" fmla="*/ 1272530 h 1272530"/>
              <a:gd name="connsiteX1" fmla="*/ 494885 w 2761668"/>
              <a:gd name="connsiteY1" fmla="*/ 28279 h 1272530"/>
              <a:gd name="connsiteX2" fmla="*/ 2266783 w 2761668"/>
              <a:gd name="connsiteY2" fmla="*/ 0 h 1272530"/>
              <a:gd name="connsiteX3" fmla="*/ 2761668 w 2761668"/>
              <a:gd name="connsiteY3" fmla="*/ 1272530 h 1272530"/>
              <a:gd name="connsiteX4" fmla="*/ 0 w 2761668"/>
              <a:gd name="connsiteY4" fmla="*/ 1272530 h 1272530"/>
              <a:gd name="connsiteX0" fmla="*/ 0 w 2761668"/>
              <a:gd name="connsiteY0" fmla="*/ 1253676 h 1253676"/>
              <a:gd name="connsiteX1" fmla="*/ 494885 w 2761668"/>
              <a:gd name="connsiteY1" fmla="*/ 9425 h 1253676"/>
              <a:gd name="connsiteX2" fmla="*/ 2247930 w 2761668"/>
              <a:gd name="connsiteY2" fmla="*/ 0 h 1253676"/>
              <a:gd name="connsiteX3" fmla="*/ 2761668 w 2761668"/>
              <a:gd name="connsiteY3" fmla="*/ 1253676 h 1253676"/>
              <a:gd name="connsiteX4" fmla="*/ 0 w 2761668"/>
              <a:gd name="connsiteY4" fmla="*/ 1253676 h 1253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668" h="1253676">
                <a:moveTo>
                  <a:pt x="0" y="1253676"/>
                </a:moveTo>
                <a:lnTo>
                  <a:pt x="494885" y="9425"/>
                </a:lnTo>
                <a:lnTo>
                  <a:pt x="2247930" y="0"/>
                </a:lnTo>
                <a:lnTo>
                  <a:pt x="2761668" y="1253676"/>
                </a:lnTo>
                <a:lnTo>
                  <a:pt x="0" y="1253676"/>
                </a:ln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flipH="1">
            <a:off x="3981712" y="1748066"/>
            <a:ext cx="7531083" cy="2772149"/>
          </a:xfrm>
          <a:custGeom>
            <a:avLst/>
            <a:gdLst>
              <a:gd name="connsiteX0" fmla="*/ 1777992 w 3801016"/>
              <a:gd name="connsiteY0" fmla="*/ 21809 h 2231528"/>
              <a:gd name="connsiteX1" fmla="*/ 637348 w 3801016"/>
              <a:gd name="connsiteY1" fmla="*/ 134931 h 2231528"/>
              <a:gd name="connsiteX2" fmla="*/ 15179 w 3801016"/>
              <a:gd name="connsiteY2" fmla="*/ 1313282 h 2231528"/>
              <a:gd name="connsiteX3" fmla="*/ 363971 w 3801016"/>
              <a:gd name="connsiteY3" fmla="*/ 2114560 h 2231528"/>
              <a:gd name="connsiteX4" fmla="*/ 2136210 w 3801016"/>
              <a:gd name="connsiteY4" fmla="*/ 2227682 h 2231528"/>
              <a:gd name="connsiteX5" fmla="*/ 3484243 w 3801016"/>
              <a:gd name="connsiteY5" fmla="*/ 2123987 h 2231528"/>
              <a:gd name="connsiteX6" fmla="*/ 3785901 w 3801016"/>
              <a:gd name="connsiteY6" fmla="*/ 1492391 h 2231528"/>
              <a:gd name="connsiteX7" fmla="*/ 3691633 w 3801016"/>
              <a:gd name="connsiteY7" fmla="*/ 1237867 h 2231528"/>
              <a:gd name="connsiteX8" fmla="*/ 3144878 w 3801016"/>
              <a:gd name="connsiteY8" fmla="*/ 983343 h 2231528"/>
              <a:gd name="connsiteX9" fmla="*/ 3041183 w 3801016"/>
              <a:gd name="connsiteY9" fmla="*/ 351747 h 2231528"/>
              <a:gd name="connsiteX10" fmla="*/ 2833794 w 3801016"/>
              <a:gd name="connsiteY10" fmla="*/ 97224 h 2231528"/>
              <a:gd name="connsiteX11" fmla="*/ 1777992 w 3801016"/>
              <a:gd name="connsiteY11" fmla="*/ 21809 h 2231528"/>
              <a:gd name="connsiteX0" fmla="*/ 1777992 w 3802653"/>
              <a:gd name="connsiteY0" fmla="*/ 21809 h 2231528"/>
              <a:gd name="connsiteX1" fmla="*/ 637348 w 3802653"/>
              <a:gd name="connsiteY1" fmla="*/ 134931 h 2231528"/>
              <a:gd name="connsiteX2" fmla="*/ 15179 w 3802653"/>
              <a:gd name="connsiteY2" fmla="*/ 1313282 h 2231528"/>
              <a:gd name="connsiteX3" fmla="*/ 363971 w 3802653"/>
              <a:gd name="connsiteY3" fmla="*/ 2114560 h 2231528"/>
              <a:gd name="connsiteX4" fmla="*/ 2136210 w 3802653"/>
              <a:gd name="connsiteY4" fmla="*/ 2227682 h 2231528"/>
              <a:gd name="connsiteX5" fmla="*/ 3484243 w 3802653"/>
              <a:gd name="connsiteY5" fmla="*/ 2123987 h 2231528"/>
              <a:gd name="connsiteX6" fmla="*/ 3785901 w 3802653"/>
              <a:gd name="connsiteY6" fmla="*/ 1492391 h 2231528"/>
              <a:gd name="connsiteX7" fmla="*/ 3144878 w 3802653"/>
              <a:gd name="connsiteY7" fmla="*/ 983343 h 2231528"/>
              <a:gd name="connsiteX8" fmla="*/ 3041183 w 3802653"/>
              <a:gd name="connsiteY8" fmla="*/ 351747 h 2231528"/>
              <a:gd name="connsiteX9" fmla="*/ 2833794 w 3802653"/>
              <a:gd name="connsiteY9" fmla="*/ 97224 h 2231528"/>
              <a:gd name="connsiteX10" fmla="*/ 1777992 w 3802653"/>
              <a:gd name="connsiteY10" fmla="*/ 21809 h 2231528"/>
              <a:gd name="connsiteX0" fmla="*/ 1777992 w 3785901"/>
              <a:gd name="connsiteY0" fmla="*/ 21809 h 2278308"/>
              <a:gd name="connsiteX1" fmla="*/ 637348 w 3785901"/>
              <a:gd name="connsiteY1" fmla="*/ 134931 h 2278308"/>
              <a:gd name="connsiteX2" fmla="*/ 15179 w 3785901"/>
              <a:gd name="connsiteY2" fmla="*/ 1313282 h 2278308"/>
              <a:gd name="connsiteX3" fmla="*/ 363971 w 3785901"/>
              <a:gd name="connsiteY3" fmla="*/ 2114560 h 2278308"/>
              <a:gd name="connsiteX4" fmla="*/ 2136210 w 3785901"/>
              <a:gd name="connsiteY4" fmla="*/ 2227682 h 2278308"/>
              <a:gd name="connsiteX5" fmla="*/ 3785901 w 3785901"/>
              <a:gd name="connsiteY5" fmla="*/ 1492391 h 2278308"/>
              <a:gd name="connsiteX6" fmla="*/ 3144878 w 3785901"/>
              <a:gd name="connsiteY6" fmla="*/ 983343 h 2278308"/>
              <a:gd name="connsiteX7" fmla="*/ 3041183 w 3785901"/>
              <a:gd name="connsiteY7" fmla="*/ 351747 h 2278308"/>
              <a:gd name="connsiteX8" fmla="*/ 2833794 w 3785901"/>
              <a:gd name="connsiteY8" fmla="*/ 97224 h 2278308"/>
              <a:gd name="connsiteX9" fmla="*/ 1777992 w 3785901"/>
              <a:gd name="connsiteY9" fmla="*/ 21809 h 2278308"/>
              <a:gd name="connsiteX0" fmla="*/ 1777992 w 3144878"/>
              <a:gd name="connsiteY0" fmla="*/ 21809 h 2316015"/>
              <a:gd name="connsiteX1" fmla="*/ 637348 w 3144878"/>
              <a:gd name="connsiteY1" fmla="*/ 134931 h 2316015"/>
              <a:gd name="connsiteX2" fmla="*/ 15179 w 3144878"/>
              <a:gd name="connsiteY2" fmla="*/ 1313282 h 2316015"/>
              <a:gd name="connsiteX3" fmla="*/ 363971 w 3144878"/>
              <a:gd name="connsiteY3" fmla="*/ 2114560 h 2316015"/>
              <a:gd name="connsiteX4" fmla="*/ 2136210 w 3144878"/>
              <a:gd name="connsiteY4" fmla="*/ 2227682 h 2316015"/>
              <a:gd name="connsiteX5" fmla="*/ 3144878 w 3144878"/>
              <a:gd name="connsiteY5" fmla="*/ 983343 h 2316015"/>
              <a:gd name="connsiteX6" fmla="*/ 3041183 w 3144878"/>
              <a:gd name="connsiteY6" fmla="*/ 351747 h 2316015"/>
              <a:gd name="connsiteX7" fmla="*/ 2833794 w 3144878"/>
              <a:gd name="connsiteY7" fmla="*/ 97224 h 2316015"/>
              <a:gd name="connsiteX8" fmla="*/ 1777992 w 3144878"/>
              <a:gd name="connsiteY8" fmla="*/ 21809 h 2316015"/>
              <a:gd name="connsiteX0" fmla="*/ 1799718 w 3210740"/>
              <a:gd name="connsiteY0" fmla="*/ 21809 h 2234879"/>
              <a:gd name="connsiteX1" fmla="*/ 659074 w 3210740"/>
              <a:gd name="connsiteY1" fmla="*/ 134931 h 2234879"/>
              <a:gd name="connsiteX2" fmla="*/ 36905 w 3210740"/>
              <a:gd name="connsiteY2" fmla="*/ 1313282 h 2234879"/>
              <a:gd name="connsiteX3" fmla="*/ 385697 w 3210740"/>
              <a:gd name="connsiteY3" fmla="*/ 2114560 h 2234879"/>
              <a:gd name="connsiteX4" fmla="*/ 2924555 w 3210740"/>
              <a:gd name="connsiteY4" fmla="*/ 2112408 h 2234879"/>
              <a:gd name="connsiteX5" fmla="*/ 3166604 w 3210740"/>
              <a:gd name="connsiteY5" fmla="*/ 983343 h 2234879"/>
              <a:gd name="connsiteX6" fmla="*/ 3062909 w 3210740"/>
              <a:gd name="connsiteY6" fmla="*/ 351747 h 2234879"/>
              <a:gd name="connsiteX7" fmla="*/ 2855520 w 3210740"/>
              <a:gd name="connsiteY7" fmla="*/ 97224 h 2234879"/>
              <a:gd name="connsiteX8" fmla="*/ 1799718 w 3210740"/>
              <a:gd name="connsiteY8" fmla="*/ 21809 h 2234879"/>
              <a:gd name="connsiteX0" fmla="*/ 1799718 w 3256412"/>
              <a:gd name="connsiteY0" fmla="*/ 21809 h 2234879"/>
              <a:gd name="connsiteX1" fmla="*/ 659074 w 3256412"/>
              <a:gd name="connsiteY1" fmla="*/ 134931 h 2234879"/>
              <a:gd name="connsiteX2" fmla="*/ 36905 w 3256412"/>
              <a:gd name="connsiteY2" fmla="*/ 1313282 h 2234879"/>
              <a:gd name="connsiteX3" fmla="*/ 385697 w 3256412"/>
              <a:gd name="connsiteY3" fmla="*/ 2114560 h 2234879"/>
              <a:gd name="connsiteX4" fmla="*/ 2924555 w 3256412"/>
              <a:gd name="connsiteY4" fmla="*/ 2112408 h 2234879"/>
              <a:gd name="connsiteX5" fmla="*/ 3240495 w 3256412"/>
              <a:gd name="connsiteY5" fmla="*/ 983343 h 2234879"/>
              <a:gd name="connsiteX6" fmla="*/ 3062909 w 3256412"/>
              <a:gd name="connsiteY6" fmla="*/ 351747 h 2234879"/>
              <a:gd name="connsiteX7" fmla="*/ 2855520 w 3256412"/>
              <a:gd name="connsiteY7" fmla="*/ 97224 h 2234879"/>
              <a:gd name="connsiteX8" fmla="*/ 1799718 w 3256412"/>
              <a:gd name="connsiteY8" fmla="*/ 21809 h 2234879"/>
              <a:gd name="connsiteX0" fmla="*/ 1799718 w 3256412"/>
              <a:gd name="connsiteY0" fmla="*/ 19999 h 2233069"/>
              <a:gd name="connsiteX1" fmla="*/ 659074 w 3256412"/>
              <a:gd name="connsiteY1" fmla="*/ 133121 h 2233069"/>
              <a:gd name="connsiteX2" fmla="*/ 36905 w 3256412"/>
              <a:gd name="connsiteY2" fmla="*/ 1311472 h 2233069"/>
              <a:gd name="connsiteX3" fmla="*/ 385697 w 3256412"/>
              <a:gd name="connsiteY3" fmla="*/ 2112750 h 2233069"/>
              <a:gd name="connsiteX4" fmla="*/ 2924555 w 3256412"/>
              <a:gd name="connsiteY4" fmla="*/ 2110598 h 2233069"/>
              <a:gd name="connsiteX5" fmla="*/ 3240495 w 3256412"/>
              <a:gd name="connsiteY5" fmla="*/ 981533 h 2233069"/>
              <a:gd name="connsiteX6" fmla="*/ 3062909 w 3256412"/>
              <a:gd name="connsiteY6" fmla="*/ 349937 h 2233069"/>
              <a:gd name="connsiteX7" fmla="*/ 3104902 w 3256412"/>
              <a:gd name="connsiteY7" fmla="*/ 66596 h 2233069"/>
              <a:gd name="connsiteX8" fmla="*/ 1799718 w 3256412"/>
              <a:gd name="connsiteY8" fmla="*/ 19999 h 2233069"/>
              <a:gd name="connsiteX0" fmla="*/ 1799718 w 3283834"/>
              <a:gd name="connsiteY0" fmla="*/ 19999 h 2233069"/>
              <a:gd name="connsiteX1" fmla="*/ 659074 w 3283834"/>
              <a:gd name="connsiteY1" fmla="*/ 133121 h 2233069"/>
              <a:gd name="connsiteX2" fmla="*/ 36905 w 3283834"/>
              <a:gd name="connsiteY2" fmla="*/ 1311472 h 2233069"/>
              <a:gd name="connsiteX3" fmla="*/ 385697 w 3283834"/>
              <a:gd name="connsiteY3" fmla="*/ 2112750 h 2233069"/>
              <a:gd name="connsiteX4" fmla="*/ 2924555 w 3283834"/>
              <a:gd name="connsiteY4" fmla="*/ 2110598 h 2233069"/>
              <a:gd name="connsiteX5" fmla="*/ 3240495 w 3283834"/>
              <a:gd name="connsiteY5" fmla="*/ 981533 h 2233069"/>
              <a:gd name="connsiteX6" fmla="*/ 3247637 w 3283834"/>
              <a:gd name="connsiteY6" fmla="*/ 349937 h 2233069"/>
              <a:gd name="connsiteX7" fmla="*/ 3104902 w 3283834"/>
              <a:gd name="connsiteY7" fmla="*/ 66596 h 2233069"/>
              <a:gd name="connsiteX8" fmla="*/ 1799718 w 3283834"/>
              <a:gd name="connsiteY8" fmla="*/ 19999 h 2233069"/>
              <a:gd name="connsiteX0" fmla="*/ 1799718 w 3283834"/>
              <a:gd name="connsiteY0" fmla="*/ 38570 h 2251640"/>
              <a:gd name="connsiteX1" fmla="*/ 659074 w 3283834"/>
              <a:gd name="connsiteY1" fmla="*/ 151692 h 2251640"/>
              <a:gd name="connsiteX2" fmla="*/ 36905 w 3283834"/>
              <a:gd name="connsiteY2" fmla="*/ 1330043 h 2251640"/>
              <a:gd name="connsiteX3" fmla="*/ 385697 w 3283834"/>
              <a:gd name="connsiteY3" fmla="*/ 2131321 h 2251640"/>
              <a:gd name="connsiteX4" fmla="*/ 2924555 w 3283834"/>
              <a:gd name="connsiteY4" fmla="*/ 2129169 h 2251640"/>
              <a:gd name="connsiteX5" fmla="*/ 3240495 w 3283834"/>
              <a:gd name="connsiteY5" fmla="*/ 1000104 h 2251640"/>
              <a:gd name="connsiteX6" fmla="*/ 3247637 w 3283834"/>
              <a:gd name="connsiteY6" fmla="*/ 368508 h 2251640"/>
              <a:gd name="connsiteX7" fmla="*/ 1799718 w 3283834"/>
              <a:gd name="connsiteY7" fmla="*/ 38570 h 2251640"/>
              <a:gd name="connsiteX0" fmla="*/ 1799718 w 3289636"/>
              <a:gd name="connsiteY0" fmla="*/ 25181 h 2238251"/>
              <a:gd name="connsiteX1" fmla="*/ 659074 w 3289636"/>
              <a:gd name="connsiteY1" fmla="*/ 138303 h 2238251"/>
              <a:gd name="connsiteX2" fmla="*/ 36905 w 3289636"/>
              <a:gd name="connsiteY2" fmla="*/ 1316654 h 2238251"/>
              <a:gd name="connsiteX3" fmla="*/ 385697 w 3289636"/>
              <a:gd name="connsiteY3" fmla="*/ 2117932 h 2238251"/>
              <a:gd name="connsiteX4" fmla="*/ 2924555 w 3289636"/>
              <a:gd name="connsiteY4" fmla="*/ 2115780 h 2238251"/>
              <a:gd name="connsiteX5" fmla="*/ 3240495 w 3289636"/>
              <a:gd name="connsiteY5" fmla="*/ 986715 h 2238251"/>
              <a:gd name="connsiteX6" fmla="*/ 3256874 w 3289636"/>
              <a:gd name="connsiteY6" fmla="*/ 153388 h 2238251"/>
              <a:gd name="connsiteX7" fmla="*/ 1799718 w 3289636"/>
              <a:gd name="connsiteY7" fmla="*/ 25181 h 2238251"/>
              <a:gd name="connsiteX0" fmla="*/ 1799718 w 3298185"/>
              <a:gd name="connsiteY0" fmla="*/ 25180 h 2235047"/>
              <a:gd name="connsiteX1" fmla="*/ 659074 w 3298185"/>
              <a:gd name="connsiteY1" fmla="*/ 138302 h 2235047"/>
              <a:gd name="connsiteX2" fmla="*/ 36905 w 3298185"/>
              <a:gd name="connsiteY2" fmla="*/ 1316653 h 2235047"/>
              <a:gd name="connsiteX3" fmla="*/ 385697 w 3298185"/>
              <a:gd name="connsiteY3" fmla="*/ 2117931 h 2235047"/>
              <a:gd name="connsiteX4" fmla="*/ 2924555 w 3298185"/>
              <a:gd name="connsiteY4" fmla="*/ 2115779 h 2235047"/>
              <a:gd name="connsiteX5" fmla="*/ 3258968 w 3298185"/>
              <a:gd name="connsiteY5" fmla="*/ 1034745 h 2235047"/>
              <a:gd name="connsiteX6" fmla="*/ 3256874 w 3298185"/>
              <a:gd name="connsiteY6" fmla="*/ 153387 h 2235047"/>
              <a:gd name="connsiteX7" fmla="*/ 1799718 w 3298185"/>
              <a:gd name="connsiteY7" fmla="*/ 25180 h 2235047"/>
              <a:gd name="connsiteX0" fmla="*/ 1799718 w 3280465"/>
              <a:gd name="connsiteY0" fmla="*/ 25180 h 2235047"/>
              <a:gd name="connsiteX1" fmla="*/ 659074 w 3280465"/>
              <a:gd name="connsiteY1" fmla="*/ 138302 h 2235047"/>
              <a:gd name="connsiteX2" fmla="*/ 36905 w 3280465"/>
              <a:gd name="connsiteY2" fmla="*/ 1316653 h 2235047"/>
              <a:gd name="connsiteX3" fmla="*/ 385697 w 3280465"/>
              <a:gd name="connsiteY3" fmla="*/ 2117931 h 2235047"/>
              <a:gd name="connsiteX4" fmla="*/ 2924555 w 3280465"/>
              <a:gd name="connsiteY4" fmla="*/ 2115779 h 2235047"/>
              <a:gd name="connsiteX5" fmla="*/ 3258968 w 3280465"/>
              <a:gd name="connsiteY5" fmla="*/ 1034745 h 2235047"/>
              <a:gd name="connsiteX6" fmla="*/ 3256874 w 3280465"/>
              <a:gd name="connsiteY6" fmla="*/ 153387 h 2235047"/>
              <a:gd name="connsiteX7" fmla="*/ 1799718 w 3280465"/>
              <a:gd name="connsiteY7" fmla="*/ 25180 h 2235047"/>
              <a:gd name="connsiteX0" fmla="*/ 1799718 w 3314922"/>
              <a:gd name="connsiteY0" fmla="*/ 25180 h 2231871"/>
              <a:gd name="connsiteX1" fmla="*/ 659074 w 3314922"/>
              <a:gd name="connsiteY1" fmla="*/ 138302 h 2231871"/>
              <a:gd name="connsiteX2" fmla="*/ 36905 w 3314922"/>
              <a:gd name="connsiteY2" fmla="*/ 1316653 h 2231871"/>
              <a:gd name="connsiteX3" fmla="*/ 385697 w 3314922"/>
              <a:gd name="connsiteY3" fmla="*/ 2117931 h 2231871"/>
              <a:gd name="connsiteX4" fmla="*/ 2924555 w 3314922"/>
              <a:gd name="connsiteY4" fmla="*/ 2115779 h 2231871"/>
              <a:gd name="connsiteX5" fmla="*/ 3305150 w 3314922"/>
              <a:gd name="connsiteY5" fmla="*/ 1082776 h 2231871"/>
              <a:gd name="connsiteX6" fmla="*/ 3256874 w 3314922"/>
              <a:gd name="connsiteY6" fmla="*/ 153387 h 2231871"/>
              <a:gd name="connsiteX7" fmla="*/ 1799718 w 3314922"/>
              <a:gd name="connsiteY7" fmla="*/ 25180 h 2231871"/>
              <a:gd name="connsiteX0" fmla="*/ 1795484 w 3310688"/>
              <a:gd name="connsiteY0" fmla="*/ 25180 h 2280049"/>
              <a:gd name="connsiteX1" fmla="*/ 654840 w 3310688"/>
              <a:gd name="connsiteY1" fmla="*/ 138302 h 2280049"/>
              <a:gd name="connsiteX2" fmla="*/ 32671 w 3310688"/>
              <a:gd name="connsiteY2" fmla="*/ 1316653 h 2280049"/>
              <a:gd name="connsiteX3" fmla="*/ 381463 w 3310688"/>
              <a:gd name="connsiteY3" fmla="*/ 2117931 h 2280049"/>
              <a:gd name="connsiteX4" fmla="*/ 2920321 w 3310688"/>
              <a:gd name="connsiteY4" fmla="*/ 2115779 h 2280049"/>
              <a:gd name="connsiteX5" fmla="*/ 3300916 w 3310688"/>
              <a:gd name="connsiteY5" fmla="*/ 1082776 h 2280049"/>
              <a:gd name="connsiteX6" fmla="*/ 3252640 w 3310688"/>
              <a:gd name="connsiteY6" fmla="*/ 153387 h 2280049"/>
              <a:gd name="connsiteX7" fmla="*/ 1795484 w 3310688"/>
              <a:gd name="connsiteY7" fmla="*/ 25180 h 2280049"/>
              <a:gd name="connsiteX0" fmla="*/ 1779238 w 3294442"/>
              <a:gd name="connsiteY0" fmla="*/ 13222 h 2232748"/>
              <a:gd name="connsiteX1" fmla="*/ 638594 w 3294442"/>
              <a:gd name="connsiteY1" fmla="*/ 126344 h 2232748"/>
              <a:gd name="connsiteX2" fmla="*/ 44134 w 3294442"/>
              <a:gd name="connsiteY2" fmla="*/ 1093358 h 2232748"/>
              <a:gd name="connsiteX3" fmla="*/ 365217 w 3294442"/>
              <a:gd name="connsiteY3" fmla="*/ 2105973 h 2232748"/>
              <a:gd name="connsiteX4" fmla="*/ 2904075 w 3294442"/>
              <a:gd name="connsiteY4" fmla="*/ 2103821 h 2232748"/>
              <a:gd name="connsiteX5" fmla="*/ 3284670 w 3294442"/>
              <a:gd name="connsiteY5" fmla="*/ 1070818 h 2232748"/>
              <a:gd name="connsiteX6" fmla="*/ 3236394 w 3294442"/>
              <a:gd name="connsiteY6" fmla="*/ 141429 h 2232748"/>
              <a:gd name="connsiteX7" fmla="*/ 1779238 w 3294442"/>
              <a:gd name="connsiteY7" fmla="*/ 13222 h 2232748"/>
              <a:gd name="connsiteX0" fmla="*/ 1795451 w 3310655"/>
              <a:gd name="connsiteY0" fmla="*/ 13222 h 2232748"/>
              <a:gd name="connsiteX1" fmla="*/ 654807 w 3310655"/>
              <a:gd name="connsiteY1" fmla="*/ 126344 h 2232748"/>
              <a:gd name="connsiteX2" fmla="*/ 60347 w 3310655"/>
              <a:gd name="connsiteY2" fmla="*/ 1093358 h 2232748"/>
              <a:gd name="connsiteX3" fmla="*/ 381430 w 3310655"/>
              <a:gd name="connsiteY3" fmla="*/ 2105973 h 2232748"/>
              <a:gd name="connsiteX4" fmla="*/ 2920288 w 3310655"/>
              <a:gd name="connsiteY4" fmla="*/ 2103821 h 2232748"/>
              <a:gd name="connsiteX5" fmla="*/ 3300883 w 3310655"/>
              <a:gd name="connsiteY5" fmla="*/ 1070818 h 2232748"/>
              <a:gd name="connsiteX6" fmla="*/ 3252607 w 3310655"/>
              <a:gd name="connsiteY6" fmla="*/ 141429 h 2232748"/>
              <a:gd name="connsiteX7" fmla="*/ 1795451 w 3310655"/>
              <a:gd name="connsiteY7" fmla="*/ 13222 h 2232748"/>
              <a:gd name="connsiteX0" fmla="*/ 1790040 w 3305244"/>
              <a:gd name="connsiteY0" fmla="*/ 7137 h 2226663"/>
              <a:gd name="connsiteX1" fmla="*/ 797178 w 3305244"/>
              <a:gd name="connsiteY1" fmla="*/ 197109 h 2226663"/>
              <a:gd name="connsiteX2" fmla="*/ 54936 w 3305244"/>
              <a:gd name="connsiteY2" fmla="*/ 1087273 h 2226663"/>
              <a:gd name="connsiteX3" fmla="*/ 376019 w 3305244"/>
              <a:gd name="connsiteY3" fmla="*/ 2099888 h 2226663"/>
              <a:gd name="connsiteX4" fmla="*/ 2914877 w 3305244"/>
              <a:gd name="connsiteY4" fmla="*/ 2097736 h 2226663"/>
              <a:gd name="connsiteX5" fmla="*/ 3295472 w 3305244"/>
              <a:gd name="connsiteY5" fmla="*/ 1064733 h 2226663"/>
              <a:gd name="connsiteX6" fmla="*/ 3247196 w 3305244"/>
              <a:gd name="connsiteY6" fmla="*/ 135344 h 2226663"/>
              <a:gd name="connsiteX7" fmla="*/ 1790040 w 3305244"/>
              <a:gd name="connsiteY7" fmla="*/ 7137 h 2226663"/>
              <a:gd name="connsiteX0" fmla="*/ 1779889 w 3295093"/>
              <a:gd name="connsiteY0" fmla="*/ 6477 h 2226003"/>
              <a:gd name="connsiteX1" fmla="*/ 648168 w 3295093"/>
              <a:gd name="connsiteY1" fmla="*/ 187461 h 2226003"/>
              <a:gd name="connsiteX2" fmla="*/ 44785 w 3295093"/>
              <a:gd name="connsiteY2" fmla="*/ 1086613 h 2226003"/>
              <a:gd name="connsiteX3" fmla="*/ 365868 w 3295093"/>
              <a:gd name="connsiteY3" fmla="*/ 2099228 h 2226003"/>
              <a:gd name="connsiteX4" fmla="*/ 2904726 w 3295093"/>
              <a:gd name="connsiteY4" fmla="*/ 2097076 h 2226003"/>
              <a:gd name="connsiteX5" fmla="*/ 3285321 w 3295093"/>
              <a:gd name="connsiteY5" fmla="*/ 1064073 h 2226003"/>
              <a:gd name="connsiteX6" fmla="*/ 3237045 w 3295093"/>
              <a:gd name="connsiteY6" fmla="*/ 134684 h 2226003"/>
              <a:gd name="connsiteX7" fmla="*/ 1779889 w 3295093"/>
              <a:gd name="connsiteY7" fmla="*/ 6477 h 2226003"/>
              <a:gd name="connsiteX0" fmla="*/ 1764228 w 3279432"/>
              <a:gd name="connsiteY0" fmla="*/ 7136 h 2226662"/>
              <a:gd name="connsiteX1" fmla="*/ 417275 w 3279432"/>
              <a:gd name="connsiteY1" fmla="*/ 197108 h 2226662"/>
              <a:gd name="connsiteX2" fmla="*/ 29124 w 3279432"/>
              <a:gd name="connsiteY2" fmla="*/ 1087272 h 2226662"/>
              <a:gd name="connsiteX3" fmla="*/ 350207 w 3279432"/>
              <a:gd name="connsiteY3" fmla="*/ 2099887 h 2226662"/>
              <a:gd name="connsiteX4" fmla="*/ 2889065 w 3279432"/>
              <a:gd name="connsiteY4" fmla="*/ 2097735 h 2226662"/>
              <a:gd name="connsiteX5" fmla="*/ 3269660 w 3279432"/>
              <a:gd name="connsiteY5" fmla="*/ 1064732 h 2226662"/>
              <a:gd name="connsiteX6" fmla="*/ 3221384 w 3279432"/>
              <a:gd name="connsiteY6" fmla="*/ 135343 h 2226662"/>
              <a:gd name="connsiteX7" fmla="*/ 1764228 w 3279432"/>
              <a:gd name="connsiteY7" fmla="*/ 7136 h 2226662"/>
              <a:gd name="connsiteX0" fmla="*/ 1763194 w 3278398"/>
              <a:gd name="connsiteY0" fmla="*/ 7353 h 2226879"/>
              <a:gd name="connsiteX1" fmla="*/ 401968 w 3278398"/>
              <a:gd name="connsiteY1" fmla="*/ 134408 h 2226879"/>
              <a:gd name="connsiteX2" fmla="*/ 28090 w 3278398"/>
              <a:gd name="connsiteY2" fmla="*/ 1087489 h 2226879"/>
              <a:gd name="connsiteX3" fmla="*/ 349173 w 3278398"/>
              <a:gd name="connsiteY3" fmla="*/ 2100104 h 2226879"/>
              <a:gd name="connsiteX4" fmla="*/ 2888031 w 3278398"/>
              <a:gd name="connsiteY4" fmla="*/ 2097952 h 2226879"/>
              <a:gd name="connsiteX5" fmla="*/ 3268626 w 3278398"/>
              <a:gd name="connsiteY5" fmla="*/ 1064949 h 2226879"/>
              <a:gd name="connsiteX6" fmla="*/ 3220350 w 3278398"/>
              <a:gd name="connsiteY6" fmla="*/ 135560 h 2226879"/>
              <a:gd name="connsiteX7" fmla="*/ 1763194 w 3278398"/>
              <a:gd name="connsiteY7" fmla="*/ 7353 h 2226879"/>
              <a:gd name="connsiteX0" fmla="*/ 1772176 w 3287380"/>
              <a:gd name="connsiteY0" fmla="*/ 40221 h 2259747"/>
              <a:gd name="connsiteX1" fmla="*/ 534648 w 3287380"/>
              <a:gd name="connsiteY1" fmla="*/ 104360 h 2259747"/>
              <a:gd name="connsiteX2" fmla="*/ 37072 w 3287380"/>
              <a:gd name="connsiteY2" fmla="*/ 1120357 h 2259747"/>
              <a:gd name="connsiteX3" fmla="*/ 358155 w 3287380"/>
              <a:gd name="connsiteY3" fmla="*/ 2132972 h 2259747"/>
              <a:gd name="connsiteX4" fmla="*/ 2897013 w 3287380"/>
              <a:gd name="connsiteY4" fmla="*/ 2130820 h 2259747"/>
              <a:gd name="connsiteX5" fmla="*/ 3277608 w 3287380"/>
              <a:gd name="connsiteY5" fmla="*/ 1097817 h 2259747"/>
              <a:gd name="connsiteX6" fmla="*/ 3229332 w 3287380"/>
              <a:gd name="connsiteY6" fmla="*/ 168428 h 2259747"/>
              <a:gd name="connsiteX7" fmla="*/ 1772176 w 3287380"/>
              <a:gd name="connsiteY7" fmla="*/ 40221 h 2259747"/>
              <a:gd name="connsiteX0" fmla="*/ 1772176 w 3287380"/>
              <a:gd name="connsiteY0" fmla="*/ 40221 h 2259747"/>
              <a:gd name="connsiteX1" fmla="*/ 534648 w 3287380"/>
              <a:gd name="connsiteY1" fmla="*/ 104360 h 2259747"/>
              <a:gd name="connsiteX2" fmla="*/ 37072 w 3287380"/>
              <a:gd name="connsiteY2" fmla="*/ 1120357 h 2259747"/>
              <a:gd name="connsiteX3" fmla="*/ 358155 w 3287380"/>
              <a:gd name="connsiteY3" fmla="*/ 2132972 h 2259747"/>
              <a:gd name="connsiteX4" fmla="*/ 2897013 w 3287380"/>
              <a:gd name="connsiteY4" fmla="*/ 2130820 h 2259747"/>
              <a:gd name="connsiteX5" fmla="*/ 3277608 w 3287380"/>
              <a:gd name="connsiteY5" fmla="*/ 1097817 h 2259747"/>
              <a:gd name="connsiteX6" fmla="*/ 3229332 w 3287380"/>
              <a:gd name="connsiteY6" fmla="*/ 168428 h 2259747"/>
              <a:gd name="connsiteX7" fmla="*/ 1772176 w 3287380"/>
              <a:gd name="connsiteY7" fmla="*/ 40221 h 2259747"/>
              <a:gd name="connsiteX0" fmla="*/ 1772176 w 3287380"/>
              <a:gd name="connsiteY0" fmla="*/ 13282 h 2232808"/>
              <a:gd name="connsiteX1" fmla="*/ 534648 w 3287380"/>
              <a:gd name="connsiteY1" fmla="*/ 77421 h 2232808"/>
              <a:gd name="connsiteX2" fmla="*/ 37072 w 3287380"/>
              <a:gd name="connsiteY2" fmla="*/ 1093418 h 2232808"/>
              <a:gd name="connsiteX3" fmla="*/ 358155 w 3287380"/>
              <a:gd name="connsiteY3" fmla="*/ 2106033 h 2232808"/>
              <a:gd name="connsiteX4" fmla="*/ 2897013 w 3287380"/>
              <a:gd name="connsiteY4" fmla="*/ 2103881 h 2232808"/>
              <a:gd name="connsiteX5" fmla="*/ 3277608 w 3287380"/>
              <a:gd name="connsiteY5" fmla="*/ 1070878 h 2232808"/>
              <a:gd name="connsiteX6" fmla="*/ 3229332 w 3287380"/>
              <a:gd name="connsiteY6" fmla="*/ 141489 h 2232808"/>
              <a:gd name="connsiteX7" fmla="*/ 1772176 w 3287380"/>
              <a:gd name="connsiteY7" fmla="*/ 13282 h 2232808"/>
              <a:gd name="connsiteX0" fmla="*/ 1760782 w 3275986"/>
              <a:gd name="connsiteY0" fmla="*/ 6156 h 2225682"/>
              <a:gd name="connsiteX1" fmla="*/ 366253 w 3275986"/>
              <a:gd name="connsiteY1" fmla="*/ 88272 h 2225682"/>
              <a:gd name="connsiteX2" fmla="*/ 25678 w 3275986"/>
              <a:gd name="connsiteY2" fmla="*/ 1086292 h 2225682"/>
              <a:gd name="connsiteX3" fmla="*/ 346761 w 3275986"/>
              <a:gd name="connsiteY3" fmla="*/ 2098907 h 2225682"/>
              <a:gd name="connsiteX4" fmla="*/ 2885619 w 3275986"/>
              <a:gd name="connsiteY4" fmla="*/ 2096755 h 2225682"/>
              <a:gd name="connsiteX5" fmla="*/ 3266214 w 3275986"/>
              <a:gd name="connsiteY5" fmla="*/ 1063752 h 2225682"/>
              <a:gd name="connsiteX6" fmla="*/ 3217938 w 3275986"/>
              <a:gd name="connsiteY6" fmla="*/ 134363 h 2225682"/>
              <a:gd name="connsiteX7" fmla="*/ 1760782 w 3275986"/>
              <a:gd name="connsiteY7" fmla="*/ 6156 h 2225682"/>
              <a:gd name="connsiteX0" fmla="*/ 1735255 w 3250459"/>
              <a:gd name="connsiteY0" fmla="*/ 6156 h 2229075"/>
              <a:gd name="connsiteX1" fmla="*/ 340726 w 3250459"/>
              <a:gd name="connsiteY1" fmla="*/ 88272 h 2229075"/>
              <a:gd name="connsiteX2" fmla="*/ 151 w 3250459"/>
              <a:gd name="connsiteY2" fmla="*/ 1086292 h 2229075"/>
              <a:gd name="connsiteX3" fmla="*/ 321234 w 3250459"/>
              <a:gd name="connsiteY3" fmla="*/ 2098907 h 2229075"/>
              <a:gd name="connsiteX4" fmla="*/ 2860092 w 3250459"/>
              <a:gd name="connsiteY4" fmla="*/ 2096755 h 2229075"/>
              <a:gd name="connsiteX5" fmla="*/ 3240687 w 3250459"/>
              <a:gd name="connsiteY5" fmla="*/ 1063752 h 2229075"/>
              <a:gd name="connsiteX6" fmla="*/ 3192411 w 3250459"/>
              <a:gd name="connsiteY6" fmla="*/ 134363 h 2229075"/>
              <a:gd name="connsiteX7" fmla="*/ 1735255 w 3250459"/>
              <a:gd name="connsiteY7" fmla="*/ 6156 h 2229075"/>
              <a:gd name="connsiteX0" fmla="*/ 1735255 w 3241313"/>
              <a:gd name="connsiteY0" fmla="*/ 6156 h 2189889"/>
              <a:gd name="connsiteX1" fmla="*/ 340726 w 3241313"/>
              <a:gd name="connsiteY1" fmla="*/ 88272 h 2189889"/>
              <a:gd name="connsiteX2" fmla="*/ 151 w 3241313"/>
              <a:gd name="connsiteY2" fmla="*/ 1086292 h 2189889"/>
              <a:gd name="connsiteX3" fmla="*/ 321234 w 3241313"/>
              <a:gd name="connsiteY3" fmla="*/ 2098907 h 2189889"/>
              <a:gd name="connsiteX4" fmla="*/ 2860092 w 3241313"/>
              <a:gd name="connsiteY4" fmla="*/ 2096755 h 2189889"/>
              <a:gd name="connsiteX5" fmla="*/ 3189054 w 3241313"/>
              <a:gd name="connsiteY5" fmla="*/ 1787534 h 2189889"/>
              <a:gd name="connsiteX6" fmla="*/ 3240687 w 3241313"/>
              <a:gd name="connsiteY6" fmla="*/ 1063752 h 2189889"/>
              <a:gd name="connsiteX7" fmla="*/ 3192411 w 3241313"/>
              <a:gd name="connsiteY7" fmla="*/ 134363 h 2189889"/>
              <a:gd name="connsiteX8" fmla="*/ 1735255 w 3241313"/>
              <a:gd name="connsiteY8" fmla="*/ 6156 h 2189889"/>
              <a:gd name="connsiteX0" fmla="*/ 1735255 w 3266336"/>
              <a:gd name="connsiteY0" fmla="*/ 6156 h 2179257"/>
              <a:gd name="connsiteX1" fmla="*/ 340726 w 3266336"/>
              <a:gd name="connsiteY1" fmla="*/ 88272 h 2179257"/>
              <a:gd name="connsiteX2" fmla="*/ 151 w 3266336"/>
              <a:gd name="connsiteY2" fmla="*/ 1086292 h 2179257"/>
              <a:gd name="connsiteX3" fmla="*/ 321234 w 3266336"/>
              <a:gd name="connsiteY3" fmla="*/ 2098907 h 2179257"/>
              <a:gd name="connsiteX4" fmla="*/ 2860092 w 3266336"/>
              <a:gd name="connsiteY4" fmla="*/ 2096755 h 2179257"/>
              <a:gd name="connsiteX5" fmla="*/ 3234711 w 3266336"/>
              <a:gd name="connsiteY5" fmla="*/ 2043681 h 2179257"/>
              <a:gd name="connsiteX6" fmla="*/ 3240687 w 3266336"/>
              <a:gd name="connsiteY6" fmla="*/ 1063752 h 2179257"/>
              <a:gd name="connsiteX7" fmla="*/ 3192411 w 3266336"/>
              <a:gd name="connsiteY7" fmla="*/ 134363 h 2179257"/>
              <a:gd name="connsiteX8" fmla="*/ 1735255 w 3266336"/>
              <a:gd name="connsiteY8" fmla="*/ 6156 h 2179257"/>
              <a:gd name="connsiteX0" fmla="*/ 1735255 w 3258470"/>
              <a:gd name="connsiteY0" fmla="*/ 6156 h 2179257"/>
              <a:gd name="connsiteX1" fmla="*/ 340726 w 3258470"/>
              <a:gd name="connsiteY1" fmla="*/ 88272 h 2179257"/>
              <a:gd name="connsiteX2" fmla="*/ 151 w 3258470"/>
              <a:gd name="connsiteY2" fmla="*/ 1086292 h 2179257"/>
              <a:gd name="connsiteX3" fmla="*/ 321234 w 3258470"/>
              <a:gd name="connsiteY3" fmla="*/ 2098907 h 2179257"/>
              <a:gd name="connsiteX4" fmla="*/ 2860092 w 3258470"/>
              <a:gd name="connsiteY4" fmla="*/ 2096755 h 2179257"/>
              <a:gd name="connsiteX5" fmla="*/ 3234711 w 3258470"/>
              <a:gd name="connsiteY5" fmla="*/ 2043681 h 2179257"/>
              <a:gd name="connsiteX6" fmla="*/ 3222258 w 3258470"/>
              <a:gd name="connsiteY6" fmla="*/ 2075701 h 2179257"/>
              <a:gd name="connsiteX7" fmla="*/ 3240687 w 3258470"/>
              <a:gd name="connsiteY7" fmla="*/ 1063752 h 2179257"/>
              <a:gd name="connsiteX8" fmla="*/ 3192411 w 3258470"/>
              <a:gd name="connsiteY8" fmla="*/ 134363 h 2179257"/>
              <a:gd name="connsiteX9" fmla="*/ 1735255 w 3258470"/>
              <a:gd name="connsiteY9" fmla="*/ 6156 h 2179257"/>
              <a:gd name="connsiteX0" fmla="*/ 1735255 w 3247570"/>
              <a:gd name="connsiteY0" fmla="*/ 6156 h 2179257"/>
              <a:gd name="connsiteX1" fmla="*/ 340726 w 3247570"/>
              <a:gd name="connsiteY1" fmla="*/ 88272 h 2179257"/>
              <a:gd name="connsiteX2" fmla="*/ 151 w 3247570"/>
              <a:gd name="connsiteY2" fmla="*/ 1086292 h 2179257"/>
              <a:gd name="connsiteX3" fmla="*/ 321234 w 3247570"/>
              <a:gd name="connsiteY3" fmla="*/ 2098907 h 2179257"/>
              <a:gd name="connsiteX4" fmla="*/ 2860092 w 3247570"/>
              <a:gd name="connsiteY4" fmla="*/ 2096755 h 2179257"/>
              <a:gd name="connsiteX5" fmla="*/ 3234711 w 3247570"/>
              <a:gd name="connsiteY5" fmla="*/ 2043681 h 2179257"/>
              <a:gd name="connsiteX6" fmla="*/ 3222258 w 3247570"/>
              <a:gd name="connsiteY6" fmla="*/ 2075701 h 2179257"/>
              <a:gd name="connsiteX7" fmla="*/ 3240687 w 3247570"/>
              <a:gd name="connsiteY7" fmla="*/ 1063752 h 2179257"/>
              <a:gd name="connsiteX8" fmla="*/ 3192411 w 3247570"/>
              <a:gd name="connsiteY8" fmla="*/ 134363 h 2179257"/>
              <a:gd name="connsiteX9" fmla="*/ 1735255 w 3247570"/>
              <a:gd name="connsiteY9" fmla="*/ 6156 h 2179257"/>
              <a:gd name="connsiteX0" fmla="*/ 1735255 w 3247570"/>
              <a:gd name="connsiteY0" fmla="*/ 6156 h 2177460"/>
              <a:gd name="connsiteX1" fmla="*/ 340726 w 3247570"/>
              <a:gd name="connsiteY1" fmla="*/ 88272 h 2177460"/>
              <a:gd name="connsiteX2" fmla="*/ 151 w 3247570"/>
              <a:gd name="connsiteY2" fmla="*/ 1086292 h 2177460"/>
              <a:gd name="connsiteX3" fmla="*/ 321234 w 3247570"/>
              <a:gd name="connsiteY3" fmla="*/ 2098907 h 2177460"/>
              <a:gd name="connsiteX4" fmla="*/ 2860092 w 3247570"/>
              <a:gd name="connsiteY4" fmla="*/ 2096755 h 2177460"/>
              <a:gd name="connsiteX5" fmla="*/ 3234711 w 3247570"/>
              <a:gd name="connsiteY5" fmla="*/ 2043681 h 2177460"/>
              <a:gd name="connsiteX6" fmla="*/ 3222258 w 3247570"/>
              <a:gd name="connsiteY6" fmla="*/ 2075701 h 2177460"/>
              <a:gd name="connsiteX7" fmla="*/ 3240687 w 3247570"/>
              <a:gd name="connsiteY7" fmla="*/ 1063752 h 2177460"/>
              <a:gd name="connsiteX8" fmla="*/ 3192411 w 3247570"/>
              <a:gd name="connsiteY8" fmla="*/ 134363 h 2177460"/>
              <a:gd name="connsiteX9" fmla="*/ 1735255 w 3247570"/>
              <a:gd name="connsiteY9" fmla="*/ 6156 h 2177460"/>
              <a:gd name="connsiteX0" fmla="*/ 1760781 w 3273096"/>
              <a:gd name="connsiteY0" fmla="*/ 6156 h 2202706"/>
              <a:gd name="connsiteX1" fmla="*/ 366252 w 3273096"/>
              <a:gd name="connsiteY1" fmla="*/ 88272 h 2202706"/>
              <a:gd name="connsiteX2" fmla="*/ 25677 w 3273096"/>
              <a:gd name="connsiteY2" fmla="*/ 1086292 h 2202706"/>
              <a:gd name="connsiteX3" fmla="*/ 346760 w 3273096"/>
              <a:gd name="connsiteY3" fmla="*/ 2098907 h 2202706"/>
              <a:gd name="connsiteX4" fmla="*/ 2885618 w 3273096"/>
              <a:gd name="connsiteY4" fmla="*/ 2168796 h 2202706"/>
              <a:gd name="connsiteX5" fmla="*/ 3260237 w 3273096"/>
              <a:gd name="connsiteY5" fmla="*/ 2043681 h 2202706"/>
              <a:gd name="connsiteX6" fmla="*/ 3247784 w 3273096"/>
              <a:gd name="connsiteY6" fmla="*/ 2075701 h 2202706"/>
              <a:gd name="connsiteX7" fmla="*/ 3266213 w 3273096"/>
              <a:gd name="connsiteY7" fmla="*/ 1063752 h 2202706"/>
              <a:gd name="connsiteX8" fmla="*/ 3217937 w 3273096"/>
              <a:gd name="connsiteY8" fmla="*/ 134363 h 2202706"/>
              <a:gd name="connsiteX9" fmla="*/ 1760781 w 3273096"/>
              <a:gd name="connsiteY9" fmla="*/ 6156 h 2202706"/>
              <a:gd name="connsiteX0" fmla="*/ 1760781 w 3271923"/>
              <a:gd name="connsiteY0" fmla="*/ 6156 h 2202706"/>
              <a:gd name="connsiteX1" fmla="*/ 366252 w 3271923"/>
              <a:gd name="connsiteY1" fmla="*/ 88272 h 2202706"/>
              <a:gd name="connsiteX2" fmla="*/ 25677 w 3271923"/>
              <a:gd name="connsiteY2" fmla="*/ 1086292 h 2202706"/>
              <a:gd name="connsiteX3" fmla="*/ 346760 w 3271923"/>
              <a:gd name="connsiteY3" fmla="*/ 2098907 h 2202706"/>
              <a:gd name="connsiteX4" fmla="*/ 2885618 w 3271923"/>
              <a:gd name="connsiteY4" fmla="*/ 2168796 h 2202706"/>
              <a:gd name="connsiteX5" fmla="*/ 3260237 w 3271923"/>
              <a:gd name="connsiteY5" fmla="*/ 2043681 h 2202706"/>
              <a:gd name="connsiteX6" fmla="*/ 3227031 w 3271923"/>
              <a:gd name="connsiteY6" fmla="*/ 2099715 h 2202706"/>
              <a:gd name="connsiteX7" fmla="*/ 3266213 w 3271923"/>
              <a:gd name="connsiteY7" fmla="*/ 1063752 h 2202706"/>
              <a:gd name="connsiteX8" fmla="*/ 3217937 w 3271923"/>
              <a:gd name="connsiteY8" fmla="*/ 134363 h 2202706"/>
              <a:gd name="connsiteX9" fmla="*/ 1760781 w 3271923"/>
              <a:gd name="connsiteY9" fmla="*/ 6156 h 2202706"/>
              <a:gd name="connsiteX0" fmla="*/ 1760781 w 3266255"/>
              <a:gd name="connsiteY0" fmla="*/ 6156 h 2204358"/>
              <a:gd name="connsiteX1" fmla="*/ 366252 w 3266255"/>
              <a:gd name="connsiteY1" fmla="*/ 88272 h 2204358"/>
              <a:gd name="connsiteX2" fmla="*/ 25677 w 3266255"/>
              <a:gd name="connsiteY2" fmla="*/ 1086292 h 2204358"/>
              <a:gd name="connsiteX3" fmla="*/ 346760 w 3266255"/>
              <a:gd name="connsiteY3" fmla="*/ 2098907 h 2204358"/>
              <a:gd name="connsiteX4" fmla="*/ 2885618 w 3266255"/>
              <a:gd name="connsiteY4" fmla="*/ 2168796 h 2204358"/>
              <a:gd name="connsiteX5" fmla="*/ 3227031 w 3266255"/>
              <a:gd name="connsiteY5" fmla="*/ 2099715 h 2204358"/>
              <a:gd name="connsiteX6" fmla="*/ 3266213 w 3266255"/>
              <a:gd name="connsiteY6" fmla="*/ 1063752 h 2204358"/>
              <a:gd name="connsiteX7" fmla="*/ 3217937 w 3266255"/>
              <a:gd name="connsiteY7" fmla="*/ 134363 h 2204358"/>
              <a:gd name="connsiteX8" fmla="*/ 1760781 w 3266255"/>
              <a:gd name="connsiteY8" fmla="*/ 6156 h 2204358"/>
              <a:gd name="connsiteX0" fmla="*/ 1760781 w 3269421"/>
              <a:gd name="connsiteY0" fmla="*/ 6156 h 2202706"/>
              <a:gd name="connsiteX1" fmla="*/ 366252 w 3269421"/>
              <a:gd name="connsiteY1" fmla="*/ 88272 h 2202706"/>
              <a:gd name="connsiteX2" fmla="*/ 25677 w 3269421"/>
              <a:gd name="connsiteY2" fmla="*/ 1086292 h 2202706"/>
              <a:gd name="connsiteX3" fmla="*/ 346760 w 3269421"/>
              <a:gd name="connsiteY3" fmla="*/ 2098907 h 2202706"/>
              <a:gd name="connsiteX4" fmla="*/ 2885618 w 3269421"/>
              <a:gd name="connsiteY4" fmla="*/ 2168796 h 2202706"/>
              <a:gd name="connsiteX5" fmla="*/ 3264386 w 3269421"/>
              <a:gd name="connsiteY5" fmla="*/ 2091710 h 2202706"/>
              <a:gd name="connsiteX6" fmla="*/ 3266213 w 3269421"/>
              <a:gd name="connsiteY6" fmla="*/ 1063752 h 2202706"/>
              <a:gd name="connsiteX7" fmla="*/ 3217937 w 3269421"/>
              <a:gd name="connsiteY7" fmla="*/ 134363 h 2202706"/>
              <a:gd name="connsiteX8" fmla="*/ 1760781 w 3269421"/>
              <a:gd name="connsiteY8" fmla="*/ 6156 h 2202706"/>
              <a:gd name="connsiteX0" fmla="*/ 1760781 w 3269421"/>
              <a:gd name="connsiteY0" fmla="*/ 6156 h 2202706"/>
              <a:gd name="connsiteX1" fmla="*/ 366252 w 3269421"/>
              <a:gd name="connsiteY1" fmla="*/ 88272 h 2202706"/>
              <a:gd name="connsiteX2" fmla="*/ 25677 w 3269421"/>
              <a:gd name="connsiteY2" fmla="*/ 1086292 h 2202706"/>
              <a:gd name="connsiteX3" fmla="*/ 346760 w 3269421"/>
              <a:gd name="connsiteY3" fmla="*/ 2098907 h 2202706"/>
              <a:gd name="connsiteX4" fmla="*/ 2885618 w 3269421"/>
              <a:gd name="connsiteY4" fmla="*/ 2168796 h 2202706"/>
              <a:gd name="connsiteX5" fmla="*/ 3264386 w 3269421"/>
              <a:gd name="connsiteY5" fmla="*/ 2091710 h 2202706"/>
              <a:gd name="connsiteX6" fmla="*/ 3266213 w 3269421"/>
              <a:gd name="connsiteY6" fmla="*/ 1063752 h 2202706"/>
              <a:gd name="connsiteX7" fmla="*/ 3217937 w 3269421"/>
              <a:gd name="connsiteY7" fmla="*/ 134363 h 2202706"/>
              <a:gd name="connsiteX8" fmla="*/ 1760781 w 3269421"/>
              <a:gd name="connsiteY8" fmla="*/ 6156 h 2202706"/>
              <a:gd name="connsiteX0" fmla="*/ 1760781 w 3285700"/>
              <a:gd name="connsiteY0" fmla="*/ 25126 h 2221676"/>
              <a:gd name="connsiteX1" fmla="*/ 366252 w 3285700"/>
              <a:gd name="connsiteY1" fmla="*/ 107242 h 2221676"/>
              <a:gd name="connsiteX2" fmla="*/ 25677 w 3285700"/>
              <a:gd name="connsiteY2" fmla="*/ 1105262 h 2221676"/>
              <a:gd name="connsiteX3" fmla="*/ 346760 w 3285700"/>
              <a:gd name="connsiteY3" fmla="*/ 2117877 h 2221676"/>
              <a:gd name="connsiteX4" fmla="*/ 2885618 w 3285700"/>
              <a:gd name="connsiteY4" fmla="*/ 2187766 h 2221676"/>
              <a:gd name="connsiteX5" fmla="*/ 3264386 w 3285700"/>
              <a:gd name="connsiteY5" fmla="*/ 2110680 h 2221676"/>
              <a:gd name="connsiteX6" fmla="*/ 3266213 w 3285700"/>
              <a:gd name="connsiteY6" fmla="*/ 1082722 h 2221676"/>
              <a:gd name="connsiteX7" fmla="*/ 2997955 w 3285700"/>
              <a:gd name="connsiteY7" fmla="*/ 409481 h 2221676"/>
              <a:gd name="connsiteX8" fmla="*/ 1760781 w 3285700"/>
              <a:gd name="connsiteY8" fmla="*/ 25126 h 2221676"/>
              <a:gd name="connsiteX0" fmla="*/ 1760781 w 3285700"/>
              <a:gd name="connsiteY0" fmla="*/ 25126 h 2221676"/>
              <a:gd name="connsiteX1" fmla="*/ 366252 w 3285700"/>
              <a:gd name="connsiteY1" fmla="*/ 107242 h 2221676"/>
              <a:gd name="connsiteX2" fmla="*/ 25677 w 3285700"/>
              <a:gd name="connsiteY2" fmla="*/ 1105262 h 2221676"/>
              <a:gd name="connsiteX3" fmla="*/ 346760 w 3285700"/>
              <a:gd name="connsiteY3" fmla="*/ 2117877 h 2221676"/>
              <a:gd name="connsiteX4" fmla="*/ 2885618 w 3285700"/>
              <a:gd name="connsiteY4" fmla="*/ 2187766 h 2221676"/>
              <a:gd name="connsiteX5" fmla="*/ 3264386 w 3285700"/>
              <a:gd name="connsiteY5" fmla="*/ 2110680 h 2221676"/>
              <a:gd name="connsiteX6" fmla="*/ 3266213 w 3285700"/>
              <a:gd name="connsiteY6" fmla="*/ 1082722 h 2221676"/>
              <a:gd name="connsiteX7" fmla="*/ 2997955 w 3285700"/>
              <a:gd name="connsiteY7" fmla="*/ 409481 h 2221676"/>
              <a:gd name="connsiteX8" fmla="*/ 2388607 w 3285700"/>
              <a:gd name="connsiteY8" fmla="*/ 173558 h 2221676"/>
              <a:gd name="connsiteX9" fmla="*/ 1760781 w 3285700"/>
              <a:gd name="connsiteY9" fmla="*/ 25126 h 2221676"/>
              <a:gd name="connsiteX0" fmla="*/ 1760781 w 3285700"/>
              <a:gd name="connsiteY0" fmla="*/ 1264 h 2197814"/>
              <a:gd name="connsiteX1" fmla="*/ 366252 w 3285700"/>
              <a:gd name="connsiteY1" fmla="*/ 83380 h 2197814"/>
              <a:gd name="connsiteX2" fmla="*/ 25677 w 3285700"/>
              <a:gd name="connsiteY2" fmla="*/ 1081400 h 2197814"/>
              <a:gd name="connsiteX3" fmla="*/ 346760 w 3285700"/>
              <a:gd name="connsiteY3" fmla="*/ 2094015 h 2197814"/>
              <a:gd name="connsiteX4" fmla="*/ 2885618 w 3285700"/>
              <a:gd name="connsiteY4" fmla="*/ 2163904 h 2197814"/>
              <a:gd name="connsiteX5" fmla="*/ 3264386 w 3285700"/>
              <a:gd name="connsiteY5" fmla="*/ 2086818 h 2197814"/>
              <a:gd name="connsiteX6" fmla="*/ 3266213 w 3285700"/>
              <a:gd name="connsiteY6" fmla="*/ 1058860 h 2197814"/>
              <a:gd name="connsiteX7" fmla="*/ 2997955 w 3285700"/>
              <a:gd name="connsiteY7" fmla="*/ 385619 h 2197814"/>
              <a:gd name="connsiteX8" fmla="*/ 2405210 w 3285700"/>
              <a:gd name="connsiteY8" fmla="*/ 61645 h 2197814"/>
              <a:gd name="connsiteX9" fmla="*/ 1760781 w 3285700"/>
              <a:gd name="connsiteY9" fmla="*/ 1264 h 2197814"/>
              <a:gd name="connsiteX0" fmla="*/ 1760781 w 3285700"/>
              <a:gd name="connsiteY0" fmla="*/ 1264 h 2200249"/>
              <a:gd name="connsiteX1" fmla="*/ 366252 w 3285700"/>
              <a:gd name="connsiteY1" fmla="*/ 83380 h 2200249"/>
              <a:gd name="connsiteX2" fmla="*/ 25677 w 3285700"/>
              <a:gd name="connsiteY2" fmla="*/ 1081400 h 2200249"/>
              <a:gd name="connsiteX3" fmla="*/ 346760 w 3285700"/>
              <a:gd name="connsiteY3" fmla="*/ 2094015 h 2200249"/>
              <a:gd name="connsiteX4" fmla="*/ 2885618 w 3285700"/>
              <a:gd name="connsiteY4" fmla="*/ 2163904 h 2200249"/>
              <a:gd name="connsiteX5" fmla="*/ 3264386 w 3285700"/>
              <a:gd name="connsiteY5" fmla="*/ 2086818 h 2200249"/>
              <a:gd name="connsiteX6" fmla="*/ 3266213 w 3285700"/>
              <a:gd name="connsiteY6" fmla="*/ 1058860 h 2200249"/>
              <a:gd name="connsiteX7" fmla="*/ 2997955 w 3285700"/>
              <a:gd name="connsiteY7" fmla="*/ 385619 h 2200249"/>
              <a:gd name="connsiteX8" fmla="*/ 2405210 w 3285700"/>
              <a:gd name="connsiteY8" fmla="*/ 61645 h 2200249"/>
              <a:gd name="connsiteX9" fmla="*/ 1760781 w 3285700"/>
              <a:gd name="connsiteY9" fmla="*/ 1264 h 2200249"/>
              <a:gd name="connsiteX0" fmla="*/ 1760781 w 3285700"/>
              <a:gd name="connsiteY0" fmla="*/ 1264 h 2200249"/>
              <a:gd name="connsiteX1" fmla="*/ 366252 w 3285700"/>
              <a:gd name="connsiteY1" fmla="*/ 83380 h 2200249"/>
              <a:gd name="connsiteX2" fmla="*/ 25677 w 3285700"/>
              <a:gd name="connsiteY2" fmla="*/ 1081400 h 2200249"/>
              <a:gd name="connsiteX3" fmla="*/ 346760 w 3285700"/>
              <a:gd name="connsiteY3" fmla="*/ 2094015 h 2200249"/>
              <a:gd name="connsiteX4" fmla="*/ 2885618 w 3285700"/>
              <a:gd name="connsiteY4" fmla="*/ 2163904 h 2200249"/>
              <a:gd name="connsiteX5" fmla="*/ 3264386 w 3285700"/>
              <a:gd name="connsiteY5" fmla="*/ 2086818 h 2200249"/>
              <a:gd name="connsiteX6" fmla="*/ 3266213 w 3285700"/>
              <a:gd name="connsiteY6" fmla="*/ 1058860 h 2200249"/>
              <a:gd name="connsiteX7" fmla="*/ 2997955 w 3285700"/>
              <a:gd name="connsiteY7" fmla="*/ 385619 h 2200249"/>
              <a:gd name="connsiteX8" fmla="*/ 2405210 w 3285700"/>
              <a:gd name="connsiteY8" fmla="*/ 61645 h 2200249"/>
              <a:gd name="connsiteX9" fmla="*/ 1760781 w 3285700"/>
              <a:gd name="connsiteY9" fmla="*/ 1264 h 2200249"/>
              <a:gd name="connsiteX0" fmla="*/ 1760781 w 3282420"/>
              <a:gd name="connsiteY0" fmla="*/ 1134 h 2200119"/>
              <a:gd name="connsiteX1" fmla="*/ 366252 w 3282420"/>
              <a:gd name="connsiteY1" fmla="*/ 83250 h 2200119"/>
              <a:gd name="connsiteX2" fmla="*/ 25677 w 3282420"/>
              <a:gd name="connsiteY2" fmla="*/ 1081270 h 2200119"/>
              <a:gd name="connsiteX3" fmla="*/ 346760 w 3282420"/>
              <a:gd name="connsiteY3" fmla="*/ 2093885 h 2200119"/>
              <a:gd name="connsiteX4" fmla="*/ 2885618 w 3282420"/>
              <a:gd name="connsiteY4" fmla="*/ 2163774 h 2200119"/>
              <a:gd name="connsiteX5" fmla="*/ 3264386 w 3282420"/>
              <a:gd name="connsiteY5" fmla="*/ 2086688 h 2200119"/>
              <a:gd name="connsiteX6" fmla="*/ 3266213 w 3282420"/>
              <a:gd name="connsiteY6" fmla="*/ 1058730 h 2200119"/>
              <a:gd name="connsiteX7" fmla="*/ 3042242 w 3282420"/>
              <a:gd name="connsiteY7" fmla="*/ 234655 h 2200119"/>
              <a:gd name="connsiteX8" fmla="*/ 2405210 w 3282420"/>
              <a:gd name="connsiteY8" fmla="*/ 61515 h 2200119"/>
              <a:gd name="connsiteX9" fmla="*/ 1760781 w 3282420"/>
              <a:gd name="connsiteY9" fmla="*/ 1134 h 2200119"/>
              <a:gd name="connsiteX0" fmla="*/ 1760781 w 3302146"/>
              <a:gd name="connsiteY0" fmla="*/ 1134 h 2200119"/>
              <a:gd name="connsiteX1" fmla="*/ 366252 w 3302146"/>
              <a:gd name="connsiteY1" fmla="*/ 83250 h 2200119"/>
              <a:gd name="connsiteX2" fmla="*/ 25677 w 3302146"/>
              <a:gd name="connsiteY2" fmla="*/ 1081270 h 2200119"/>
              <a:gd name="connsiteX3" fmla="*/ 346760 w 3302146"/>
              <a:gd name="connsiteY3" fmla="*/ 2093885 h 2200119"/>
              <a:gd name="connsiteX4" fmla="*/ 2885618 w 3302146"/>
              <a:gd name="connsiteY4" fmla="*/ 2163774 h 2200119"/>
              <a:gd name="connsiteX5" fmla="*/ 3264386 w 3302146"/>
              <a:gd name="connsiteY5" fmla="*/ 2086688 h 2200119"/>
              <a:gd name="connsiteX6" fmla="*/ 3290370 w 3302146"/>
              <a:gd name="connsiteY6" fmla="*/ 979722 h 2200119"/>
              <a:gd name="connsiteX7" fmla="*/ 3042242 w 3302146"/>
              <a:gd name="connsiteY7" fmla="*/ 234655 h 2200119"/>
              <a:gd name="connsiteX8" fmla="*/ 2405210 w 3302146"/>
              <a:gd name="connsiteY8" fmla="*/ 61515 h 2200119"/>
              <a:gd name="connsiteX9" fmla="*/ 1760781 w 3302146"/>
              <a:gd name="connsiteY9" fmla="*/ 1134 h 2200119"/>
              <a:gd name="connsiteX0" fmla="*/ 1760781 w 3290895"/>
              <a:gd name="connsiteY0" fmla="*/ 1134 h 2200119"/>
              <a:gd name="connsiteX1" fmla="*/ 366252 w 3290895"/>
              <a:gd name="connsiteY1" fmla="*/ 83250 h 2200119"/>
              <a:gd name="connsiteX2" fmla="*/ 25677 w 3290895"/>
              <a:gd name="connsiteY2" fmla="*/ 1081270 h 2200119"/>
              <a:gd name="connsiteX3" fmla="*/ 346760 w 3290895"/>
              <a:gd name="connsiteY3" fmla="*/ 2093885 h 2200119"/>
              <a:gd name="connsiteX4" fmla="*/ 2885618 w 3290895"/>
              <a:gd name="connsiteY4" fmla="*/ 2163774 h 2200119"/>
              <a:gd name="connsiteX5" fmla="*/ 3264386 w 3290895"/>
              <a:gd name="connsiteY5" fmla="*/ 2086688 h 2200119"/>
              <a:gd name="connsiteX6" fmla="*/ 3290370 w 3290895"/>
              <a:gd name="connsiteY6" fmla="*/ 979722 h 2200119"/>
              <a:gd name="connsiteX7" fmla="*/ 3042242 w 3290895"/>
              <a:gd name="connsiteY7" fmla="*/ 234655 h 2200119"/>
              <a:gd name="connsiteX8" fmla="*/ 2405210 w 3290895"/>
              <a:gd name="connsiteY8" fmla="*/ 61515 h 2200119"/>
              <a:gd name="connsiteX9" fmla="*/ 1760781 w 3290895"/>
              <a:gd name="connsiteY9" fmla="*/ 1134 h 2200119"/>
              <a:gd name="connsiteX0" fmla="*/ 1760781 w 3298845"/>
              <a:gd name="connsiteY0" fmla="*/ 1134 h 2200119"/>
              <a:gd name="connsiteX1" fmla="*/ 366252 w 3298845"/>
              <a:gd name="connsiteY1" fmla="*/ 83250 h 2200119"/>
              <a:gd name="connsiteX2" fmla="*/ 25677 w 3298845"/>
              <a:gd name="connsiteY2" fmla="*/ 1081270 h 2200119"/>
              <a:gd name="connsiteX3" fmla="*/ 346760 w 3298845"/>
              <a:gd name="connsiteY3" fmla="*/ 2093885 h 2200119"/>
              <a:gd name="connsiteX4" fmla="*/ 2885618 w 3298845"/>
              <a:gd name="connsiteY4" fmla="*/ 2163774 h 2200119"/>
              <a:gd name="connsiteX5" fmla="*/ 3264386 w 3298845"/>
              <a:gd name="connsiteY5" fmla="*/ 2086688 h 2200119"/>
              <a:gd name="connsiteX6" fmla="*/ 3298422 w 3298845"/>
              <a:gd name="connsiteY6" fmla="*/ 871983 h 2200119"/>
              <a:gd name="connsiteX7" fmla="*/ 3042242 w 3298845"/>
              <a:gd name="connsiteY7" fmla="*/ 234655 h 2200119"/>
              <a:gd name="connsiteX8" fmla="*/ 2405210 w 3298845"/>
              <a:gd name="connsiteY8" fmla="*/ 61515 h 2200119"/>
              <a:gd name="connsiteX9" fmla="*/ 1760781 w 3298845"/>
              <a:gd name="connsiteY9" fmla="*/ 1134 h 2200119"/>
              <a:gd name="connsiteX0" fmla="*/ 1760781 w 3298845"/>
              <a:gd name="connsiteY0" fmla="*/ 4229 h 2203214"/>
              <a:gd name="connsiteX1" fmla="*/ 366252 w 3298845"/>
              <a:gd name="connsiteY1" fmla="*/ 86345 h 2203214"/>
              <a:gd name="connsiteX2" fmla="*/ 25677 w 3298845"/>
              <a:gd name="connsiteY2" fmla="*/ 1084365 h 2203214"/>
              <a:gd name="connsiteX3" fmla="*/ 346760 w 3298845"/>
              <a:gd name="connsiteY3" fmla="*/ 2096980 h 2203214"/>
              <a:gd name="connsiteX4" fmla="*/ 2885618 w 3298845"/>
              <a:gd name="connsiteY4" fmla="*/ 2166869 h 2203214"/>
              <a:gd name="connsiteX5" fmla="*/ 3264386 w 3298845"/>
              <a:gd name="connsiteY5" fmla="*/ 2089783 h 2203214"/>
              <a:gd name="connsiteX6" fmla="*/ 3298422 w 3298845"/>
              <a:gd name="connsiteY6" fmla="*/ 875078 h 2203214"/>
              <a:gd name="connsiteX7" fmla="*/ 3042242 w 3298845"/>
              <a:gd name="connsiteY7" fmla="*/ 237750 h 2203214"/>
              <a:gd name="connsiteX8" fmla="*/ 2405210 w 3298845"/>
              <a:gd name="connsiteY8" fmla="*/ 35879 h 2203214"/>
              <a:gd name="connsiteX9" fmla="*/ 1760781 w 3298845"/>
              <a:gd name="connsiteY9" fmla="*/ 4229 h 2203214"/>
              <a:gd name="connsiteX0" fmla="*/ 1760781 w 3298845"/>
              <a:gd name="connsiteY0" fmla="*/ 1809 h 2200794"/>
              <a:gd name="connsiteX1" fmla="*/ 366252 w 3298845"/>
              <a:gd name="connsiteY1" fmla="*/ 83925 h 2200794"/>
              <a:gd name="connsiteX2" fmla="*/ 25677 w 3298845"/>
              <a:gd name="connsiteY2" fmla="*/ 1081945 h 2200794"/>
              <a:gd name="connsiteX3" fmla="*/ 346760 w 3298845"/>
              <a:gd name="connsiteY3" fmla="*/ 2094560 h 2200794"/>
              <a:gd name="connsiteX4" fmla="*/ 2885618 w 3298845"/>
              <a:gd name="connsiteY4" fmla="*/ 2164449 h 2200794"/>
              <a:gd name="connsiteX5" fmla="*/ 3264386 w 3298845"/>
              <a:gd name="connsiteY5" fmla="*/ 2087363 h 2200794"/>
              <a:gd name="connsiteX6" fmla="*/ 3298422 w 3298845"/>
              <a:gd name="connsiteY6" fmla="*/ 872658 h 2200794"/>
              <a:gd name="connsiteX7" fmla="*/ 3042242 w 3298845"/>
              <a:gd name="connsiteY7" fmla="*/ 235330 h 2200794"/>
              <a:gd name="connsiteX8" fmla="*/ 2405210 w 3298845"/>
              <a:gd name="connsiteY8" fmla="*/ 33459 h 2200794"/>
              <a:gd name="connsiteX9" fmla="*/ 1760781 w 3298845"/>
              <a:gd name="connsiteY9" fmla="*/ 1809 h 2200794"/>
              <a:gd name="connsiteX0" fmla="*/ 1760781 w 3310748"/>
              <a:gd name="connsiteY0" fmla="*/ 1809 h 2195593"/>
              <a:gd name="connsiteX1" fmla="*/ 366252 w 3310748"/>
              <a:gd name="connsiteY1" fmla="*/ 83925 h 2195593"/>
              <a:gd name="connsiteX2" fmla="*/ 25677 w 3310748"/>
              <a:gd name="connsiteY2" fmla="*/ 1081945 h 2195593"/>
              <a:gd name="connsiteX3" fmla="*/ 346760 w 3310748"/>
              <a:gd name="connsiteY3" fmla="*/ 2094560 h 2195593"/>
              <a:gd name="connsiteX4" fmla="*/ 2885618 w 3310748"/>
              <a:gd name="connsiteY4" fmla="*/ 2164449 h 2195593"/>
              <a:gd name="connsiteX5" fmla="*/ 3272438 w 3310748"/>
              <a:gd name="connsiteY5" fmla="*/ 2137641 h 2195593"/>
              <a:gd name="connsiteX6" fmla="*/ 3298422 w 3310748"/>
              <a:gd name="connsiteY6" fmla="*/ 872658 h 2195593"/>
              <a:gd name="connsiteX7" fmla="*/ 3042242 w 3310748"/>
              <a:gd name="connsiteY7" fmla="*/ 235330 h 2195593"/>
              <a:gd name="connsiteX8" fmla="*/ 2405210 w 3310748"/>
              <a:gd name="connsiteY8" fmla="*/ 33459 h 2195593"/>
              <a:gd name="connsiteX9" fmla="*/ 1760781 w 3310748"/>
              <a:gd name="connsiteY9" fmla="*/ 1809 h 2195593"/>
              <a:gd name="connsiteX0" fmla="*/ 1760781 w 3310748"/>
              <a:gd name="connsiteY0" fmla="*/ 1809 h 2195593"/>
              <a:gd name="connsiteX1" fmla="*/ 366252 w 3310748"/>
              <a:gd name="connsiteY1" fmla="*/ 83925 h 2195593"/>
              <a:gd name="connsiteX2" fmla="*/ 25677 w 3310748"/>
              <a:gd name="connsiteY2" fmla="*/ 1081945 h 2195593"/>
              <a:gd name="connsiteX3" fmla="*/ 346760 w 3310748"/>
              <a:gd name="connsiteY3" fmla="*/ 2094560 h 2195593"/>
              <a:gd name="connsiteX4" fmla="*/ 2885618 w 3310748"/>
              <a:gd name="connsiteY4" fmla="*/ 2164449 h 2195593"/>
              <a:gd name="connsiteX5" fmla="*/ 3272438 w 3310748"/>
              <a:gd name="connsiteY5" fmla="*/ 2137641 h 2195593"/>
              <a:gd name="connsiteX6" fmla="*/ 3298422 w 3310748"/>
              <a:gd name="connsiteY6" fmla="*/ 872658 h 2195593"/>
              <a:gd name="connsiteX7" fmla="*/ 3042242 w 3310748"/>
              <a:gd name="connsiteY7" fmla="*/ 235330 h 2195593"/>
              <a:gd name="connsiteX8" fmla="*/ 2405210 w 3310748"/>
              <a:gd name="connsiteY8" fmla="*/ 33459 h 2195593"/>
              <a:gd name="connsiteX9" fmla="*/ 1760781 w 3310748"/>
              <a:gd name="connsiteY9" fmla="*/ 1809 h 2195593"/>
              <a:gd name="connsiteX0" fmla="*/ 1751126 w 3301093"/>
              <a:gd name="connsiteY0" fmla="*/ 1809 h 2195593"/>
              <a:gd name="connsiteX1" fmla="*/ 356597 w 3301093"/>
              <a:gd name="connsiteY1" fmla="*/ 83925 h 2195593"/>
              <a:gd name="connsiteX2" fmla="*/ 16022 w 3301093"/>
              <a:gd name="connsiteY2" fmla="*/ 1081945 h 2195593"/>
              <a:gd name="connsiteX3" fmla="*/ 337105 w 3301093"/>
              <a:gd name="connsiteY3" fmla="*/ 2094560 h 2195593"/>
              <a:gd name="connsiteX4" fmla="*/ 2654528 w 3301093"/>
              <a:gd name="connsiteY4" fmla="*/ 2164449 h 2195593"/>
              <a:gd name="connsiteX5" fmla="*/ 3262783 w 3301093"/>
              <a:gd name="connsiteY5" fmla="*/ 2137641 h 2195593"/>
              <a:gd name="connsiteX6" fmla="*/ 3288767 w 3301093"/>
              <a:gd name="connsiteY6" fmla="*/ 872658 h 2195593"/>
              <a:gd name="connsiteX7" fmla="*/ 3032587 w 3301093"/>
              <a:gd name="connsiteY7" fmla="*/ 235330 h 2195593"/>
              <a:gd name="connsiteX8" fmla="*/ 2395555 w 3301093"/>
              <a:gd name="connsiteY8" fmla="*/ 33459 h 2195593"/>
              <a:gd name="connsiteX9" fmla="*/ 1751126 w 3301093"/>
              <a:gd name="connsiteY9" fmla="*/ 1809 h 2195593"/>
              <a:gd name="connsiteX0" fmla="*/ 1751126 w 3301093"/>
              <a:gd name="connsiteY0" fmla="*/ 1809 h 2182925"/>
              <a:gd name="connsiteX1" fmla="*/ 356597 w 3301093"/>
              <a:gd name="connsiteY1" fmla="*/ 83925 h 2182925"/>
              <a:gd name="connsiteX2" fmla="*/ 16022 w 3301093"/>
              <a:gd name="connsiteY2" fmla="*/ 1081945 h 2182925"/>
              <a:gd name="connsiteX3" fmla="*/ 337105 w 3301093"/>
              <a:gd name="connsiteY3" fmla="*/ 2094560 h 2182925"/>
              <a:gd name="connsiteX4" fmla="*/ 2654528 w 3301093"/>
              <a:gd name="connsiteY4" fmla="*/ 2135718 h 2182925"/>
              <a:gd name="connsiteX5" fmla="*/ 3262783 w 3301093"/>
              <a:gd name="connsiteY5" fmla="*/ 2137641 h 2182925"/>
              <a:gd name="connsiteX6" fmla="*/ 3288767 w 3301093"/>
              <a:gd name="connsiteY6" fmla="*/ 872658 h 2182925"/>
              <a:gd name="connsiteX7" fmla="*/ 3032587 w 3301093"/>
              <a:gd name="connsiteY7" fmla="*/ 235330 h 2182925"/>
              <a:gd name="connsiteX8" fmla="*/ 2395555 w 3301093"/>
              <a:gd name="connsiteY8" fmla="*/ 33459 h 2182925"/>
              <a:gd name="connsiteX9" fmla="*/ 1751126 w 3301093"/>
              <a:gd name="connsiteY9" fmla="*/ 1809 h 2182925"/>
              <a:gd name="connsiteX0" fmla="*/ 1751126 w 3301093"/>
              <a:gd name="connsiteY0" fmla="*/ 1809 h 2182925"/>
              <a:gd name="connsiteX1" fmla="*/ 356597 w 3301093"/>
              <a:gd name="connsiteY1" fmla="*/ 83925 h 2182925"/>
              <a:gd name="connsiteX2" fmla="*/ 16022 w 3301093"/>
              <a:gd name="connsiteY2" fmla="*/ 1081945 h 2182925"/>
              <a:gd name="connsiteX3" fmla="*/ 337105 w 3301093"/>
              <a:gd name="connsiteY3" fmla="*/ 2094560 h 2182925"/>
              <a:gd name="connsiteX4" fmla="*/ 2654528 w 3301093"/>
              <a:gd name="connsiteY4" fmla="*/ 2135718 h 2182925"/>
              <a:gd name="connsiteX5" fmla="*/ 3262783 w 3301093"/>
              <a:gd name="connsiteY5" fmla="*/ 2137641 h 2182925"/>
              <a:gd name="connsiteX6" fmla="*/ 3288767 w 3301093"/>
              <a:gd name="connsiteY6" fmla="*/ 872658 h 2182925"/>
              <a:gd name="connsiteX7" fmla="*/ 3032587 w 3301093"/>
              <a:gd name="connsiteY7" fmla="*/ 235330 h 2182925"/>
              <a:gd name="connsiteX8" fmla="*/ 2395555 w 3301093"/>
              <a:gd name="connsiteY8" fmla="*/ 33459 h 2182925"/>
              <a:gd name="connsiteX9" fmla="*/ 1751126 w 3301093"/>
              <a:gd name="connsiteY9" fmla="*/ 1809 h 2182925"/>
              <a:gd name="connsiteX0" fmla="*/ 1751126 w 3301093"/>
              <a:gd name="connsiteY0" fmla="*/ 1809 h 2141688"/>
              <a:gd name="connsiteX1" fmla="*/ 356597 w 3301093"/>
              <a:gd name="connsiteY1" fmla="*/ 83925 h 2141688"/>
              <a:gd name="connsiteX2" fmla="*/ 16022 w 3301093"/>
              <a:gd name="connsiteY2" fmla="*/ 1081945 h 2141688"/>
              <a:gd name="connsiteX3" fmla="*/ 337105 w 3301093"/>
              <a:gd name="connsiteY3" fmla="*/ 2094560 h 2141688"/>
              <a:gd name="connsiteX4" fmla="*/ 2654528 w 3301093"/>
              <a:gd name="connsiteY4" fmla="*/ 2135718 h 2141688"/>
              <a:gd name="connsiteX5" fmla="*/ 3262783 w 3301093"/>
              <a:gd name="connsiteY5" fmla="*/ 2137641 h 2141688"/>
              <a:gd name="connsiteX6" fmla="*/ 3288767 w 3301093"/>
              <a:gd name="connsiteY6" fmla="*/ 872658 h 2141688"/>
              <a:gd name="connsiteX7" fmla="*/ 3032587 w 3301093"/>
              <a:gd name="connsiteY7" fmla="*/ 235330 h 2141688"/>
              <a:gd name="connsiteX8" fmla="*/ 2395555 w 3301093"/>
              <a:gd name="connsiteY8" fmla="*/ 33459 h 2141688"/>
              <a:gd name="connsiteX9" fmla="*/ 1751126 w 3301093"/>
              <a:gd name="connsiteY9" fmla="*/ 1809 h 2141688"/>
              <a:gd name="connsiteX0" fmla="*/ 1920633 w 3470600"/>
              <a:gd name="connsiteY0" fmla="*/ 1809 h 2194056"/>
              <a:gd name="connsiteX1" fmla="*/ 526104 w 3470600"/>
              <a:gd name="connsiteY1" fmla="*/ 83925 h 2194056"/>
              <a:gd name="connsiteX2" fmla="*/ 185529 w 3470600"/>
              <a:gd name="connsiteY2" fmla="*/ 1081945 h 2194056"/>
              <a:gd name="connsiteX3" fmla="*/ 216733 w 3470600"/>
              <a:gd name="connsiteY3" fmla="*/ 2166386 h 2194056"/>
              <a:gd name="connsiteX4" fmla="*/ 2824035 w 3470600"/>
              <a:gd name="connsiteY4" fmla="*/ 2135718 h 2194056"/>
              <a:gd name="connsiteX5" fmla="*/ 3432290 w 3470600"/>
              <a:gd name="connsiteY5" fmla="*/ 2137641 h 2194056"/>
              <a:gd name="connsiteX6" fmla="*/ 3458274 w 3470600"/>
              <a:gd name="connsiteY6" fmla="*/ 872658 h 2194056"/>
              <a:gd name="connsiteX7" fmla="*/ 3202094 w 3470600"/>
              <a:gd name="connsiteY7" fmla="*/ 235330 h 2194056"/>
              <a:gd name="connsiteX8" fmla="*/ 2565062 w 3470600"/>
              <a:gd name="connsiteY8" fmla="*/ 33459 h 2194056"/>
              <a:gd name="connsiteX9" fmla="*/ 1920633 w 3470600"/>
              <a:gd name="connsiteY9" fmla="*/ 1809 h 2194056"/>
              <a:gd name="connsiteX0" fmla="*/ 1751140 w 3301107"/>
              <a:gd name="connsiteY0" fmla="*/ 1809 h 2194056"/>
              <a:gd name="connsiteX1" fmla="*/ 356611 w 3301107"/>
              <a:gd name="connsiteY1" fmla="*/ 83925 h 2194056"/>
              <a:gd name="connsiteX2" fmla="*/ 16036 w 3301107"/>
              <a:gd name="connsiteY2" fmla="*/ 1081945 h 2194056"/>
              <a:gd name="connsiteX3" fmla="*/ 47240 w 3301107"/>
              <a:gd name="connsiteY3" fmla="*/ 2166386 h 2194056"/>
              <a:gd name="connsiteX4" fmla="*/ 2654542 w 3301107"/>
              <a:gd name="connsiteY4" fmla="*/ 2135718 h 2194056"/>
              <a:gd name="connsiteX5" fmla="*/ 3262797 w 3301107"/>
              <a:gd name="connsiteY5" fmla="*/ 2137641 h 2194056"/>
              <a:gd name="connsiteX6" fmla="*/ 3288781 w 3301107"/>
              <a:gd name="connsiteY6" fmla="*/ 872658 h 2194056"/>
              <a:gd name="connsiteX7" fmla="*/ 3032601 w 3301107"/>
              <a:gd name="connsiteY7" fmla="*/ 235330 h 2194056"/>
              <a:gd name="connsiteX8" fmla="*/ 2395569 w 3301107"/>
              <a:gd name="connsiteY8" fmla="*/ 33459 h 2194056"/>
              <a:gd name="connsiteX9" fmla="*/ 1751140 w 3301107"/>
              <a:gd name="connsiteY9" fmla="*/ 1809 h 2194056"/>
              <a:gd name="connsiteX0" fmla="*/ 1766535 w 3316502"/>
              <a:gd name="connsiteY0" fmla="*/ 1809 h 2200189"/>
              <a:gd name="connsiteX1" fmla="*/ 372006 w 3316502"/>
              <a:gd name="connsiteY1" fmla="*/ 83925 h 2200189"/>
              <a:gd name="connsiteX2" fmla="*/ 31431 w 3316502"/>
              <a:gd name="connsiteY2" fmla="*/ 1081945 h 2200189"/>
              <a:gd name="connsiteX3" fmla="*/ 10296 w 3316502"/>
              <a:gd name="connsiteY3" fmla="*/ 2173569 h 2200189"/>
              <a:gd name="connsiteX4" fmla="*/ 2669937 w 3316502"/>
              <a:gd name="connsiteY4" fmla="*/ 2135718 h 2200189"/>
              <a:gd name="connsiteX5" fmla="*/ 3278192 w 3316502"/>
              <a:gd name="connsiteY5" fmla="*/ 2137641 h 2200189"/>
              <a:gd name="connsiteX6" fmla="*/ 3304176 w 3316502"/>
              <a:gd name="connsiteY6" fmla="*/ 872658 h 2200189"/>
              <a:gd name="connsiteX7" fmla="*/ 3047996 w 3316502"/>
              <a:gd name="connsiteY7" fmla="*/ 235330 h 2200189"/>
              <a:gd name="connsiteX8" fmla="*/ 2410964 w 3316502"/>
              <a:gd name="connsiteY8" fmla="*/ 33459 h 2200189"/>
              <a:gd name="connsiteX9" fmla="*/ 1766535 w 3316502"/>
              <a:gd name="connsiteY9" fmla="*/ 1809 h 2200189"/>
              <a:gd name="connsiteX0" fmla="*/ 1766535 w 3316502"/>
              <a:gd name="connsiteY0" fmla="*/ 1809 h 2173569"/>
              <a:gd name="connsiteX1" fmla="*/ 372006 w 3316502"/>
              <a:gd name="connsiteY1" fmla="*/ 83925 h 2173569"/>
              <a:gd name="connsiteX2" fmla="*/ 31431 w 3316502"/>
              <a:gd name="connsiteY2" fmla="*/ 1081945 h 2173569"/>
              <a:gd name="connsiteX3" fmla="*/ 10296 w 3316502"/>
              <a:gd name="connsiteY3" fmla="*/ 2173569 h 2173569"/>
              <a:gd name="connsiteX4" fmla="*/ 2669937 w 3316502"/>
              <a:gd name="connsiteY4" fmla="*/ 2135718 h 2173569"/>
              <a:gd name="connsiteX5" fmla="*/ 3278192 w 3316502"/>
              <a:gd name="connsiteY5" fmla="*/ 2137641 h 2173569"/>
              <a:gd name="connsiteX6" fmla="*/ 3304176 w 3316502"/>
              <a:gd name="connsiteY6" fmla="*/ 872658 h 2173569"/>
              <a:gd name="connsiteX7" fmla="*/ 3047996 w 3316502"/>
              <a:gd name="connsiteY7" fmla="*/ 235330 h 2173569"/>
              <a:gd name="connsiteX8" fmla="*/ 2410964 w 3316502"/>
              <a:gd name="connsiteY8" fmla="*/ 33459 h 2173569"/>
              <a:gd name="connsiteX9" fmla="*/ 1766535 w 3316502"/>
              <a:gd name="connsiteY9" fmla="*/ 1809 h 2173569"/>
              <a:gd name="connsiteX0" fmla="*/ 1756239 w 3306206"/>
              <a:gd name="connsiteY0" fmla="*/ 1809 h 2173569"/>
              <a:gd name="connsiteX1" fmla="*/ 361710 w 3306206"/>
              <a:gd name="connsiteY1" fmla="*/ 83925 h 2173569"/>
              <a:gd name="connsiteX2" fmla="*/ 53344 w 3306206"/>
              <a:gd name="connsiteY2" fmla="*/ 658172 h 2173569"/>
              <a:gd name="connsiteX3" fmla="*/ 0 w 3306206"/>
              <a:gd name="connsiteY3" fmla="*/ 2173569 h 2173569"/>
              <a:gd name="connsiteX4" fmla="*/ 2659641 w 3306206"/>
              <a:gd name="connsiteY4" fmla="*/ 2135718 h 2173569"/>
              <a:gd name="connsiteX5" fmla="*/ 3267896 w 3306206"/>
              <a:gd name="connsiteY5" fmla="*/ 2137641 h 2173569"/>
              <a:gd name="connsiteX6" fmla="*/ 3293880 w 3306206"/>
              <a:gd name="connsiteY6" fmla="*/ 872658 h 2173569"/>
              <a:gd name="connsiteX7" fmla="*/ 3037700 w 3306206"/>
              <a:gd name="connsiteY7" fmla="*/ 235330 h 2173569"/>
              <a:gd name="connsiteX8" fmla="*/ 2400668 w 3306206"/>
              <a:gd name="connsiteY8" fmla="*/ 33459 h 2173569"/>
              <a:gd name="connsiteX9" fmla="*/ 1756239 w 3306206"/>
              <a:gd name="connsiteY9" fmla="*/ 1809 h 2173569"/>
              <a:gd name="connsiteX0" fmla="*/ 1759561 w 3309528"/>
              <a:gd name="connsiteY0" fmla="*/ 1809 h 2173569"/>
              <a:gd name="connsiteX1" fmla="*/ 365032 w 3309528"/>
              <a:gd name="connsiteY1" fmla="*/ 83925 h 2173569"/>
              <a:gd name="connsiteX2" fmla="*/ 36536 w 3309528"/>
              <a:gd name="connsiteY2" fmla="*/ 643807 h 2173569"/>
              <a:gd name="connsiteX3" fmla="*/ 3322 w 3309528"/>
              <a:gd name="connsiteY3" fmla="*/ 2173569 h 2173569"/>
              <a:gd name="connsiteX4" fmla="*/ 2662963 w 3309528"/>
              <a:gd name="connsiteY4" fmla="*/ 2135718 h 2173569"/>
              <a:gd name="connsiteX5" fmla="*/ 3271218 w 3309528"/>
              <a:gd name="connsiteY5" fmla="*/ 2137641 h 2173569"/>
              <a:gd name="connsiteX6" fmla="*/ 3297202 w 3309528"/>
              <a:gd name="connsiteY6" fmla="*/ 872658 h 2173569"/>
              <a:gd name="connsiteX7" fmla="*/ 3041022 w 3309528"/>
              <a:gd name="connsiteY7" fmla="*/ 235330 h 2173569"/>
              <a:gd name="connsiteX8" fmla="*/ 2403990 w 3309528"/>
              <a:gd name="connsiteY8" fmla="*/ 33459 h 2173569"/>
              <a:gd name="connsiteX9" fmla="*/ 1759561 w 3309528"/>
              <a:gd name="connsiteY9" fmla="*/ 1809 h 2173569"/>
              <a:gd name="connsiteX0" fmla="*/ 1759561 w 3309528"/>
              <a:gd name="connsiteY0" fmla="*/ 1809 h 2173569"/>
              <a:gd name="connsiteX1" fmla="*/ 365032 w 3309528"/>
              <a:gd name="connsiteY1" fmla="*/ 83925 h 2173569"/>
              <a:gd name="connsiteX2" fmla="*/ 36536 w 3309528"/>
              <a:gd name="connsiteY2" fmla="*/ 643807 h 2173569"/>
              <a:gd name="connsiteX3" fmla="*/ 3322 w 3309528"/>
              <a:gd name="connsiteY3" fmla="*/ 2173569 h 2173569"/>
              <a:gd name="connsiteX4" fmla="*/ 2662963 w 3309528"/>
              <a:gd name="connsiteY4" fmla="*/ 2135718 h 2173569"/>
              <a:gd name="connsiteX5" fmla="*/ 3271218 w 3309528"/>
              <a:gd name="connsiteY5" fmla="*/ 2137641 h 2173569"/>
              <a:gd name="connsiteX6" fmla="*/ 3297202 w 3309528"/>
              <a:gd name="connsiteY6" fmla="*/ 872658 h 2173569"/>
              <a:gd name="connsiteX7" fmla="*/ 3041022 w 3309528"/>
              <a:gd name="connsiteY7" fmla="*/ 235330 h 2173569"/>
              <a:gd name="connsiteX8" fmla="*/ 2403990 w 3309528"/>
              <a:gd name="connsiteY8" fmla="*/ 33459 h 2173569"/>
              <a:gd name="connsiteX9" fmla="*/ 1759561 w 3309528"/>
              <a:gd name="connsiteY9" fmla="*/ 1809 h 2173569"/>
              <a:gd name="connsiteX0" fmla="*/ 1775834 w 3325801"/>
              <a:gd name="connsiteY0" fmla="*/ 8515 h 2180275"/>
              <a:gd name="connsiteX1" fmla="*/ 618844 w 3325801"/>
              <a:gd name="connsiteY1" fmla="*/ 69083 h 2180275"/>
              <a:gd name="connsiteX2" fmla="*/ 52809 w 3325801"/>
              <a:gd name="connsiteY2" fmla="*/ 650513 h 2180275"/>
              <a:gd name="connsiteX3" fmla="*/ 19595 w 3325801"/>
              <a:gd name="connsiteY3" fmla="*/ 2180275 h 2180275"/>
              <a:gd name="connsiteX4" fmla="*/ 2679236 w 3325801"/>
              <a:gd name="connsiteY4" fmla="*/ 2142424 h 2180275"/>
              <a:gd name="connsiteX5" fmla="*/ 3287491 w 3325801"/>
              <a:gd name="connsiteY5" fmla="*/ 2144347 h 2180275"/>
              <a:gd name="connsiteX6" fmla="*/ 3313475 w 3325801"/>
              <a:gd name="connsiteY6" fmla="*/ 879364 h 2180275"/>
              <a:gd name="connsiteX7" fmla="*/ 3057295 w 3325801"/>
              <a:gd name="connsiteY7" fmla="*/ 242036 h 2180275"/>
              <a:gd name="connsiteX8" fmla="*/ 2420263 w 3325801"/>
              <a:gd name="connsiteY8" fmla="*/ 40165 h 2180275"/>
              <a:gd name="connsiteX9" fmla="*/ 1775834 w 3325801"/>
              <a:gd name="connsiteY9" fmla="*/ 8515 h 2180275"/>
              <a:gd name="connsiteX0" fmla="*/ 1775834 w 3325801"/>
              <a:gd name="connsiteY0" fmla="*/ 758 h 2172518"/>
              <a:gd name="connsiteX1" fmla="*/ 618844 w 3325801"/>
              <a:gd name="connsiteY1" fmla="*/ 61326 h 2172518"/>
              <a:gd name="connsiteX2" fmla="*/ 52809 w 3325801"/>
              <a:gd name="connsiteY2" fmla="*/ 642756 h 2172518"/>
              <a:gd name="connsiteX3" fmla="*/ 19595 w 3325801"/>
              <a:gd name="connsiteY3" fmla="*/ 2172518 h 2172518"/>
              <a:gd name="connsiteX4" fmla="*/ 2679236 w 3325801"/>
              <a:gd name="connsiteY4" fmla="*/ 2134667 h 2172518"/>
              <a:gd name="connsiteX5" fmla="*/ 3287491 w 3325801"/>
              <a:gd name="connsiteY5" fmla="*/ 2136590 h 2172518"/>
              <a:gd name="connsiteX6" fmla="*/ 3313475 w 3325801"/>
              <a:gd name="connsiteY6" fmla="*/ 871607 h 2172518"/>
              <a:gd name="connsiteX7" fmla="*/ 3057295 w 3325801"/>
              <a:gd name="connsiteY7" fmla="*/ 234279 h 2172518"/>
              <a:gd name="connsiteX8" fmla="*/ 2420263 w 3325801"/>
              <a:gd name="connsiteY8" fmla="*/ 32408 h 2172518"/>
              <a:gd name="connsiteX9" fmla="*/ 1775834 w 3325801"/>
              <a:gd name="connsiteY9" fmla="*/ 758 h 2172518"/>
              <a:gd name="connsiteX0" fmla="*/ 1775834 w 3325801"/>
              <a:gd name="connsiteY0" fmla="*/ 37340 h 2209100"/>
              <a:gd name="connsiteX1" fmla="*/ 618844 w 3325801"/>
              <a:gd name="connsiteY1" fmla="*/ 97908 h 2209100"/>
              <a:gd name="connsiteX2" fmla="*/ 52809 w 3325801"/>
              <a:gd name="connsiteY2" fmla="*/ 679338 h 2209100"/>
              <a:gd name="connsiteX3" fmla="*/ 19595 w 3325801"/>
              <a:gd name="connsiteY3" fmla="*/ 2209100 h 2209100"/>
              <a:gd name="connsiteX4" fmla="*/ 2679236 w 3325801"/>
              <a:gd name="connsiteY4" fmla="*/ 2171249 h 2209100"/>
              <a:gd name="connsiteX5" fmla="*/ 3287491 w 3325801"/>
              <a:gd name="connsiteY5" fmla="*/ 2173172 h 2209100"/>
              <a:gd name="connsiteX6" fmla="*/ 3313475 w 3325801"/>
              <a:gd name="connsiteY6" fmla="*/ 908189 h 2209100"/>
              <a:gd name="connsiteX7" fmla="*/ 3057295 w 3325801"/>
              <a:gd name="connsiteY7" fmla="*/ 270861 h 2209100"/>
              <a:gd name="connsiteX8" fmla="*/ 2420263 w 3325801"/>
              <a:gd name="connsiteY8" fmla="*/ 68990 h 2209100"/>
              <a:gd name="connsiteX9" fmla="*/ 1775834 w 3325801"/>
              <a:gd name="connsiteY9" fmla="*/ 37340 h 2209100"/>
              <a:gd name="connsiteX0" fmla="*/ 1775834 w 3325801"/>
              <a:gd name="connsiteY0" fmla="*/ 11177 h 2182937"/>
              <a:gd name="connsiteX1" fmla="*/ 618844 w 3325801"/>
              <a:gd name="connsiteY1" fmla="*/ 71745 h 2182937"/>
              <a:gd name="connsiteX2" fmla="*/ 52809 w 3325801"/>
              <a:gd name="connsiteY2" fmla="*/ 653175 h 2182937"/>
              <a:gd name="connsiteX3" fmla="*/ 19595 w 3325801"/>
              <a:gd name="connsiteY3" fmla="*/ 2182937 h 2182937"/>
              <a:gd name="connsiteX4" fmla="*/ 2679236 w 3325801"/>
              <a:gd name="connsiteY4" fmla="*/ 2145086 h 2182937"/>
              <a:gd name="connsiteX5" fmla="*/ 3287491 w 3325801"/>
              <a:gd name="connsiteY5" fmla="*/ 2147009 h 2182937"/>
              <a:gd name="connsiteX6" fmla="*/ 3313475 w 3325801"/>
              <a:gd name="connsiteY6" fmla="*/ 882026 h 2182937"/>
              <a:gd name="connsiteX7" fmla="*/ 3057295 w 3325801"/>
              <a:gd name="connsiteY7" fmla="*/ 244698 h 2182937"/>
              <a:gd name="connsiteX8" fmla="*/ 2420263 w 3325801"/>
              <a:gd name="connsiteY8" fmla="*/ 42827 h 2182937"/>
              <a:gd name="connsiteX9" fmla="*/ 1775834 w 3325801"/>
              <a:gd name="connsiteY9" fmla="*/ 11177 h 2182937"/>
              <a:gd name="connsiteX0" fmla="*/ 1775834 w 3325801"/>
              <a:gd name="connsiteY0" fmla="*/ 3037 h 2174797"/>
              <a:gd name="connsiteX1" fmla="*/ 618844 w 3325801"/>
              <a:gd name="connsiteY1" fmla="*/ 106701 h 2174797"/>
              <a:gd name="connsiteX2" fmla="*/ 52809 w 3325801"/>
              <a:gd name="connsiteY2" fmla="*/ 645035 h 2174797"/>
              <a:gd name="connsiteX3" fmla="*/ 19595 w 3325801"/>
              <a:gd name="connsiteY3" fmla="*/ 2174797 h 2174797"/>
              <a:gd name="connsiteX4" fmla="*/ 2679236 w 3325801"/>
              <a:gd name="connsiteY4" fmla="*/ 2136946 h 2174797"/>
              <a:gd name="connsiteX5" fmla="*/ 3287491 w 3325801"/>
              <a:gd name="connsiteY5" fmla="*/ 2138869 h 2174797"/>
              <a:gd name="connsiteX6" fmla="*/ 3313475 w 3325801"/>
              <a:gd name="connsiteY6" fmla="*/ 873886 h 2174797"/>
              <a:gd name="connsiteX7" fmla="*/ 3057295 w 3325801"/>
              <a:gd name="connsiteY7" fmla="*/ 236558 h 2174797"/>
              <a:gd name="connsiteX8" fmla="*/ 2420263 w 3325801"/>
              <a:gd name="connsiteY8" fmla="*/ 34687 h 2174797"/>
              <a:gd name="connsiteX9" fmla="*/ 1775834 w 3325801"/>
              <a:gd name="connsiteY9" fmla="*/ 3037 h 2174797"/>
              <a:gd name="connsiteX0" fmla="*/ 1765960 w 3315927"/>
              <a:gd name="connsiteY0" fmla="*/ 5758 h 2177518"/>
              <a:gd name="connsiteX1" fmla="*/ 468057 w 3315927"/>
              <a:gd name="connsiteY1" fmla="*/ 152518 h 2177518"/>
              <a:gd name="connsiteX2" fmla="*/ 42935 w 3315927"/>
              <a:gd name="connsiteY2" fmla="*/ 647756 h 2177518"/>
              <a:gd name="connsiteX3" fmla="*/ 9721 w 3315927"/>
              <a:gd name="connsiteY3" fmla="*/ 2177518 h 2177518"/>
              <a:gd name="connsiteX4" fmla="*/ 2669362 w 3315927"/>
              <a:gd name="connsiteY4" fmla="*/ 2139667 h 2177518"/>
              <a:gd name="connsiteX5" fmla="*/ 3277617 w 3315927"/>
              <a:gd name="connsiteY5" fmla="*/ 2141590 h 2177518"/>
              <a:gd name="connsiteX6" fmla="*/ 3303601 w 3315927"/>
              <a:gd name="connsiteY6" fmla="*/ 876607 h 2177518"/>
              <a:gd name="connsiteX7" fmla="*/ 3047421 w 3315927"/>
              <a:gd name="connsiteY7" fmla="*/ 239279 h 2177518"/>
              <a:gd name="connsiteX8" fmla="*/ 2410389 w 3315927"/>
              <a:gd name="connsiteY8" fmla="*/ 37408 h 2177518"/>
              <a:gd name="connsiteX9" fmla="*/ 1765960 w 3315927"/>
              <a:gd name="connsiteY9" fmla="*/ 5758 h 217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927" h="2177518">
                <a:moveTo>
                  <a:pt x="1765960" y="5758"/>
                </a:moveTo>
                <a:cubicBezTo>
                  <a:pt x="1442238" y="24943"/>
                  <a:pt x="757241" y="37138"/>
                  <a:pt x="468057" y="152518"/>
                </a:cubicBezTo>
                <a:cubicBezTo>
                  <a:pt x="178873" y="267898"/>
                  <a:pt x="119324" y="310256"/>
                  <a:pt x="42935" y="647756"/>
                </a:cubicBezTo>
                <a:cubicBezTo>
                  <a:pt x="-33454" y="985256"/>
                  <a:pt x="16866" y="1678672"/>
                  <a:pt x="9721" y="2177518"/>
                </a:cubicBezTo>
                <a:lnTo>
                  <a:pt x="2669362" y="2139667"/>
                </a:lnTo>
                <a:cubicBezTo>
                  <a:pt x="3214011" y="2133679"/>
                  <a:pt x="3132044" y="2147628"/>
                  <a:pt x="3277617" y="2141590"/>
                </a:cubicBezTo>
                <a:cubicBezTo>
                  <a:pt x="3278613" y="1978269"/>
                  <a:pt x="3341967" y="1193659"/>
                  <a:pt x="3303601" y="876607"/>
                </a:cubicBezTo>
                <a:cubicBezTo>
                  <a:pt x="3265235" y="559555"/>
                  <a:pt x="3193689" y="390806"/>
                  <a:pt x="3047421" y="239279"/>
                </a:cubicBezTo>
                <a:cubicBezTo>
                  <a:pt x="2901153" y="87752"/>
                  <a:pt x="2623966" y="54780"/>
                  <a:pt x="2410389" y="37408"/>
                </a:cubicBezTo>
                <a:cubicBezTo>
                  <a:pt x="2196812" y="20036"/>
                  <a:pt x="2089682" y="-13427"/>
                  <a:pt x="1765960" y="5758"/>
                </a:cubicBezTo>
                <a:close/>
              </a:path>
            </a:pathLst>
          </a:custGeom>
          <a:solidFill>
            <a:srgbClr val="D8C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507480" y="1905000"/>
            <a:ext cx="210312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STEERING TEAM</a:t>
            </a:r>
            <a:endParaRPr lang="en-US" b="1" dirty="0"/>
          </a:p>
        </p:txBody>
      </p:sp>
      <p:sp>
        <p:nvSpPr>
          <p:cNvPr id="63" name="TextBox 62"/>
          <p:cNvSpPr txBox="1"/>
          <p:nvPr/>
        </p:nvSpPr>
        <p:spPr>
          <a:xfrm>
            <a:off x="4813657" y="2633177"/>
            <a:ext cx="192024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CMMS CORE TEAM</a:t>
            </a:r>
            <a:endParaRPr lang="en-US" b="1" dirty="0"/>
          </a:p>
        </p:txBody>
      </p:sp>
      <p:sp>
        <p:nvSpPr>
          <p:cNvPr id="64" name="TextBox 63"/>
          <p:cNvSpPr txBox="1"/>
          <p:nvPr/>
        </p:nvSpPr>
        <p:spPr>
          <a:xfrm>
            <a:off x="4127857" y="3363738"/>
            <a:ext cx="82296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CMMS </a:t>
            </a:r>
          </a:p>
          <a:p>
            <a:pPr algn="ctr">
              <a:lnSpc>
                <a:spcPts val="1600"/>
              </a:lnSpc>
            </a:pPr>
            <a:r>
              <a:rPr lang="en-US" b="1" dirty="0" smtClean="0"/>
              <a:t>ADMIN</a:t>
            </a:r>
            <a:endParaRPr lang="en-US" b="1" dirty="0"/>
          </a:p>
        </p:txBody>
      </p:sp>
      <p:sp>
        <p:nvSpPr>
          <p:cNvPr id="74" name="TextBox 73"/>
          <p:cNvSpPr txBox="1"/>
          <p:nvPr/>
        </p:nvSpPr>
        <p:spPr>
          <a:xfrm rot="19225164">
            <a:off x="3769380" y="2340707"/>
            <a:ext cx="2011680" cy="274320"/>
          </a:xfrm>
          <a:prstGeom prst="rect">
            <a:avLst/>
          </a:prstGeom>
          <a:noFill/>
        </p:spPr>
        <p:txBody>
          <a:bodyPr wrap="square" rtlCol="0">
            <a:spAutoFit/>
          </a:bodyPr>
          <a:lstStyle/>
          <a:p>
            <a:pPr algn="ctr">
              <a:lnSpc>
                <a:spcPts val="1600"/>
              </a:lnSpc>
            </a:pPr>
            <a:r>
              <a:rPr lang="en-US" b="1" spc="300" dirty="0" smtClean="0"/>
              <a:t>OPERATIONAL</a:t>
            </a:r>
            <a:endParaRPr lang="en-US" b="1" spc="300" dirty="0"/>
          </a:p>
        </p:txBody>
      </p:sp>
      <p:sp>
        <p:nvSpPr>
          <p:cNvPr id="80" name="TextBox 79"/>
          <p:cNvSpPr txBox="1"/>
          <p:nvPr/>
        </p:nvSpPr>
        <p:spPr>
          <a:xfrm>
            <a:off x="4602955" y="89682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1.0</a:t>
            </a:r>
            <a:endParaRPr lang="en-US" b="1" dirty="0">
              <a:solidFill>
                <a:schemeClr val="bg1"/>
              </a:solidFill>
            </a:endParaRPr>
          </a:p>
        </p:txBody>
      </p:sp>
      <p:sp>
        <p:nvSpPr>
          <p:cNvPr id="95" name="TextBox 94"/>
          <p:cNvSpPr txBox="1"/>
          <p:nvPr/>
        </p:nvSpPr>
        <p:spPr>
          <a:xfrm>
            <a:off x="5201302" y="3363738"/>
            <a:ext cx="1136355"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BUSINESS</a:t>
            </a:r>
          </a:p>
          <a:p>
            <a:pPr algn="ctr">
              <a:lnSpc>
                <a:spcPts val="1600"/>
              </a:lnSpc>
            </a:pPr>
            <a:r>
              <a:rPr lang="en-US" b="1" dirty="0" smtClean="0"/>
              <a:t>ANALYST</a:t>
            </a:r>
            <a:endParaRPr lang="en-US" b="1" dirty="0"/>
          </a:p>
        </p:txBody>
      </p:sp>
      <p:sp>
        <p:nvSpPr>
          <p:cNvPr id="96" name="TextBox 95"/>
          <p:cNvSpPr txBox="1"/>
          <p:nvPr/>
        </p:nvSpPr>
        <p:spPr>
          <a:xfrm>
            <a:off x="8364577" y="2635582"/>
            <a:ext cx="20116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RELIABILITY TEAM</a:t>
            </a:r>
            <a:endParaRPr lang="en-US" b="1" dirty="0"/>
          </a:p>
        </p:txBody>
      </p:sp>
      <p:cxnSp>
        <p:nvCxnSpPr>
          <p:cNvPr id="97" name="Elbow Connector 96"/>
          <p:cNvCxnSpPr>
            <a:stCxn id="10" idx="2"/>
            <a:endCxn id="62" idx="0"/>
          </p:cNvCxnSpPr>
          <p:nvPr/>
        </p:nvCxnSpPr>
        <p:spPr>
          <a:xfrm rot="16200000" flipH="1">
            <a:off x="6428918" y="774878"/>
            <a:ext cx="779580" cy="1480663"/>
          </a:xfrm>
          <a:prstGeom prst="bentConnector3">
            <a:avLst>
              <a:gd name="adj1" fmla="val 54837"/>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62" idx="2"/>
            <a:endCxn id="96" idx="0"/>
          </p:cNvCxnSpPr>
          <p:nvPr/>
        </p:nvCxnSpPr>
        <p:spPr>
          <a:xfrm rot="16200000" flipH="1">
            <a:off x="8213737" y="1478902"/>
            <a:ext cx="501982" cy="1811377"/>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62" idx="2"/>
            <a:endCxn id="63" idx="0"/>
          </p:cNvCxnSpPr>
          <p:nvPr/>
        </p:nvCxnSpPr>
        <p:spPr>
          <a:xfrm rot="5400000">
            <a:off x="6416621" y="1490757"/>
            <a:ext cx="499577" cy="1785263"/>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739737" y="3363738"/>
            <a:ext cx="118872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RELIABILITY</a:t>
            </a:r>
          </a:p>
          <a:p>
            <a:pPr algn="ctr">
              <a:lnSpc>
                <a:spcPts val="1600"/>
              </a:lnSpc>
            </a:pPr>
            <a:r>
              <a:rPr lang="en-US" b="1" dirty="0" smtClean="0"/>
              <a:t>ENGR</a:t>
            </a:r>
            <a:endParaRPr lang="en-US" b="1" dirty="0"/>
          </a:p>
        </p:txBody>
      </p:sp>
      <p:sp>
        <p:nvSpPr>
          <p:cNvPr id="101" name="TextBox 100"/>
          <p:cNvSpPr txBox="1"/>
          <p:nvPr/>
        </p:nvSpPr>
        <p:spPr>
          <a:xfrm>
            <a:off x="8852257" y="3897138"/>
            <a:ext cx="64008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OPS</a:t>
            </a:r>
          </a:p>
          <a:p>
            <a:pPr algn="ctr">
              <a:lnSpc>
                <a:spcPts val="1600"/>
              </a:lnSpc>
            </a:pPr>
            <a:r>
              <a:rPr lang="en-US" b="1" dirty="0" smtClean="0"/>
              <a:t>MGR</a:t>
            </a:r>
            <a:endParaRPr lang="en-US" b="1" dirty="0"/>
          </a:p>
        </p:txBody>
      </p:sp>
      <p:sp>
        <p:nvSpPr>
          <p:cNvPr id="102" name="TextBox 101"/>
          <p:cNvSpPr txBox="1"/>
          <p:nvPr/>
        </p:nvSpPr>
        <p:spPr>
          <a:xfrm>
            <a:off x="10516747" y="3363738"/>
            <a:ext cx="850109"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MATLS</a:t>
            </a:r>
          </a:p>
          <a:p>
            <a:pPr algn="ctr">
              <a:lnSpc>
                <a:spcPts val="1600"/>
              </a:lnSpc>
            </a:pPr>
            <a:r>
              <a:rPr lang="en-US" b="1" dirty="0" smtClean="0"/>
              <a:t>MGR</a:t>
            </a:r>
            <a:endParaRPr lang="en-US" b="1" dirty="0"/>
          </a:p>
        </p:txBody>
      </p:sp>
      <p:sp>
        <p:nvSpPr>
          <p:cNvPr id="107" name="TextBox 106"/>
          <p:cNvSpPr txBox="1"/>
          <p:nvPr/>
        </p:nvSpPr>
        <p:spPr>
          <a:xfrm>
            <a:off x="6607495" y="3363738"/>
            <a:ext cx="707705"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P&amp;S</a:t>
            </a:r>
          </a:p>
          <a:p>
            <a:pPr algn="ctr">
              <a:lnSpc>
                <a:spcPts val="1600"/>
              </a:lnSpc>
            </a:pPr>
            <a:r>
              <a:rPr lang="en-US" b="1" dirty="0" smtClean="0"/>
              <a:t>MGR</a:t>
            </a:r>
            <a:endParaRPr lang="en-US" b="1" dirty="0"/>
          </a:p>
        </p:txBody>
      </p:sp>
      <p:sp>
        <p:nvSpPr>
          <p:cNvPr id="108" name="TextBox 107"/>
          <p:cNvSpPr txBox="1"/>
          <p:nvPr/>
        </p:nvSpPr>
        <p:spPr>
          <a:xfrm>
            <a:off x="4306824" y="4049538"/>
            <a:ext cx="15544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POWER USERS</a:t>
            </a:r>
            <a:endParaRPr lang="en-US" b="1" dirty="0"/>
          </a:p>
        </p:txBody>
      </p:sp>
      <p:sp>
        <p:nvSpPr>
          <p:cNvPr id="109" name="TextBox 108"/>
          <p:cNvSpPr txBox="1"/>
          <p:nvPr/>
        </p:nvSpPr>
        <p:spPr>
          <a:xfrm>
            <a:off x="9431377" y="3363738"/>
            <a:ext cx="64008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HSE</a:t>
            </a:r>
          </a:p>
          <a:p>
            <a:pPr algn="ctr">
              <a:lnSpc>
                <a:spcPts val="1600"/>
              </a:lnSpc>
            </a:pPr>
            <a:r>
              <a:rPr lang="en-US" b="1" dirty="0" smtClean="0"/>
              <a:t>MGR</a:t>
            </a:r>
            <a:endParaRPr lang="en-US" b="1" dirty="0"/>
          </a:p>
        </p:txBody>
      </p:sp>
      <p:cxnSp>
        <p:nvCxnSpPr>
          <p:cNvPr id="111" name="Elbow Connector 110"/>
          <p:cNvCxnSpPr>
            <a:stCxn id="63" idx="2"/>
            <a:endCxn id="64" idx="0"/>
          </p:cNvCxnSpPr>
          <p:nvPr/>
        </p:nvCxnSpPr>
        <p:spPr>
          <a:xfrm rot="5400000">
            <a:off x="4905577" y="2495537"/>
            <a:ext cx="501961" cy="1234440"/>
          </a:xfrm>
          <a:prstGeom prst="bentConnector3">
            <a:avLst>
              <a:gd name="adj1" fmla="val 36854"/>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63" idx="2"/>
            <a:endCxn id="107" idx="0"/>
          </p:cNvCxnSpPr>
          <p:nvPr/>
        </p:nvCxnSpPr>
        <p:spPr>
          <a:xfrm rot="16200000" flipH="1">
            <a:off x="6116582" y="2518971"/>
            <a:ext cx="501961" cy="1187571"/>
          </a:xfrm>
          <a:prstGeom prst="bentConnector3">
            <a:avLst>
              <a:gd name="adj1" fmla="val 3812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63" idx="2"/>
            <a:endCxn id="108" idx="0"/>
          </p:cNvCxnSpPr>
          <p:nvPr/>
        </p:nvCxnSpPr>
        <p:spPr>
          <a:xfrm rot="5400000">
            <a:off x="4835041" y="3110801"/>
            <a:ext cx="1187761" cy="689713"/>
          </a:xfrm>
          <a:prstGeom prst="bentConnector3">
            <a:avLst>
              <a:gd name="adj1" fmla="val 1569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63" idx="2"/>
            <a:endCxn id="95" idx="0"/>
          </p:cNvCxnSpPr>
          <p:nvPr/>
        </p:nvCxnSpPr>
        <p:spPr>
          <a:xfrm rot="5400000">
            <a:off x="5520649" y="3110609"/>
            <a:ext cx="501961" cy="4297"/>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96" idx="2"/>
            <a:endCxn id="100" idx="0"/>
          </p:cNvCxnSpPr>
          <p:nvPr/>
        </p:nvCxnSpPr>
        <p:spPr>
          <a:xfrm rot="5400000">
            <a:off x="8602479" y="2595800"/>
            <a:ext cx="499556" cy="1036320"/>
          </a:xfrm>
          <a:prstGeom prst="bentConnector3">
            <a:avLst>
              <a:gd name="adj1" fmla="val 3679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96" idx="2"/>
            <a:endCxn id="102" idx="0"/>
          </p:cNvCxnSpPr>
          <p:nvPr/>
        </p:nvCxnSpPr>
        <p:spPr>
          <a:xfrm rot="16200000" flipH="1">
            <a:off x="9906331" y="2328267"/>
            <a:ext cx="499556" cy="1571385"/>
          </a:xfrm>
          <a:prstGeom prst="bentConnector3">
            <a:avLst>
              <a:gd name="adj1" fmla="val 38677"/>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96" idx="2"/>
            <a:endCxn id="109" idx="0"/>
          </p:cNvCxnSpPr>
          <p:nvPr/>
        </p:nvCxnSpPr>
        <p:spPr>
          <a:xfrm rot="16200000" flipH="1">
            <a:off x="9311139" y="2923460"/>
            <a:ext cx="499556" cy="381000"/>
          </a:xfrm>
          <a:prstGeom prst="bentConnector3">
            <a:avLst>
              <a:gd name="adj1" fmla="val 38678"/>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96" idx="2"/>
            <a:endCxn id="101" idx="0"/>
          </p:cNvCxnSpPr>
          <p:nvPr/>
        </p:nvCxnSpPr>
        <p:spPr>
          <a:xfrm rot="5400000">
            <a:off x="8754879" y="3281600"/>
            <a:ext cx="1032956" cy="198120"/>
          </a:xfrm>
          <a:prstGeom prst="bentConnector3">
            <a:avLst>
              <a:gd name="adj1" fmla="val 1897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025640" y="16002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1.2</a:t>
            </a:r>
            <a:endParaRPr lang="en-US" b="1" dirty="0">
              <a:solidFill>
                <a:schemeClr val="bg1"/>
              </a:solidFill>
            </a:endParaRPr>
          </a:p>
        </p:txBody>
      </p:sp>
      <p:sp>
        <p:nvSpPr>
          <p:cNvPr id="136" name="TextBox 135"/>
          <p:cNvSpPr txBox="1"/>
          <p:nvPr/>
        </p:nvSpPr>
        <p:spPr>
          <a:xfrm>
            <a:off x="11292840" y="5479095"/>
            <a:ext cx="365760" cy="464505"/>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VP</a:t>
            </a:r>
            <a:endParaRPr lang="en-US" b="1" dirty="0"/>
          </a:p>
        </p:txBody>
      </p:sp>
      <p:sp>
        <p:nvSpPr>
          <p:cNvPr id="140" name="Rectangle 139"/>
          <p:cNvSpPr/>
          <p:nvPr/>
        </p:nvSpPr>
        <p:spPr>
          <a:xfrm rot="5400000">
            <a:off x="11184068" y="5353952"/>
            <a:ext cx="1569857" cy="615553"/>
          </a:xfrm>
          <a:prstGeom prst="rect">
            <a:avLst/>
          </a:prstGeom>
          <a:noFill/>
        </p:spPr>
        <p:txBody>
          <a:bodyPr wrap="none" lIns="91440" tIns="45720" rIns="91440" bIns="45720">
            <a:noAutofit/>
          </a:bodyPr>
          <a:lstStyle/>
          <a:p>
            <a:pPr algn="ctr"/>
            <a:r>
              <a:rPr lang="en-US" sz="3400" b="0" u="sng" cap="none" spc="0" dirty="0" smtClean="0">
                <a:ln w="0"/>
                <a:gradFill>
                  <a:gsLst>
                    <a:gs pos="21000">
                      <a:srgbClr val="53575C"/>
                    </a:gs>
                    <a:gs pos="88000">
                      <a:srgbClr val="C5C7CA"/>
                    </a:gs>
                  </a:gsLst>
                  <a:lin ang="5400000"/>
                </a:gradFill>
                <a:effectLst/>
              </a:rPr>
              <a:t>Tactical</a:t>
            </a:r>
            <a:endParaRPr lang="en-US" sz="3400" b="0" u="sng" cap="none" spc="0" dirty="0">
              <a:ln w="0"/>
              <a:gradFill>
                <a:gsLst>
                  <a:gs pos="21000">
                    <a:srgbClr val="53575C"/>
                  </a:gs>
                  <a:gs pos="88000">
                    <a:srgbClr val="C5C7CA"/>
                  </a:gs>
                </a:gsLst>
                <a:lin ang="5400000"/>
              </a:gradFill>
              <a:effectLst/>
            </a:endParaRPr>
          </a:p>
        </p:txBody>
      </p:sp>
      <p:sp>
        <p:nvSpPr>
          <p:cNvPr id="143" name="TextBox 142"/>
          <p:cNvSpPr txBox="1"/>
          <p:nvPr/>
        </p:nvSpPr>
        <p:spPr>
          <a:xfrm>
            <a:off x="9854619" y="3897138"/>
            <a:ext cx="826438"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MAINT</a:t>
            </a:r>
          </a:p>
          <a:p>
            <a:pPr algn="ctr">
              <a:lnSpc>
                <a:spcPts val="1600"/>
              </a:lnSpc>
            </a:pPr>
            <a:r>
              <a:rPr lang="en-US" b="1" dirty="0" smtClean="0"/>
              <a:t>MGR</a:t>
            </a:r>
            <a:endParaRPr lang="en-US" b="1" dirty="0"/>
          </a:p>
        </p:txBody>
      </p:sp>
      <p:cxnSp>
        <p:nvCxnSpPr>
          <p:cNvPr id="159" name="Elbow Connector 158"/>
          <p:cNvCxnSpPr>
            <a:stCxn id="96" idx="2"/>
            <a:endCxn id="143" idx="0"/>
          </p:cNvCxnSpPr>
          <p:nvPr/>
        </p:nvCxnSpPr>
        <p:spPr>
          <a:xfrm rot="16200000" flipH="1">
            <a:off x="9302649" y="2931949"/>
            <a:ext cx="1032956" cy="897421"/>
          </a:xfrm>
          <a:prstGeom prst="bentConnector3">
            <a:avLst>
              <a:gd name="adj1" fmla="val 1897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9144000" y="6421027"/>
            <a:ext cx="1645920" cy="284573"/>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TRAINING MGR</a:t>
            </a:r>
            <a:endParaRPr lang="en-US" b="1" dirty="0"/>
          </a:p>
        </p:txBody>
      </p:sp>
      <p:sp>
        <p:nvSpPr>
          <p:cNvPr id="169" name="TextBox 168"/>
          <p:cNvSpPr txBox="1"/>
          <p:nvPr/>
        </p:nvSpPr>
        <p:spPr>
          <a:xfrm rot="5400000">
            <a:off x="6989380" y="5603193"/>
            <a:ext cx="1920240" cy="284573"/>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spc="300" dirty="0" smtClean="0"/>
              <a:t>TECHNICIANS</a:t>
            </a:r>
            <a:endParaRPr lang="en-US" b="1" spc="300" dirty="0"/>
          </a:p>
        </p:txBody>
      </p:sp>
      <p:cxnSp>
        <p:nvCxnSpPr>
          <p:cNvPr id="173" name="Elbow Connector 172"/>
          <p:cNvCxnSpPr>
            <a:stCxn id="136" idx="1"/>
            <a:endCxn id="165" idx="3"/>
          </p:cNvCxnSpPr>
          <p:nvPr/>
        </p:nvCxnSpPr>
        <p:spPr>
          <a:xfrm rot="10800000">
            <a:off x="10762488" y="5430428"/>
            <a:ext cx="530352" cy="280921"/>
          </a:xfrm>
          <a:prstGeom prst="bentConnector3">
            <a:avLst>
              <a:gd name="adj1" fmla="val 47751"/>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175" name="Elbow Connector 174"/>
          <p:cNvCxnSpPr>
            <a:stCxn id="136" idx="1"/>
            <a:endCxn id="164" idx="3"/>
          </p:cNvCxnSpPr>
          <p:nvPr/>
        </p:nvCxnSpPr>
        <p:spPr>
          <a:xfrm rot="10800000" flipV="1">
            <a:off x="10765966" y="5711347"/>
            <a:ext cx="526874" cy="328679"/>
          </a:xfrm>
          <a:prstGeom prst="bentConnector3">
            <a:avLst>
              <a:gd name="adj1" fmla="val 47736"/>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177" name="Elbow Connector 176"/>
          <p:cNvCxnSpPr>
            <a:stCxn id="136" idx="1"/>
            <a:endCxn id="166" idx="3"/>
          </p:cNvCxnSpPr>
          <p:nvPr/>
        </p:nvCxnSpPr>
        <p:spPr>
          <a:xfrm rot="10800000" flipV="1">
            <a:off x="10789920" y="5711348"/>
            <a:ext cx="502920" cy="851966"/>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grpSp>
        <p:nvGrpSpPr>
          <p:cNvPr id="195" name="Group 194"/>
          <p:cNvGrpSpPr/>
          <p:nvPr/>
        </p:nvGrpSpPr>
        <p:grpSpPr>
          <a:xfrm>
            <a:off x="8077200" y="5201827"/>
            <a:ext cx="2685288" cy="457200"/>
            <a:chOff x="7737587" y="5029200"/>
            <a:chExt cx="2685288" cy="457200"/>
          </a:xfrm>
        </p:grpSpPr>
        <p:sp>
          <p:nvSpPr>
            <p:cNvPr id="134" name="TextBox 133"/>
            <p:cNvSpPr txBox="1"/>
            <p:nvPr/>
          </p:nvSpPr>
          <p:spPr>
            <a:xfrm>
              <a:off x="7966187" y="5115514"/>
              <a:ext cx="1371600" cy="284573"/>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OPS SUPV</a:t>
              </a:r>
              <a:endParaRPr lang="en-US" b="1" dirty="0"/>
            </a:p>
          </p:txBody>
        </p:sp>
        <p:sp>
          <p:nvSpPr>
            <p:cNvPr id="165" name="TextBox 164"/>
            <p:cNvSpPr txBox="1"/>
            <p:nvPr/>
          </p:nvSpPr>
          <p:spPr>
            <a:xfrm>
              <a:off x="9599915" y="5029200"/>
              <a:ext cx="82296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OPS</a:t>
              </a:r>
            </a:p>
            <a:p>
              <a:pPr algn="ctr">
                <a:lnSpc>
                  <a:spcPts val="1600"/>
                </a:lnSpc>
              </a:pPr>
              <a:r>
                <a:rPr lang="en-US" b="1" dirty="0" smtClean="0"/>
                <a:t>MGR</a:t>
              </a:r>
              <a:endParaRPr lang="en-US" b="1" dirty="0"/>
            </a:p>
          </p:txBody>
        </p:sp>
        <p:cxnSp>
          <p:nvCxnSpPr>
            <p:cNvPr id="182" name="Straight Arrow Connector 181"/>
            <p:cNvCxnSpPr/>
            <p:nvPr/>
          </p:nvCxnSpPr>
          <p:spPr>
            <a:xfrm flipH="1">
              <a:off x="9337787" y="5257800"/>
              <a:ext cx="274320" cy="1"/>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186" name="Straight Arrow Connector 185"/>
            <p:cNvCxnSpPr/>
            <p:nvPr/>
          </p:nvCxnSpPr>
          <p:spPr>
            <a:xfrm flipH="1">
              <a:off x="7737587" y="5257801"/>
              <a:ext cx="228600" cy="0"/>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grpSp>
      <p:grpSp>
        <p:nvGrpSpPr>
          <p:cNvPr id="196" name="Group 195"/>
          <p:cNvGrpSpPr/>
          <p:nvPr/>
        </p:nvGrpSpPr>
        <p:grpSpPr>
          <a:xfrm>
            <a:off x="8077200" y="5811427"/>
            <a:ext cx="2688766" cy="457200"/>
            <a:chOff x="7737587" y="5791200"/>
            <a:chExt cx="2688766" cy="457200"/>
          </a:xfrm>
        </p:grpSpPr>
        <p:sp>
          <p:nvSpPr>
            <p:cNvPr id="135" name="TextBox 134"/>
            <p:cNvSpPr txBox="1"/>
            <p:nvPr/>
          </p:nvSpPr>
          <p:spPr>
            <a:xfrm>
              <a:off x="7966187" y="5877514"/>
              <a:ext cx="1371600" cy="284573"/>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MAINT SUPV</a:t>
              </a:r>
              <a:endParaRPr lang="en-US" b="1" dirty="0"/>
            </a:p>
          </p:txBody>
        </p:sp>
        <p:sp>
          <p:nvSpPr>
            <p:cNvPr id="164" name="TextBox 163"/>
            <p:cNvSpPr txBox="1"/>
            <p:nvPr/>
          </p:nvSpPr>
          <p:spPr>
            <a:xfrm>
              <a:off x="9599915" y="5791200"/>
              <a:ext cx="826438"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MAINT</a:t>
              </a:r>
            </a:p>
            <a:p>
              <a:pPr algn="ctr">
                <a:lnSpc>
                  <a:spcPts val="1600"/>
                </a:lnSpc>
              </a:pPr>
              <a:r>
                <a:rPr lang="en-US" b="1" dirty="0" smtClean="0"/>
                <a:t>MGR</a:t>
              </a:r>
              <a:endParaRPr lang="en-US" b="1" dirty="0"/>
            </a:p>
          </p:txBody>
        </p:sp>
        <p:cxnSp>
          <p:nvCxnSpPr>
            <p:cNvPr id="184" name="Straight Arrow Connector 183"/>
            <p:cNvCxnSpPr/>
            <p:nvPr/>
          </p:nvCxnSpPr>
          <p:spPr>
            <a:xfrm flipH="1">
              <a:off x="9337787" y="6019800"/>
              <a:ext cx="274320" cy="1"/>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188" name="Straight Arrow Connector 187"/>
            <p:cNvCxnSpPr/>
            <p:nvPr/>
          </p:nvCxnSpPr>
          <p:spPr>
            <a:xfrm flipH="1" flipV="1">
              <a:off x="7737587" y="6019800"/>
              <a:ext cx="228600" cy="1"/>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grpSp>
      <p:cxnSp>
        <p:nvCxnSpPr>
          <p:cNvPr id="189" name="Elbow Connector 188"/>
          <p:cNvCxnSpPr/>
          <p:nvPr/>
        </p:nvCxnSpPr>
        <p:spPr>
          <a:xfrm rot="16200000" flipH="1">
            <a:off x="6574536" y="2073986"/>
            <a:ext cx="501961" cy="2103120"/>
          </a:xfrm>
          <a:prstGeom prst="bentConnector3">
            <a:avLst>
              <a:gd name="adj1" fmla="val 34874"/>
            </a:avLst>
          </a:prstGeom>
          <a:ln w="31750">
            <a:solidFill>
              <a:schemeClr val="tx1"/>
            </a:solidFill>
            <a:prstDash val="dash"/>
            <a:tailEnd type="arrow" w="lg" len="med"/>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9144000" y="4764854"/>
            <a:ext cx="1645920" cy="284573"/>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HR MGR</a:t>
            </a:r>
            <a:endParaRPr lang="en-US" b="1" dirty="0"/>
          </a:p>
        </p:txBody>
      </p:sp>
      <p:cxnSp>
        <p:nvCxnSpPr>
          <p:cNvPr id="192" name="Elbow Connector 191"/>
          <p:cNvCxnSpPr>
            <a:stCxn id="136" idx="1"/>
            <a:endCxn id="191" idx="3"/>
          </p:cNvCxnSpPr>
          <p:nvPr/>
        </p:nvCxnSpPr>
        <p:spPr>
          <a:xfrm rot="10800000">
            <a:off x="10789920" y="4907142"/>
            <a:ext cx="502920" cy="804207"/>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205" name="Straight Arrow Connector 204"/>
          <p:cNvCxnSpPr/>
          <p:nvPr/>
        </p:nvCxnSpPr>
        <p:spPr>
          <a:xfrm flipH="1" flipV="1">
            <a:off x="8097495" y="4907140"/>
            <a:ext cx="1051560" cy="1"/>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208" name="Straight Arrow Connector 207"/>
          <p:cNvCxnSpPr/>
          <p:nvPr/>
        </p:nvCxnSpPr>
        <p:spPr>
          <a:xfrm flipH="1" flipV="1">
            <a:off x="8100092" y="6560609"/>
            <a:ext cx="1051560" cy="1"/>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grpSp>
        <p:nvGrpSpPr>
          <p:cNvPr id="217" name="Group 216"/>
          <p:cNvGrpSpPr/>
          <p:nvPr/>
        </p:nvGrpSpPr>
        <p:grpSpPr>
          <a:xfrm>
            <a:off x="1207333" y="4517452"/>
            <a:ext cx="4526116" cy="2271977"/>
            <a:chOff x="69218" y="4567400"/>
            <a:chExt cx="4526116" cy="2271977"/>
          </a:xfrm>
        </p:grpSpPr>
        <p:sp>
          <p:nvSpPr>
            <p:cNvPr id="209" name="Freeform 208"/>
            <p:cNvSpPr/>
            <p:nvPr/>
          </p:nvSpPr>
          <p:spPr>
            <a:xfrm>
              <a:off x="69218" y="4835587"/>
              <a:ext cx="4526116" cy="2003790"/>
            </a:xfrm>
            <a:custGeom>
              <a:avLst/>
              <a:gdLst>
                <a:gd name="connsiteX0" fmla="*/ 1777992 w 3801016"/>
                <a:gd name="connsiteY0" fmla="*/ 21809 h 2231528"/>
                <a:gd name="connsiteX1" fmla="*/ 637348 w 3801016"/>
                <a:gd name="connsiteY1" fmla="*/ 134931 h 2231528"/>
                <a:gd name="connsiteX2" fmla="*/ 15179 w 3801016"/>
                <a:gd name="connsiteY2" fmla="*/ 1313282 h 2231528"/>
                <a:gd name="connsiteX3" fmla="*/ 363971 w 3801016"/>
                <a:gd name="connsiteY3" fmla="*/ 2114560 h 2231528"/>
                <a:gd name="connsiteX4" fmla="*/ 2136210 w 3801016"/>
                <a:gd name="connsiteY4" fmla="*/ 2227682 h 2231528"/>
                <a:gd name="connsiteX5" fmla="*/ 3484243 w 3801016"/>
                <a:gd name="connsiteY5" fmla="*/ 2123987 h 2231528"/>
                <a:gd name="connsiteX6" fmla="*/ 3785901 w 3801016"/>
                <a:gd name="connsiteY6" fmla="*/ 1492391 h 2231528"/>
                <a:gd name="connsiteX7" fmla="*/ 3691633 w 3801016"/>
                <a:gd name="connsiteY7" fmla="*/ 1237867 h 2231528"/>
                <a:gd name="connsiteX8" fmla="*/ 3144878 w 3801016"/>
                <a:gd name="connsiteY8" fmla="*/ 983343 h 2231528"/>
                <a:gd name="connsiteX9" fmla="*/ 3041183 w 3801016"/>
                <a:gd name="connsiteY9" fmla="*/ 351747 h 2231528"/>
                <a:gd name="connsiteX10" fmla="*/ 2833794 w 3801016"/>
                <a:gd name="connsiteY10" fmla="*/ 97224 h 2231528"/>
                <a:gd name="connsiteX11" fmla="*/ 1777992 w 3801016"/>
                <a:gd name="connsiteY11" fmla="*/ 21809 h 2231528"/>
                <a:gd name="connsiteX0" fmla="*/ 1777992 w 3802653"/>
                <a:gd name="connsiteY0" fmla="*/ 21809 h 2231528"/>
                <a:gd name="connsiteX1" fmla="*/ 637348 w 3802653"/>
                <a:gd name="connsiteY1" fmla="*/ 134931 h 2231528"/>
                <a:gd name="connsiteX2" fmla="*/ 15179 w 3802653"/>
                <a:gd name="connsiteY2" fmla="*/ 1313282 h 2231528"/>
                <a:gd name="connsiteX3" fmla="*/ 363971 w 3802653"/>
                <a:gd name="connsiteY3" fmla="*/ 2114560 h 2231528"/>
                <a:gd name="connsiteX4" fmla="*/ 2136210 w 3802653"/>
                <a:gd name="connsiteY4" fmla="*/ 2227682 h 2231528"/>
                <a:gd name="connsiteX5" fmla="*/ 3484243 w 3802653"/>
                <a:gd name="connsiteY5" fmla="*/ 2123987 h 2231528"/>
                <a:gd name="connsiteX6" fmla="*/ 3785901 w 3802653"/>
                <a:gd name="connsiteY6" fmla="*/ 1492391 h 2231528"/>
                <a:gd name="connsiteX7" fmla="*/ 3144878 w 3802653"/>
                <a:gd name="connsiteY7" fmla="*/ 983343 h 2231528"/>
                <a:gd name="connsiteX8" fmla="*/ 3041183 w 3802653"/>
                <a:gd name="connsiteY8" fmla="*/ 351747 h 2231528"/>
                <a:gd name="connsiteX9" fmla="*/ 2833794 w 3802653"/>
                <a:gd name="connsiteY9" fmla="*/ 97224 h 2231528"/>
                <a:gd name="connsiteX10" fmla="*/ 1777992 w 3802653"/>
                <a:gd name="connsiteY10" fmla="*/ 21809 h 2231528"/>
                <a:gd name="connsiteX0" fmla="*/ 1777992 w 3785901"/>
                <a:gd name="connsiteY0" fmla="*/ 21809 h 2278308"/>
                <a:gd name="connsiteX1" fmla="*/ 637348 w 3785901"/>
                <a:gd name="connsiteY1" fmla="*/ 134931 h 2278308"/>
                <a:gd name="connsiteX2" fmla="*/ 15179 w 3785901"/>
                <a:gd name="connsiteY2" fmla="*/ 1313282 h 2278308"/>
                <a:gd name="connsiteX3" fmla="*/ 363971 w 3785901"/>
                <a:gd name="connsiteY3" fmla="*/ 2114560 h 2278308"/>
                <a:gd name="connsiteX4" fmla="*/ 2136210 w 3785901"/>
                <a:gd name="connsiteY4" fmla="*/ 2227682 h 2278308"/>
                <a:gd name="connsiteX5" fmla="*/ 3785901 w 3785901"/>
                <a:gd name="connsiteY5" fmla="*/ 1492391 h 2278308"/>
                <a:gd name="connsiteX6" fmla="*/ 3144878 w 3785901"/>
                <a:gd name="connsiteY6" fmla="*/ 983343 h 2278308"/>
                <a:gd name="connsiteX7" fmla="*/ 3041183 w 3785901"/>
                <a:gd name="connsiteY7" fmla="*/ 351747 h 2278308"/>
                <a:gd name="connsiteX8" fmla="*/ 2833794 w 3785901"/>
                <a:gd name="connsiteY8" fmla="*/ 97224 h 2278308"/>
                <a:gd name="connsiteX9" fmla="*/ 1777992 w 3785901"/>
                <a:gd name="connsiteY9" fmla="*/ 21809 h 2278308"/>
                <a:gd name="connsiteX0" fmla="*/ 1777992 w 3144878"/>
                <a:gd name="connsiteY0" fmla="*/ 21809 h 2316015"/>
                <a:gd name="connsiteX1" fmla="*/ 637348 w 3144878"/>
                <a:gd name="connsiteY1" fmla="*/ 134931 h 2316015"/>
                <a:gd name="connsiteX2" fmla="*/ 15179 w 3144878"/>
                <a:gd name="connsiteY2" fmla="*/ 1313282 h 2316015"/>
                <a:gd name="connsiteX3" fmla="*/ 363971 w 3144878"/>
                <a:gd name="connsiteY3" fmla="*/ 2114560 h 2316015"/>
                <a:gd name="connsiteX4" fmla="*/ 2136210 w 3144878"/>
                <a:gd name="connsiteY4" fmla="*/ 2227682 h 2316015"/>
                <a:gd name="connsiteX5" fmla="*/ 3144878 w 3144878"/>
                <a:gd name="connsiteY5" fmla="*/ 983343 h 2316015"/>
                <a:gd name="connsiteX6" fmla="*/ 3041183 w 3144878"/>
                <a:gd name="connsiteY6" fmla="*/ 351747 h 2316015"/>
                <a:gd name="connsiteX7" fmla="*/ 2833794 w 3144878"/>
                <a:gd name="connsiteY7" fmla="*/ 97224 h 2316015"/>
                <a:gd name="connsiteX8" fmla="*/ 1777992 w 3144878"/>
                <a:gd name="connsiteY8" fmla="*/ 21809 h 2316015"/>
                <a:gd name="connsiteX0" fmla="*/ 1799718 w 3210740"/>
                <a:gd name="connsiteY0" fmla="*/ 21809 h 2234879"/>
                <a:gd name="connsiteX1" fmla="*/ 659074 w 3210740"/>
                <a:gd name="connsiteY1" fmla="*/ 134931 h 2234879"/>
                <a:gd name="connsiteX2" fmla="*/ 36905 w 3210740"/>
                <a:gd name="connsiteY2" fmla="*/ 1313282 h 2234879"/>
                <a:gd name="connsiteX3" fmla="*/ 385697 w 3210740"/>
                <a:gd name="connsiteY3" fmla="*/ 2114560 h 2234879"/>
                <a:gd name="connsiteX4" fmla="*/ 2924555 w 3210740"/>
                <a:gd name="connsiteY4" fmla="*/ 2112408 h 2234879"/>
                <a:gd name="connsiteX5" fmla="*/ 3166604 w 3210740"/>
                <a:gd name="connsiteY5" fmla="*/ 983343 h 2234879"/>
                <a:gd name="connsiteX6" fmla="*/ 3062909 w 3210740"/>
                <a:gd name="connsiteY6" fmla="*/ 351747 h 2234879"/>
                <a:gd name="connsiteX7" fmla="*/ 2855520 w 3210740"/>
                <a:gd name="connsiteY7" fmla="*/ 97224 h 2234879"/>
                <a:gd name="connsiteX8" fmla="*/ 1799718 w 3210740"/>
                <a:gd name="connsiteY8" fmla="*/ 21809 h 2234879"/>
                <a:gd name="connsiteX0" fmla="*/ 1799718 w 3256412"/>
                <a:gd name="connsiteY0" fmla="*/ 21809 h 2234879"/>
                <a:gd name="connsiteX1" fmla="*/ 659074 w 3256412"/>
                <a:gd name="connsiteY1" fmla="*/ 134931 h 2234879"/>
                <a:gd name="connsiteX2" fmla="*/ 36905 w 3256412"/>
                <a:gd name="connsiteY2" fmla="*/ 1313282 h 2234879"/>
                <a:gd name="connsiteX3" fmla="*/ 385697 w 3256412"/>
                <a:gd name="connsiteY3" fmla="*/ 2114560 h 2234879"/>
                <a:gd name="connsiteX4" fmla="*/ 2924555 w 3256412"/>
                <a:gd name="connsiteY4" fmla="*/ 2112408 h 2234879"/>
                <a:gd name="connsiteX5" fmla="*/ 3240495 w 3256412"/>
                <a:gd name="connsiteY5" fmla="*/ 983343 h 2234879"/>
                <a:gd name="connsiteX6" fmla="*/ 3062909 w 3256412"/>
                <a:gd name="connsiteY6" fmla="*/ 351747 h 2234879"/>
                <a:gd name="connsiteX7" fmla="*/ 2855520 w 3256412"/>
                <a:gd name="connsiteY7" fmla="*/ 97224 h 2234879"/>
                <a:gd name="connsiteX8" fmla="*/ 1799718 w 3256412"/>
                <a:gd name="connsiteY8" fmla="*/ 21809 h 2234879"/>
                <a:gd name="connsiteX0" fmla="*/ 1799718 w 3256412"/>
                <a:gd name="connsiteY0" fmla="*/ 19999 h 2233069"/>
                <a:gd name="connsiteX1" fmla="*/ 659074 w 3256412"/>
                <a:gd name="connsiteY1" fmla="*/ 133121 h 2233069"/>
                <a:gd name="connsiteX2" fmla="*/ 36905 w 3256412"/>
                <a:gd name="connsiteY2" fmla="*/ 1311472 h 2233069"/>
                <a:gd name="connsiteX3" fmla="*/ 385697 w 3256412"/>
                <a:gd name="connsiteY3" fmla="*/ 2112750 h 2233069"/>
                <a:gd name="connsiteX4" fmla="*/ 2924555 w 3256412"/>
                <a:gd name="connsiteY4" fmla="*/ 2110598 h 2233069"/>
                <a:gd name="connsiteX5" fmla="*/ 3240495 w 3256412"/>
                <a:gd name="connsiteY5" fmla="*/ 981533 h 2233069"/>
                <a:gd name="connsiteX6" fmla="*/ 3062909 w 3256412"/>
                <a:gd name="connsiteY6" fmla="*/ 349937 h 2233069"/>
                <a:gd name="connsiteX7" fmla="*/ 3104902 w 3256412"/>
                <a:gd name="connsiteY7" fmla="*/ 66596 h 2233069"/>
                <a:gd name="connsiteX8" fmla="*/ 1799718 w 3256412"/>
                <a:gd name="connsiteY8" fmla="*/ 19999 h 2233069"/>
                <a:gd name="connsiteX0" fmla="*/ 1799718 w 3283834"/>
                <a:gd name="connsiteY0" fmla="*/ 19999 h 2233069"/>
                <a:gd name="connsiteX1" fmla="*/ 659074 w 3283834"/>
                <a:gd name="connsiteY1" fmla="*/ 133121 h 2233069"/>
                <a:gd name="connsiteX2" fmla="*/ 36905 w 3283834"/>
                <a:gd name="connsiteY2" fmla="*/ 1311472 h 2233069"/>
                <a:gd name="connsiteX3" fmla="*/ 385697 w 3283834"/>
                <a:gd name="connsiteY3" fmla="*/ 2112750 h 2233069"/>
                <a:gd name="connsiteX4" fmla="*/ 2924555 w 3283834"/>
                <a:gd name="connsiteY4" fmla="*/ 2110598 h 2233069"/>
                <a:gd name="connsiteX5" fmla="*/ 3240495 w 3283834"/>
                <a:gd name="connsiteY5" fmla="*/ 981533 h 2233069"/>
                <a:gd name="connsiteX6" fmla="*/ 3247637 w 3283834"/>
                <a:gd name="connsiteY6" fmla="*/ 349937 h 2233069"/>
                <a:gd name="connsiteX7" fmla="*/ 3104902 w 3283834"/>
                <a:gd name="connsiteY7" fmla="*/ 66596 h 2233069"/>
                <a:gd name="connsiteX8" fmla="*/ 1799718 w 3283834"/>
                <a:gd name="connsiteY8" fmla="*/ 19999 h 2233069"/>
                <a:gd name="connsiteX0" fmla="*/ 1799718 w 3283834"/>
                <a:gd name="connsiteY0" fmla="*/ 38570 h 2251640"/>
                <a:gd name="connsiteX1" fmla="*/ 659074 w 3283834"/>
                <a:gd name="connsiteY1" fmla="*/ 151692 h 2251640"/>
                <a:gd name="connsiteX2" fmla="*/ 36905 w 3283834"/>
                <a:gd name="connsiteY2" fmla="*/ 1330043 h 2251640"/>
                <a:gd name="connsiteX3" fmla="*/ 385697 w 3283834"/>
                <a:gd name="connsiteY3" fmla="*/ 2131321 h 2251640"/>
                <a:gd name="connsiteX4" fmla="*/ 2924555 w 3283834"/>
                <a:gd name="connsiteY4" fmla="*/ 2129169 h 2251640"/>
                <a:gd name="connsiteX5" fmla="*/ 3240495 w 3283834"/>
                <a:gd name="connsiteY5" fmla="*/ 1000104 h 2251640"/>
                <a:gd name="connsiteX6" fmla="*/ 3247637 w 3283834"/>
                <a:gd name="connsiteY6" fmla="*/ 368508 h 2251640"/>
                <a:gd name="connsiteX7" fmla="*/ 1799718 w 3283834"/>
                <a:gd name="connsiteY7" fmla="*/ 38570 h 2251640"/>
                <a:gd name="connsiteX0" fmla="*/ 1799718 w 3289636"/>
                <a:gd name="connsiteY0" fmla="*/ 25181 h 2238251"/>
                <a:gd name="connsiteX1" fmla="*/ 659074 w 3289636"/>
                <a:gd name="connsiteY1" fmla="*/ 138303 h 2238251"/>
                <a:gd name="connsiteX2" fmla="*/ 36905 w 3289636"/>
                <a:gd name="connsiteY2" fmla="*/ 1316654 h 2238251"/>
                <a:gd name="connsiteX3" fmla="*/ 385697 w 3289636"/>
                <a:gd name="connsiteY3" fmla="*/ 2117932 h 2238251"/>
                <a:gd name="connsiteX4" fmla="*/ 2924555 w 3289636"/>
                <a:gd name="connsiteY4" fmla="*/ 2115780 h 2238251"/>
                <a:gd name="connsiteX5" fmla="*/ 3240495 w 3289636"/>
                <a:gd name="connsiteY5" fmla="*/ 986715 h 2238251"/>
                <a:gd name="connsiteX6" fmla="*/ 3256874 w 3289636"/>
                <a:gd name="connsiteY6" fmla="*/ 153388 h 2238251"/>
                <a:gd name="connsiteX7" fmla="*/ 1799718 w 3289636"/>
                <a:gd name="connsiteY7" fmla="*/ 25181 h 2238251"/>
                <a:gd name="connsiteX0" fmla="*/ 1799718 w 3298185"/>
                <a:gd name="connsiteY0" fmla="*/ 25180 h 2235047"/>
                <a:gd name="connsiteX1" fmla="*/ 659074 w 3298185"/>
                <a:gd name="connsiteY1" fmla="*/ 138302 h 2235047"/>
                <a:gd name="connsiteX2" fmla="*/ 36905 w 3298185"/>
                <a:gd name="connsiteY2" fmla="*/ 1316653 h 2235047"/>
                <a:gd name="connsiteX3" fmla="*/ 385697 w 3298185"/>
                <a:gd name="connsiteY3" fmla="*/ 2117931 h 2235047"/>
                <a:gd name="connsiteX4" fmla="*/ 2924555 w 3298185"/>
                <a:gd name="connsiteY4" fmla="*/ 2115779 h 2235047"/>
                <a:gd name="connsiteX5" fmla="*/ 3258968 w 3298185"/>
                <a:gd name="connsiteY5" fmla="*/ 1034745 h 2235047"/>
                <a:gd name="connsiteX6" fmla="*/ 3256874 w 3298185"/>
                <a:gd name="connsiteY6" fmla="*/ 153387 h 2235047"/>
                <a:gd name="connsiteX7" fmla="*/ 1799718 w 3298185"/>
                <a:gd name="connsiteY7" fmla="*/ 25180 h 2235047"/>
                <a:gd name="connsiteX0" fmla="*/ 1799718 w 3280465"/>
                <a:gd name="connsiteY0" fmla="*/ 25180 h 2235047"/>
                <a:gd name="connsiteX1" fmla="*/ 659074 w 3280465"/>
                <a:gd name="connsiteY1" fmla="*/ 138302 h 2235047"/>
                <a:gd name="connsiteX2" fmla="*/ 36905 w 3280465"/>
                <a:gd name="connsiteY2" fmla="*/ 1316653 h 2235047"/>
                <a:gd name="connsiteX3" fmla="*/ 385697 w 3280465"/>
                <a:gd name="connsiteY3" fmla="*/ 2117931 h 2235047"/>
                <a:gd name="connsiteX4" fmla="*/ 2924555 w 3280465"/>
                <a:gd name="connsiteY4" fmla="*/ 2115779 h 2235047"/>
                <a:gd name="connsiteX5" fmla="*/ 3258968 w 3280465"/>
                <a:gd name="connsiteY5" fmla="*/ 1034745 h 2235047"/>
                <a:gd name="connsiteX6" fmla="*/ 3256874 w 3280465"/>
                <a:gd name="connsiteY6" fmla="*/ 153387 h 2235047"/>
                <a:gd name="connsiteX7" fmla="*/ 1799718 w 3280465"/>
                <a:gd name="connsiteY7" fmla="*/ 25180 h 2235047"/>
                <a:gd name="connsiteX0" fmla="*/ 1799718 w 3314922"/>
                <a:gd name="connsiteY0" fmla="*/ 25180 h 2231871"/>
                <a:gd name="connsiteX1" fmla="*/ 659074 w 3314922"/>
                <a:gd name="connsiteY1" fmla="*/ 138302 h 2231871"/>
                <a:gd name="connsiteX2" fmla="*/ 36905 w 3314922"/>
                <a:gd name="connsiteY2" fmla="*/ 1316653 h 2231871"/>
                <a:gd name="connsiteX3" fmla="*/ 385697 w 3314922"/>
                <a:gd name="connsiteY3" fmla="*/ 2117931 h 2231871"/>
                <a:gd name="connsiteX4" fmla="*/ 2924555 w 3314922"/>
                <a:gd name="connsiteY4" fmla="*/ 2115779 h 2231871"/>
                <a:gd name="connsiteX5" fmla="*/ 3305150 w 3314922"/>
                <a:gd name="connsiteY5" fmla="*/ 1082776 h 2231871"/>
                <a:gd name="connsiteX6" fmla="*/ 3256874 w 3314922"/>
                <a:gd name="connsiteY6" fmla="*/ 153387 h 2231871"/>
                <a:gd name="connsiteX7" fmla="*/ 1799718 w 3314922"/>
                <a:gd name="connsiteY7" fmla="*/ 25180 h 2231871"/>
                <a:gd name="connsiteX0" fmla="*/ 1795484 w 3310688"/>
                <a:gd name="connsiteY0" fmla="*/ 25180 h 2280049"/>
                <a:gd name="connsiteX1" fmla="*/ 654840 w 3310688"/>
                <a:gd name="connsiteY1" fmla="*/ 138302 h 2280049"/>
                <a:gd name="connsiteX2" fmla="*/ 32671 w 3310688"/>
                <a:gd name="connsiteY2" fmla="*/ 1316653 h 2280049"/>
                <a:gd name="connsiteX3" fmla="*/ 381463 w 3310688"/>
                <a:gd name="connsiteY3" fmla="*/ 2117931 h 2280049"/>
                <a:gd name="connsiteX4" fmla="*/ 2920321 w 3310688"/>
                <a:gd name="connsiteY4" fmla="*/ 2115779 h 2280049"/>
                <a:gd name="connsiteX5" fmla="*/ 3300916 w 3310688"/>
                <a:gd name="connsiteY5" fmla="*/ 1082776 h 2280049"/>
                <a:gd name="connsiteX6" fmla="*/ 3252640 w 3310688"/>
                <a:gd name="connsiteY6" fmla="*/ 153387 h 2280049"/>
                <a:gd name="connsiteX7" fmla="*/ 1795484 w 3310688"/>
                <a:gd name="connsiteY7" fmla="*/ 25180 h 2280049"/>
                <a:gd name="connsiteX0" fmla="*/ 1779238 w 3294442"/>
                <a:gd name="connsiteY0" fmla="*/ 13222 h 2232748"/>
                <a:gd name="connsiteX1" fmla="*/ 638594 w 3294442"/>
                <a:gd name="connsiteY1" fmla="*/ 126344 h 2232748"/>
                <a:gd name="connsiteX2" fmla="*/ 44134 w 3294442"/>
                <a:gd name="connsiteY2" fmla="*/ 1093358 h 2232748"/>
                <a:gd name="connsiteX3" fmla="*/ 365217 w 3294442"/>
                <a:gd name="connsiteY3" fmla="*/ 2105973 h 2232748"/>
                <a:gd name="connsiteX4" fmla="*/ 2904075 w 3294442"/>
                <a:gd name="connsiteY4" fmla="*/ 2103821 h 2232748"/>
                <a:gd name="connsiteX5" fmla="*/ 3284670 w 3294442"/>
                <a:gd name="connsiteY5" fmla="*/ 1070818 h 2232748"/>
                <a:gd name="connsiteX6" fmla="*/ 3236394 w 3294442"/>
                <a:gd name="connsiteY6" fmla="*/ 141429 h 2232748"/>
                <a:gd name="connsiteX7" fmla="*/ 1779238 w 3294442"/>
                <a:gd name="connsiteY7" fmla="*/ 13222 h 2232748"/>
                <a:gd name="connsiteX0" fmla="*/ 1795451 w 3310655"/>
                <a:gd name="connsiteY0" fmla="*/ 13222 h 2232748"/>
                <a:gd name="connsiteX1" fmla="*/ 654807 w 3310655"/>
                <a:gd name="connsiteY1" fmla="*/ 126344 h 2232748"/>
                <a:gd name="connsiteX2" fmla="*/ 60347 w 3310655"/>
                <a:gd name="connsiteY2" fmla="*/ 1093358 h 2232748"/>
                <a:gd name="connsiteX3" fmla="*/ 381430 w 3310655"/>
                <a:gd name="connsiteY3" fmla="*/ 2105973 h 2232748"/>
                <a:gd name="connsiteX4" fmla="*/ 2920288 w 3310655"/>
                <a:gd name="connsiteY4" fmla="*/ 2103821 h 2232748"/>
                <a:gd name="connsiteX5" fmla="*/ 3300883 w 3310655"/>
                <a:gd name="connsiteY5" fmla="*/ 1070818 h 2232748"/>
                <a:gd name="connsiteX6" fmla="*/ 3252607 w 3310655"/>
                <a:gd name="connsiteY6" fmla="*/ 141429 h 2232748"/>
                <a:gd name="connsiteX7" fmla="*/ 1795451 w 3310655"/>
                <a:gd name="connsiteY7" fmla="*/ 13222 h 2232748"/>
                <a:gd name="connsiteX0" fmla="*/ 1790040 w 3305244"/>
                <a:gd name="connsiteY0" fmla="*/ 7137 h 2226663"/>
                <a:gd name="connsiteX1" fmla="*/ 797178 w 3305244"/>
                <a:gd name="connsiteY1" fmla="*/ 197109 h 2226663"/>
                <a:gd name="connsiteX2" fmla="*/ 54936 w 3305244"/>
                <a:gd name="connsiteY2" fmla="*/ 1087273 h 2226663"/>
                <a:gd name="connsiteX3" fmla="*/ 376019 w 3305244"/>
                <a:gd name="connsiteY3" fmla="*/ 2099888 h 2226663"/>
                <a:gd name="connsiteX4" fmla="*/ 2914877 w 3305244"/>
                <a:gd name="connsiteY4" fmla="*/ 2097736 h 2226663"/>
                <a:gd name="connsiteX5" fmla="*/ 3295472 w 3305244"/>
                <a:gd name="connsiteY5" fmla="*/ 1064733 h 2226663"/>
                <a:gd name="connsiteX6" fmla="*/ 3247196 w 3305244"/>
                <a:gd name="connsiteY6" fmla="*/ 135344 h 2226663"/>
                <a:gd name="connsiteX7" fmla="*/ 1790040 w 3305244"/>
                <a:gd name="connsiteY7" fmla="*/ 7137 h 2226663"/>
                <a:gd name="connsiteX0" fmla="*/ 1781554 w 3296758"/>
                <a:gd name="connsiteY0" fmla="*/ 17298 h 2236824"/>
                <a:gd name="connsiteX1" fmla="*/ 672632 w 3296758"/>
                <a:gd name="connsiteY1" fmla="*/ 121853 h 2236824"/>
                <a:gd name="connsiteX2" fmla="*/ 46450 w 3296758"/>
                <a:gd name="connsiteY2" fmla="*/ 1097434 h 2236824"/>
                <a:gd name="connsiteX3" fmla="*/ 367533 w 3296758"/>
                <a:gd name="connsiteY3" fmla="*/ 2110049 h 2236824"/>
                <a:gd name="connsiteX4" fmla="*/ 2906391 w 3296758"/>
                <a:gd name="connsiteY4" fmla="*/ 2107897 h 2236824"/>
                <a:gd name="connsiteX5" fmla="*/ 3286986 w 3296758"/>
                <a:gd name="connsiteY5" fmla="*/ 1074894 h 2236824"/>
                <a:gd name="connsiteX6" fmla="*/ 3238710 w 3296758"/>
                <a:gd name="connsiteY6" fmla="*/ 145505 h 2236824"/>
                <a:gd name="connsiteX7" fmla="*/ 1781554 w 3296758"/>
                <a:gd name="connsiteY7" fmla="*/ 17298 h 2236824"/>
                <a:gd name="connsiteX0" fmla="*/ 1763605 w 3278809"/>
                <a:gd name="connsiteY0" fmla="*/ 6354 h 2225880"/>
                <a:gd name="connsiteX1" fmla="*/ 408055 w 3278809"/>
                <a:gd name="connsiteY1" fmla="*/ 185649 h 2225880"/>
                <a:gd name="connsiteX2" fmla="*/ 28501 w 3278809"/>
                <a:gd name="connsiteY2" fmla="*/ 1086490 h 2225880"/>
                <a:gd name="connsiteX3" fmla="*/ 349584 w 3278809"/>
                <a:gd name="connsiteY3" fmla="*/ 2099105 h 2225880"/>
                <a:gd name="connsiteX4" fmla="*/ 2888442 w 3278809"/>
                <a:gd name="connsiteY4" fmla="*/ 2096953 h 2225880"/>
                <a:gd name="connsiteX5" fmla="*/ 3269037 w 3278809"/>
                <a:gd name="connsiteY5" fmla="*/ 1063950 h 2225880"/>
                <a:gd name="connsiteX6" fmla="*/ 3220761 w 3278809"/>
                <a:gd name="connsiteY6" fmla="*/ 134561 h 2225880"/>
                <a:gd name="connsiteX7" fmla="*/ 1763605 w 3278809"/>
                <a:gd name="connsiteY7" fmla="*/ 6354 h 2225880"/>
                <a:gd name="connsiteX0" fmla="*/ 1205065 w 3278809"/>
                <a:gd name="connsiteY0" fmla="*/ 2231 h 2253788"/>
                <a:gd name="connsiteX1" fmla="*/ 408055 w 3278809"/>
                <a:gd name="connsiteY1" fmla="*/ 213557 h 2253788"/>
                <a:gd name="connsiteX2" fmla="*/ 28501 w 3278809"/>
                <a:gd name="connsiteY2" fmla="*/ 1114398 h 2253788"/>
                <a:gd name="connsiteX3" fmla="*/ 349584 w 3278809"/>
                <a:gd name="connsiteY3" fmla="*/ 2127013 h 2253788"/>
                <a:gd name="connsiteX4" fmla="*/ 2888442 w 3278809"/>
                <a:gd name="connsiteY4" fmla="*/ 2124861 h 2253788"/>
                <a:gd name="connsiteX5" fmla="*/ 3269037 w 3278809"/>
                <a:gd name="connsiteY5" fmla="*/ 1091858 h 2253788"/>
                <a:gd name="connsiteX6" fmla="*/ 3220761 w 3278809"/>
                <a:gd name="connsiteY6" fmla="*/ 162469 h 2253788"/>
                <a:gd name="connsiteX7" fmla="*/ 1205065 w 3278809"/>
                <a:gd name="connsiteY7" fmla="*/ 2231 h 2253788"/>
                <a:gd name="connsiteX0" fmla="*/ 1205065 w 3271428"/>
                <a:gd name="connsiteY0" fmla="*/ 5 h 2251562"/>
                <a:gd name="connsiteX1" fmla="*/ 408055 w 3271428"/>
                <a:gd name="connsiteY1" fmla="*/ 211331 h 2251562"/>
                <a:gd name="connsiteX2" fmla="*/ 28501 w 3271428"/>
                <a:gd name="connsiteY2" fmla="*/ 1112172 h 2251562"/>
                <a:gd name="connsiteX3" fmla="*/ 349584 w 3271428"/>
                <a:gd name="connsiteY3" fmla="*/ 2124787 h 2251562"/>
                <a:gd name="connsiteX4" fmla="*/ 2888442 w 3271428"/>
                <a:gd name="connsiteY4" fmla="*/ 2122635 h 2251562"/>
                <a:gd name="connsiteX5" fmla="*/ 3269037 w 3271428"/>
                <a:gd name="connsiteY5" fmla="*/ 1089632 h 2251562"/>
                <a:gd name="connsiteX6" fmla="*/ 2988641 w 3271428"/>
                <a:gd name="connsiteY6" fmla="*/ 213629 h 2251562"/>
                <a:gd name="connsiteX7" fmla="*/ 1205065 w 3271428"/>
                <a:gd name="connsiteY7" fmla="*/ 5 h 2251562"/>
                <a:gd name="connsiteX0" fmla="*/ 1205065 w 3277293"/>
                <a:gd name="connsiteY0" fmla="*/ 3784 h 2255341"/>
                <a:gd name="connsiteX1" fmla="*/ 408055 w 3277293"/>
                <a:gd name="connsiteY1" fmla="*/ 215110 h 2255341"/>
                <a:gd name="connsiteX2" fmla="*/ 28501 w 3277293"/>
                <a:gd name="connsiteY2" fmla="*/ 1115951 h 2255341"/>
                <a:gd name="connsiteX3" fmla="*/ 349584 w 3277293"/>
                <a:gd name="connsiteY3" fmla="*/ 2128566 h 2255341"/>
                <a:gd name="connsiteX4" fmla="*/ 2888442 w 3277293"/>
                <a:gd name="connsiteY4" fmla="*/ 2126414 h 2255341"/>
                <a:gd name="connsiteX5" fmla="*/ 3269037 w 3277293"/>
                <a:gd name="connsiteY5" fmla="*/ 1093411 h 2255341"/>
                <a:gd name="connsiteX6" fmla="*/ 2908849 w 3277293"/>
                <a:gd name="connsiteY6" fmla="*/ 153345 h 2255341"/>
                <a:gd name="connsiteX7" fmla="*/ 1205065 w 3277293"/>
                <a:gd name="connsiteY7" fmla="*/ 3784 h 2255341"/>
                <a:gd name="connsiteX0" fmla="*/ 1205065 w 3277293"/>
                <a:gd name="connsiteY0" fmla="*/ 3784 h 2255341"/>
                <a:gd name="connsiteX1" fmla="*/ 408055 w 3277293"/>
                <a:gd name="connsiteY1" fmla="*/ 215110 h 2255341"/>
                <a:gd name="connsiteX2" fmla="*/ 28501 w 3277293"/>
                <a:gd name="connsiteY2" fmla="*/ 1115951 h 2255341"/>
                <a:gd name="connsiteX3" fmla="*/ 349584 w 3277293"/>
                <a:gd name="connsiteY3" fmla="*/ 2128566 h 2255341"/>
                <a:gd name="connsiteX4" fmla="*/ 2888442 w 3277293"/>
                <a:gd name="connsiteY4" fmla="*/ 2126414 h 2255341"/>
                <a:gd name="connsiteX5" fmla="*/ 3269037 w 3277293"/>
                <a:gd name="connsiteY5" fmla="*/ 1093411 h 2255341"/>
                <a:gd name="connsiteX6" fmla="*/ 2908849 w 3277293"/>
                <a:gd name="connsiteY6" fmla="*/ 153345 h 2255341"/>
                <a:gd name="connsiteX7" fmla="*/ 1205065 w 3277293"/>
                <a:gd name="connsiteY7" fmla="*/ 3784 h 2255341"/>
                <a:gd name="connsiteX0" fmla="*/ 1205065 w 3277293"/>
                <a:gd name="connsiteY0" fmla="*/ 1490 h 2253047"/>
                <a:gd name="connsiteX1" fmla="*/ 408055 w 3277293"/>
                <a:gd name="connsiteY1" fmla="*/ 212816 h 2253047"/>
                <a:gd name="connsiteX2" fmla="*/ 28501 w 3277293"/>
                <a:gd name="connsiteY2" fmla="*/ 1113657 h 2253047"/>
                <a:gd name="connsiteX3" fmla="*/ 349584 w 3277293"/>
                <a:gd name="connsiteY3" fmla="*/ 2126272 h 2253047"/>
                <a:gd name="connsiteX4" fmla="*/ 2888442 w 3277293"/>
                <a:gd name="connsiteY4" fmla="*/ 2124120 h 2253047"/>
                <a:gd name="connsiteX5" fmla="*/ 3269037 w 3277293"/>
                <a:gd name="connsiteY5" fmla="*/ 1091117 h 2253047"/>
                <a:gd name="connsiteX6" fmla="*/ 2908849 w 3277293"/>
                <a:gd name="connsiteY6" fmla="*/ 151051 h 2253047"/>
                <a:gd name="connsiteX7" fmla="*/ 1205065 w 3277293"/>
                <a:gd name="connsiteY7" fmla="*/ 1490 h 2253047"/>
                <a:gd name="connsiteX0" fmla="*/ 1205065 w 3285193"/>
                <a:gd name="connsiteY0" fmla="*/ 1490 h 2214197"/>
                <a:gd name="connsiteX1" fmla="*/ 408055 w 3285193"/>
                <a:gd name="connsiteY1" fmla="*/ 212816 h 2214197"/>
                <a:gd name="connsiteX2" fmla="*/ 28501 w 3285193"/>
                <a:gd name="connsiteY2" fmla="*/ 1113657 h 2214197"/>
                <a:gd name="connsiteX3" fmla="*/ 349584 w 3285193"/>
                <a:gd name="connsiteY3" fmla="*/ 2126272 h 2214197"/>
                <a:gd name="connsiteX4" fmla="*/ 2888442 w 3285193"/>
                <a:gd name="connsiteY4" fmla="*/ 2124120 h 2214197"/>
                <a:gd name="connsiteX5" fmla="*/ 3269037 w 3285193"/>
                <a:gd name="connsiteY5" fmla="*/ 1091117 h 2214197"/>
                <a:gd name="connsiteX6" fmla="*/ 2908849 w 3285193"/>
                <a:gd name="connsiteY6" fmla="*/ 151051 h 2214197"/>
                <a:gd name="connsiteX7" fmla="*/ 1205065 w 3285193"/>
                <a:gd name="connsiteY7" fmla="*/ 1490 h 2214197"/>
                <a:gd name="connsiteX0" fmla="*/ 1250321 w 3330449"/>
                <a:gd name="connsiteY0" fmla="*/ 1490 h 2173306"/>
                <a:gd name="connsiteX1" fmla="*/ 453311 w 3330449"/>
                <a:gd name="connsiteY1" fmla="*/ 212816 h 2173306"/>
                <a:gd name="connsiteX2" fmla="*/ 73757 w 3330449"/>
                <a:gd name="connsiteY2" fmla="*/ 1113657 h 2173306"/>
                <a:gd name="connsiteX3" fmla="*/ 394840 w 3330449"/>
                <a:gd name="connsiteY3" fmla="*/ 2126272 h 2173306"/>
                <a:gd name="connsiteX4" fmla="*/ 2933698 w 3330449"/>
                <a:gd name="connsiteY4" fmla="*/ 2124120 h 2173306"/>
                <a:gd name="connsiteX5" fmla="*/ 3314293 w 3330449"/>
                <a:gd name="connsiteY5" fmla="*/ 1091117 h 2173306"/>
                <a:gd name="connsiteX6" fmla="*/ 2954105 w 3330449"/>
                <a:gd name="connsiteY6" fmla="*/ 151051 h 2173306"/>
                <a:gd name="connsiteX7" fmla="*/ 1250321 w 3330449"/>
                <a:gd name="connsiteY7" fmla="*/ 1490 h 2173306"/>
                <a:gd name="connsiteX0" fmla="*/ 1250321 w 3330449"/>
                <a:gd name="connsiteY0" fmla="*/ 1490 h 2173306"/>
                <a:gd name="connsiteX1" fmla="*/ 453311 w 3330449"/>
                <a:gd name="connsiteY1" fmla="*/ 212816 h 2173306"/>
                <a:gd name="connsiteX2" fmla="*/ 73757 w 3330449"/>
                <a:gd name="connsiteY2" fmla="*/ 1113657 h 2173306"/>
                <a:gd name="connsiteX3" fmla="*/ 394840 w 3330449"/>
                <a:gd name="connsiteY3" fmla="*/ 2126272 h 2173306"/>
                <a:gd name="connsiteX4" fmla="*/ 2933698 w 3330449"/>
                <a:gd name="connsiteY4" fmla="*/ 2124120 h 2173306"/>
                <a:gd name="connsiteX5" fmla="*/ 3314293 w 3330449"/>
                <a:gd name="connsiteY5" fmla="*/ 1091117 h 2173306"/>
                <a:gd name="connsiteX6" fmla="*/ 2954105 w 3330449"/>
                <a:gd name="connsiteY6" fmla="*/ 151051 h 2173306"/>
                <a:gd name="connsiteX7" fmla="*/ 1250321 w 3330449"/>
                <a:gd name="connsiteY7" fmla="*/ 1490 h 2173306"/>
                <a:gd name="connsiteX0" fmla="*/ 1252964 w 3333092"/>
                <a:gd name="connsiteY0" fmla="*/ 1490 h 2173306"/>
                <a:gd name="connsiteX1" fmla="*/ 455954 w 3333092"/>
                <a:gd name="connsiteY1" fmla="*/ 212816 h 2173306"/>
                <a:gd name="connsiteX2" fmla="*/ 76400 w 3333092"/>
                <a:gd name="connsiteY2" fmla="*/ 1113657 h 2173306"/>
                <a:gd name="connsiteX3" fmla="*/ 397483 w 3333092"/>
                <a:gd name="connsiteY3" fmla="*/ 2126272 h 2173306"/>
                <a:gd name="connsiteX4" fmla="*/ 2936341 w 3333092"/>
                <a:gd name="connsiteY4" fmla="*/ 2124120 h 2173306"/>
                <a:gd name="connsiteX5" fmla="*/ 3316936 w 3333092"/>
                <a:gd name="connsiteY5" fmla="*/ 1091117 h 2173306"/>
                <a:gd name="connsiteX6" fmla="*/ 2956748 w 3333092"/>
                <a:gd name="connsiteY6" fmla="*/ 151051 h 2173306"/>
                <a:gd name="connsiteX7" fmla="*/ 1252964 w 3333092"/>
                <a:gd name="connsiteY7" fmla="*/ 1490 h 2173306"/>
                <a:gd name="connsiteX0" fmla="*/ 1252964 w 3333092"/>
                <a:gd name="connsiteY0" fmla="*/ 1490 h 2146400"/>
                <a:gd name="connsiteX1" fmla="*/ 455954 w 3333092"/>
                <a:gd name="connsiteY1" fmla="*/ 212816 h 2146400"/>
                <a:gd name="connsiteX2" fmla="*/ 76400 w 3333092"/>
                <a:gd name="connsiteY2" fmla="*/ 1113657 h 2146400"/>
                <a:gd name="connsiteX3" fmla="*/ 397483 w 3333092"/>
                <a:gd name="connsiteY3" fmla="*/ 2126272 h 2146400"/>
                <a:gd name="connsiteX4" fmla="*/ 2936341 w 3333092"/>
                <a:gd name="connsiteY4" fmla="*/ 2124120 h 2146400"/>
                <a:gd name="connsiteX5" fmla="*/ 3316936 w 3333092"/>
                <a:gd name="connsiteY5" fmla="*/ 1091117 h 2146400"/>
                <a:gd name="connsiteX6" fmla="*/ 2956748 w 3333092"/>
                <a:gd name="connsiteY6" fmla="*/ 151051 h 2146400"/>
                <a:gd name="connsiteX7" fmla="*/ 1252964 w 3333092"/>
                <a:gd name="connsiteY7" fmla="*/ 1490 h 2146400"/>
                <a:gd name="connsiteX0" fmla="*/ 1252964 w 3333092"/>
                <a:gd name="connsiteY0" fmla="*/ 1490 h 2151186"/>
                <a:gd name="connsiteX1" fmla="*/ 455954 w 3333092"/>
                <a:gd name="connsiteY1" fmla="*/ 212816 h 2151186"/>
                <a:gd name="connsiteX2" fmla="*/ 76400 w 3333092"/>
                <a:gd name="connsiteY2" fmla="*/ 1113657 h 2151186"/>
                <a:gd name="connsiteX3" fmla="*/ 397483 w 3333092"/>
                <a:gd name="connsiteY3" fmla="*/ 2126272 h 2151186"/>
                <a:gd name="connsiteX4" fmla="*/ 2936341 w 3333092"/>
                <a:gd name="connsiteY4" fmla="*/ 2124120 h 2151186"/>
                <a:gd name="connsiteX5" fmla="*/ 3316936 w 3333092"/>
                <a:gd name="connsiteY5" fmla="*/ 1091117 h 2151186"/>
                <a:gd name="connsiteX6" fmla="*/ 2956748 w 3333092"/>
                <a:gd name="connsiteY6" fmla="*/ 151051 h 2151186"/>
                <a:gd name="connsiteX7" fmla="*/ 1252964 w 3333092"/>
                <a:gd name="connsiteY7" fmla="*/ 1490 h 2151186"/>
                <a:gd name="connsiteX0" fmla="*/ 1272612 w 3352740"/>
                <a:gd name="connsiteY0" fmla="*/ 1490 h 2151186"/>
                <a:gd name="connsiteX1" fmla="*/ 475602 w 3352740"/>
                <a:gd name="connsiteY1" fmla="*/ 212816 h 2151186"/>
                <a:gd name="connsiteX2" fmla="*/ 59779 w 3352740"/>
                <a:gd name="connsiteY2" fmla="*/ 1102979 h 2151186"/>
                <a:gd name="connsiteX3" fmla="*/ 417131 w 3352740"/>
                <a:gd name="connsiteY3" fmla="*/ 2126272 h 2151186"/>
                <a:gd name="connsiteX4" fmla="*/ 2955989 w 3352740"/>
                <a:gd name="connsiteY4" fmla="*/ 2124120 h 2151186"/>
                <a:gd name="connsiteX5" fmla="*/ 3336584 w 3352740"/>
                <a:gd name="connsiteY5" fmla="*/ 1091117 h 2151186"/>
                <a:gd name="connsiteX6" fmla="*/ 2976396 w 3352740"/>
                <a:gd name="connsiteY6" fmla="*/ 151051 h 2151186"/>
                <a:gd name="connsiteX7" fmla="*/ 1272612 w 3352740"/>
                <a:gd name="connsiteY7" fmla="*/ 1490 h 2151186"/>
                <a:gd name="connsiteX0" fmla="*/ 1272612 w 3352740"/>
                <a:gd name="connsiteY0" fmla="*/ 1490 h 2151186"/>
                <a:gd name="connsiteX1" fmla="*/ 475602 w 3352740"/>
                <a:gd name="connsiteY1" fmla="*/ 212816 h 2151186"/>
                <a:gd name="connsiteX2" fmla="*/ 59779 w 3352740"/>
                <a:gd name="connsiteY2" fmla="*/ 1102979 h 2151186"/>
                <a:gd name="connsiteX3" fmla="*/ 417131 w 3352740"/>
                <a:gd name="connsiteY3" fmla="*/ 2126272 h 2151186"/>
                <a:gd name="connsiteX4" fmla="*/ 2955989 w 3352740"/>
                <a:gd name="connsiteY4" fmla="*/ 2124120 h 2151186"/>
                <a:gd name="connsiteX5" fmla="*/ 3336584 w 3352740"/>
                <a:gd name="connsiteY5" fmla="*/ 1091117 h 2151186"/>
                <a:gd name="connsiteX6" fmla="*/ 2976396 w 3352740"/>
                <a:gd name="connsiteY6" fmla="*/ 151051 h 2151186"/>
                <a:gd name="connsiteX7" fmla="*/ 1272612 w 3352740"/>
                <a:gd name="connsiteY7" fmla="*/ 1490 h 2151186"/>
                <a:gd name="connsiteX0" fmla="*/ 1272612 w 3352740"/>
                <a:gd name="connsiteY0" fmla="*/ 1490 h 2151186"/>
                <a:gd name="connsiteX1" fmla="*/ 475602 w 3352740"/>
                <a:gd name="connsiteY1" fmla="*/ 212816 h 2151186"/>
                <a:gd name="connsiteX2" fmla="*/ 59779 w 3352740"/>
                <a:gd name="connsiteY2" fmla="*/ 1102979 h 2151186"/>
                <a:gd name="connsiteX3" fmla="*/ 417131 w 3352740"/>
                <a:gd name="connsiteY3" fmla="*/ 2126272 h 2151186"/>
                <a:gd name="connsiteX4" fmla="*/ 2955989 w 3352740"/>
                <a:gd name="connsiteY4" fmla="*/ 2124120 h 2151186"/>
                <a:gd name="connsiteX5" fmla="*/ 3336584 w 3352740"/>
                <a:gd name="connsiteY5" fmla="*/ 1091117 h 2151186"/>
                <a:gd name="connsiteX6" fmla="*/ 2976396 w 3352740"/>
                <a:gd name="connsiteY6" fmla="*/ 151051 h 2151186"/>
                <a:gd name="connsiteX7" fmla="*/ 1272612 w 3352740"/>
                <a:gd name="connsiteY7" fmla="*/ 1490 h 2151186"/>
                <a:gd name="connsiteX0" fmla="*/ 1272612 w 3352740"/>
                <a:gd name="connsiteY0" fmla="*/ 1490 h 2151186"/>
                <a:gd name="connsiteX1" fmla="*/ 475602 w 3352740"/>
                <a:gd name="connsiteY1" fmla="*/ 212816 h 2151186"/>
                <a:gd name="connsiteX2" fmla="*/ 59779 w 3352740"/>
                <a:gd name="connsiteY2" fmla="*/ 1102979 h 2151186"/>
                <a:gd name="connsiteX3" fmla="*/ 417131 w 3352740"/>
                <a:gd name="connsiteY3" fmla="*/ 2126272 h 2151186"/>
                <a:gd name="connsiteX4" fmla="*/ 2955989 w 3352740"/>
                <a:gd name="connsiteY4" fmla="*/ 2124120 h 2151186"/>
                <a:gd name="connsiteX5" fmla="*/ 3336584 w 3352740"/>
                <a:gd name="connsiteY5" fmla="*/ 1091117 h 2151186"/>
                <a:gd name="connsiteX6" fmla="*/ 2976396 w 3352740"/>
                <a:gd name="connsiteY6" fmla="*/ 151051 h 2151186"/>
                <a:gd name="connsiteX7" fmla="*/ 1272612 w 3352740"/>
                <a:gd name="connsiteY7" fmla="*/ 1490 h 2151186"/>
                <a:gd name="connsiteX0" fmla="*/ 1281475 w 3361603"/>
                <a:gd name="connsiteY0" fmla="*/ 1490 h 2151186"/>
                <a:gd name="connsiteX1" fmla="*/ 484465 w 3361603"/>
                <a:gd name="connsiteY1" fmla="*/ 212816 h 2151186"/>
                <a:gd name="connsiteX2" fmla="*/ 68642 w 3361603"/>
                <a:gd name="connsiteY2" fmla="*/ 1102979 h 2151186"/>
                <a:gd name="connsiteX3" fmla="*/ 425994 w 3361603"/>
                <a:gd name="connsiteY3" fmla="*/ 2126272 h 2151186"/>
                <a:gd name="connsiteX4" fmla="*/ 2964852 w 3361603"/>
                <a:gd name="connsiteY4" fmla="*/ 2124120 h 2151186"/>
                <a:gd name="connsiteX5" fmla="*/ 3345447 w 3361603"/>
                <a:gd name="connsiteY5" fmla="*/ 1091117 h 2151186"/>
                <a:gd name="connsiteX6" fmla="*/ 2985259 w 3361603"/>
                <a:gd name="connsiteY6" fmla="*/ 151051 h 2151186"/>
                <a:gd name="connsiteX7" fmla="*/ 1281475 w 3361603"/>
                <a:gd name="connsiteY7" fmla="*/ 1490 h 2151186"/>
                <a:gd name="connsiteX0" fmla="*/ 1281475 w 3361603"/>
                <a:gd name="connsiteY0" fmla="*/ 1490 h 2151186"/>
                <a:gd name="connsiteX1" fmla="*/ 484465 w 3361603"/>
                <a:gd name="connsiteY1" fmla="*/ 212816 h 2151186"/>
                <a:gd name="connsiteX2" fmla="*/ 68642 w 3361603"/>
                <a:gd name="connsiteY2" fmla="*/ 1102979 h 2151186"/>
                <a:gd name="connsiteX3" fmla="*/ 425994 w 3361603"/>
                <a:gd name="connsiteY3" fmla="*/ 2126272 h 2151186"/>
                <a:gd name="connsiteX4" fmla="*/ 2964852 w 3361603"/>
                <a:gd name="connsiteY4" fmla="*/ 2124120 h 2151186"/>
                <a:gd name="connsiteX5" fmla="*/ 3345447 w 3361603"/>
                <a:gd name="connsiteY5" fmla="*/ 1091117 h 2151186"/>
                <a:gd name="connsiteX6" fmla="*/ 2985259 w 3361603"/>
                <a:gd name="connsiteY6" fmla="*/ 151051 h 2151186"/>
                <a:gd name="connsiteX7" fmla="*/ 1281475 w 3361603"/>
                <a:gd name="connsiteY7" fmla="*/ 1490 h 2151186"/>
                <a:gd name="connsiteX0" fmla="*/ 1281475 w 3361603"/>
                <a:gd name="connsiteY0" fmla="*/ 2883 h 2152579"/>
                <a:gd name="connsiteX1" fmla="*/ 484465 w 3361603"/>
                <a:gd name="connsiteY1" fmla="*/ 214209 h 2152579"/>
                <a:gd name="connsiteX2" fmla="*/ 68642 w 3361603"/>
                <a:gd name="connsiteY2" fmla="*/ 1104372 h 2152579"/>
                <a:gd name="connsiteX3" fmla="*/ 425994 w 3361603"/>
                <a:gd name="connsiteY3" fmla="*/ 2127665 h 2152579"/>
                <a:gd name="connsiteX4" fmla="*/ 2964852 w 3361603"/>
                <a:gd name="connsiteY4" fmla="*/ 2125513 h 2152579"/>
                <a:gd name="connsiteX5" fmla="*/ 3345447 w 3361603"/>
                <a:gd name="connsiteY5" fmla="*/ 1092510 h 2152579"/>
                <a:gd name="connsiteX6" fmla="*/ 2985259 w 3361603"/>
                <a:gd name="connsiteY6" fmla="*/ 152444 h 2152579"/>
                <a:gd name="connsiteX7" fmla="*/ 1281475 w 3361603"/>
                <a:gd name="connsiteY7" fmla="*/ 2883 h 2152579"/>
                <a:gd name="connsiteX0" fmla="*/ 1223119 w 3303247"/>
                <a:gd name="connsiteY0" fmla="*/ 2883 h 2152579"/>
                <a:gd name="connsiteX1" fmla="*/ 426109 w 3303247"/>
                <a:gd name="connsiteY1" fmla="*/ 214209 h 2152579"/>
                <a:gd name="connsiteX2" fmla="*/ 10286 w 3303247"/>
                <a:gd name="connsiteY2" fmla="*/ 1104372 h 2152579"/>
                <a:gd name="connsiteX3" fmla="*/ 367638 w 3303247"/>
                <a:gd name="connsiteY3" fmla="*/ 2127665 h 2152579"/>
                <a:gd name="connsiteX4" fmla="*/ 2906496 w 3303247"/>
                <a:gd name="connsiteY4" fmla="*/ 2125513 h 2152579"/>
                <a:gd name="connsiteX5" fmla="*/ 3287091 w 3303247"/>
                <a:gd name="connsiteY5" fmla="*/ 1092510 h 2152579"/>
                <a:gd name="connsiteX6" fmla="*/ 2926903 w 3303247"/>
                <a:gd name="connsiteY6" fmla="*/ 152444 h 2152579"/>
                <a:gd name="connsiteX7" fmla="*/ 1223119 w 3303247"/>
                <a:gd name="connsiteY7" fmla="*/ 2883 h 215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247" h="2152579">
                  <a:moveTo>
                    <a:pt x="1223119" y="2883"/>
                  </a:moveTo>
                  <a:cubicBezTo>
                    <a:pt x="806320" y="13177"/>
                    <a:pt x="628248" y="30628"/>
                    <a:pt x="426109" y="214209"/>
                  </a:cubicBezTo>
                  <a:cubicBezTo>
                    <a:pt x="223970" y="397790"/>
                    <a:pt x="121584" y="657337"/>
                    <a:pt x="10286" y="1104372"/>
                  </a:cubicBezTo>
                  <a:cubicBezTo>
                    <a:pt x="-21221" y="1348541"/>
                    <a:pt x="-503" y="1562491"/>
                    <a:pt x="367638" y="2127665"/>
                  </a:cubicBezTo>
                  <a:cubicBezTo>
                    <a:pt x="1047401" y="2135918"/>
                    <a:pt x="2383652" y="2180592"/>
                    <a:pt x="2906496" y="2125513"/>
                  </a:cubicBezTo>
                  <a:cubicBezTo>
                    <a:pt x="3429340" y="2070434"/>
                    <a:pt x="3283690" y="1421355"/>
                    <a:pt x="3287091" y="1092510"/>
                  </a:cubicBezTo>
                  <a:cubicBezTo>
                    <a:pt x="3290492" y="763665"/>
                    <a:pt x="3239570" y="302023"/>
                    <a:pt x="2926903" y="152444"/>
                  </a:cubicBezTo>
                  <a:cubicBezTo>
                    <a:pt x="2614236" y="2865"/>
                    <a:pt x="1639918" y="-7411"/>
                    <a:pt x="1223119" y="288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97408" y="5715000"/>
              <a:ext cx="3822192" cy="917318"/>
              <a:chOff x="146431" y="4416340"/>
              <a:chExt cx="3822192" cy="917318"/>
            </a:xfrm>
          </p:grpSpPr>
          <p:sp>
            <p:nvSpPr>
              <p:cNvPr id="81" name="TextBox 80"/>
              <p:cNvSpPr txBox="1"/>
              <p:nvPr/>
            </p:nvSpPr>
            <p:spPr>
              <a:xfrm>
                <a:off x="146431" y="4701774"/>
                <a:ext cx="1301370" cy="631315"/>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OPERATOR</a:t>
                </a:r>
              </a:p>
              <a:p>
                <a:pPr algn="ctr">
                  <a:lnSpc>
                    <a:spcPts val="1600"/>
                  </a:lnSpc>
                </a:pPr>
                <a:r>
                  <a:rPr lang="en-US" b="1" dirty="0" smtClean="0"/>
                  <a:t>DRIVEN</a:t>
                </a:r>
              </a:p>
              <a:p>
                <a:pPr algn="ctr">
                  <a:lnSpc>
                    <a:spcPts val="1600"/>
                  </a:lnSpc>
                </a:pPr>
                <a:r>
                  <a:rPr lang="en-US" b="1" dirty="0" smtClean="0"/>
                  <a:t>RELIABILITY</a:t>
                </a:r>
                <a:endParaRPr lang="en-US" b="1" dirty="0"/>
              </a:p>
            </p:txBody>
          </p:sp>
          <p:sp>
            <p:nvSpPr>
              <p:cNvPr id="83" name="TextBox 82"/>
              <p:cNvSpPr txBox="1"/>
              <p:nvPr/>
            </p:nvSpPr>
            <p:spPr>
              <a:xfrm>
                <a:off x="146431" y="4416340"/>
                <a:ext cx="3822192"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TOTAL PRODUCTIVE MAINTENANCE</a:t>
                </a:r>
                <a:endParaRPr lang="en-US" b="1" dirty="0"/>
              </a:p>
            </p:txBody>
          </p:sp>
          <p:sp>
            <p:nvSpPr>
              <p:cNvPr id="93" name="TextBox 92"/>
              <p:cNvSpPr txBox="1"/>
              <p:nvPr/>
            </p:nvSpPr>
            <p:spPr>
              <a:xfrm>
                <a:off x="1512603" y="4701774"/>
                <a:ext cx="1356801" cy="631315"/>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DEFECT</a:t>
                </a:r>
              </a:p>
              <a:p>
                <a:pPr algn="ctr">
                  <a:lnSpc>
                    <a:spcPts val="1600"/>
                  </a:lnSpc>
                </a:pPr>
                <a:r>
                  <a:rPr lang="en-US" b="1" dirty="0" smtClean="0"/>
                  <a:t>ELIMINATION</a:t>
                </a:r>
              </a:p>
              <a:p>
                <a:pPr algn="ctr">
                  <a:lnSpc>
                    <a:spcPts val="1600"/>
                  </a:lnSpc>
                </a:pPr>
                <a:r>
                  <a:rPr lang="en-US" b="1" dirty="0" smtClean="0"/>
                  <a:t>TEAMS</a:t>
                </a:r>
                <a:endParaRPr lang="en-US" b="1" dirty="0"/>
              </a:p>
            </p:txBody>
          </p:sp>
          <p:sp>
            <p:nvSpPr>
              <p:cNvPr id="94" name="TextBox 93"/>
              <p:cNvSpPr txBox="1"/>
              <p:nvPr/>
            </p:nvSpPr>
            <p:spPr>
              <a:xfrm>
                <a:off x="2923515" y="4702343"/>
                <a:ext cx="1038885" cy="631315"/>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PLANT</a:t>
                </a:r>
              </a:p>
              <a:p>
                <a:pPr algn="ctr">
                  <a:lnSpc>
                    <a:spcPts val="1600"/>
                  </a:lnSpc>
                </a:pPr>
                <a:r>
                  <a:rPr lang="en-US" b="1" dirty="0" smtClean="0"/>
                  <a:t>SYSTEM</a:t>
                </a:r>
              </a:p>
              <a:p>
                <a:pPr algn="ctr">
                  <a:lnSpc>
                    <a:spcPts val="1600"/>
                  </a:lnSpc>
                </a:pPr>
                <a:r>
                  <a:rPr lang="en-US" b="1" dirty="0" smtClean="0"/>
                  <a:t>OWNERS</a:t>
                </a:r>
                <a:endParaRPr lang="en-US" b="1" dirty="0"/>
              </a:p>
            </p:txBody>
          </p:sp>
        </p:grpSp>
        <p:sp>
          <p:nvSpPr>
            <p:cNvPr id="210" name="TextBox 209"/>
            <p:cNvSpPr txBox="1"/>
            <p:nvPr/>
          </p:nvSpPr>
          <p:spPr>
            <a:xfrm rot="18816391">
              <a:off x="-180797" y="5338201"/>
              <a:ext cx="1848737" cy="307135"/>
            </a:xfrm>
            <a:prstGeom prst="rect">
              <a:avLst/>
            </a:prstGeom>
            <a:noFill/>
          </p:spPr>
          <p:txBody>
            <a:bodyPr wrap="square" rtlCol="0">
              <a:spAutoFit/>
            </a:bodyPr>
            <a:lstStyle/>
            <a:p>
              <a:pPr algn="ctr">
                <a:lnSpc>
                  <a:spcPts val="1600"/>
                </a:lnSpc>
              </a:pPr>
              <a:r>
                <a:rPr lang="en-US" b="1" spc="300" dirty="0" smtClean="0"/>
                <a:t>VISIONARIES</a:t>
              </a:r>
              <a:endParaRPr lang="en-US" b="1" spc="300" dirty="0"/>
            </a:p>
          </p:txBody>
        </p:sp>
        <p:sp>
          <p:nvSpPr>
            <p:cNvPr id="216" name="TextBox 215"/>
            <p:cNvSpPr txBox="1"/>
            <p:nvPr/>
          </p:nvSpPr>
          <p:spPr>
            <a:xfrm>
              <a:off x="1287538" y="5115724"/>
              <a:ext cx="246888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DIFFERENCE MAKERS</a:t>
              </a:r>
              <a:endParaRPr lang="en-US" b="1" dirty="0"/>
            </a:p>
          </p:txBody>
        </p:sp>
      </p:grpSp>
      <p:cxnSp>
        <p:nvCxnSpPr>
          <p:cNvPr id="211" name="Elbow Connector 210"/>
          <p:cNvCxnSpPr>
            <a:stCxn id="10" idx="2"/>
          </p:cNvCxnSpPr>
          <p:nvPr/>
        </p:nvCxnSpPr>
        <p:spPr>
          <a:xfrm rot="5400000">
            <a:off x="2969417" y="1948380"/>
            <a:ext cx="3931920" cy="2286000"/>
          </a:xfrm>
          <a:prstGeom prst="bentConnector3">
            <a:avLst>
              <a:gd name="adj1" fmla="val 11049"/>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76200" y="457200"/>
            <a:ext cx="3337113" cy="1200329"/>
          </a:xfrm>
          <a:prstGeom prst="rect">
            <a:avLst/>
          </a:prstGeom>
          <a:noFill/>
        </p:spPr>
        <p:txBody>
          <a:bodyPr wrap="square" rtlCol="0">
            <a:spAutoFit/>
          </a:bodyPr>
          <a:lstStyle/>
          <a:p>
            <a:pPr marL="91440" indent="-91440">
              <a:buFont typeface="Wingdings" panose="05000000000000000000" pitchFamily="2" charset="2"/>
              <a:buChar char="ü"/>
            </a:pPr>
            <a:r>
              <a:rPr lang="en-US" dirty="0" smtClean="0"/>
              <a:t>Understand shareholder values</a:t>
            </a:r>
          </a:p>
          <a:p>
            <a:pPr marL="91440" indent="-91440">
              <a:buFont typeface="Wingdings" panose="05000000000000000000" pitchFamily="2" charset="2"/>
              <a:buChar char="ü"/>
            </a:pPr>
            <a:r>
              <a:rPr lang="en-US" dirty="0" smtClean="0"/>
              <a:t>Document goals &amp; objectives</a:t>
            </a:r>
          </a:p>
          <a:p>
            <a:pPr marL="91440" indent="-91440">
              <a:buFont typeface="Wingdings" panose="05000000000000000000" pitchFamily="2" charset="2"/>
              <a:buChar char="ü"/>
            </a:pPr>
            <a:r>
              <a:rPr lang="en-US" dirty="0"/>
              <a:t>Promote reliability culture</a:t>
            </a:r>
          </a:p>
          <a:p>
            <a:pPr marL="91440" indent="-91440">
              <a:buFont typeface="Wingdings" panose="05000000000000000000" pitchFamily="2" charset="2"/>
              <a:buChar char="ü"/>
            </a:pPr>
            <a:r>
              <a:rPr lang="en-US" dirty="0" smtClean="0"/>
              <a:t>Communicate vision</a:t>
            </a:r>
          </a:p>
        </p:txBody>
      </p:sp>
      <p:cxnSp>
        <p:nvCxnSpPr>
          <p:cNvPr id="222" name="Straight Arrow Connector 221"/>
          <p:cNvCxnSpPr/>
          <p:nvPr/>
        </p:nvCxnSpPr>
        <p:spPr>
          <a:xfrm rot="16200000" flipH="1" flipV="1">
            <a:off x="5856754" y="3657002"/>
            <a:ext cx="1198905" cy="1"/>
          </a:xfrm>
          <a:prstGeom prst="straightConnector1">
            <a:avLst/>
          </a:prstGeom>
          <a:ln w="28575">
            <a:tailEnd type="arrow" w="lg" len="med"/>
          </a:ln>
        </p:spPr>
        <p:style>
          <a:lnRef idx="1">
            <a:schemeClr val="dk1"/>
          </a:lnRef>
          <a:fillRef idx="0">
            <a:schemeClr val="dk1"/>
          </a:fillRef>
          <a:effectRef idx="0">
            <a:schemeClr val="dk1"/>
          </a:effectRef>
          <a:fontRef idx="minor">
            <a:schemeClr val="tx1"/>
          </a:fontRef>
        </p:style>
      </p:cxnSp>
      <p:sp>
        <p:nvSpPr>
          <p:cNvPr id="229" name="TextBox 228"/>
          <p:cNvSpPr txBox="1"/>
          <p:nvPr/>
        </p:nvSpPr>
        <p:spPr>
          <a:xfrm>
            <a:off x="205756" y="5405791"/>
            <a:ext cx="1143000" cy="977191"/>
          </a:xfrm>
          <a:prstGeom prst="rect">
            <a:avLst/>
          </a:prstGeom>
          <a:noFill/>
        </p:spPr>
        <p:txBody>
          <a:bodyPr wrap="square" rtlCol="0">
            <a:spAutoFit/>
          </a:bodyPr>
          <a:lstStyle/>
          <a:p>
            <a:pPr>
              <a:lnSpc>
                <a:spcPts val="2300"/>
              </a:lnSpc>
            </a:pPr>
            <a:r>
              <a:rPr lang="en-US" i="1" dirty="0" smtClean="0"/>
              <a:t>Team</a:t>
            </a:r>
          </a:p>
          <a:p>
            <a:pPr>
              <a:lnSpc>
                <a:spcPts val="2300"/>
              </a:lnSpc>
            </a:pPr>
            <a:r>
              <a:rPr lang="en-US" i="1" dirty="0" smtClean="0"/>
              <a:t>Based</a:t>
            </a:r>
          </a:p>
          <a:p>
            <a:pPr>
              <a:lnSpc>
                <a:spcPts val="2300"/>
              </a:lnSpc>
            </a:pPr>
            <a:r>
              <a:rPr lang="en-US" i="1" dirty="0" smtClean="0"/>
              <a:t>Approach</a:t>
            </a:r>
            <a:endParaRPr lang="en-US" i="1" dirty="0"/>
          </a:p>
        </p:txBody>
      </p:sp>
      <p:sp>
        <p:nvSpPr>
          <p:cNvPr id="230" name="TextBox 229"/>
          <p:cNvSpPr txBox="1"/>
          <p:nvPr/>
        </p:nvSpPr>
        <p:spPr>
          <a:xfrm>
            <a:off x="6350343" y="4956630"/>
            <a:ext cx="1601861" cy="1554272"/>
          </a:xfrm>
          <a:prstGeom prst="rect">
            <a:avLst/>
          </a:prstGeom>
          <a:noFill/>
        </p:spPr>
        <p:txBody>
          <a:bodyPr wrap="square" rtlCol="0">
            <a:spAutoFit/>
          </a:bodyPr>
          <a:lstStyle/>
          <a:p>
            <a:pPr>
              <a:lnSpc>
                <a:spcPts val="1900"/>
              </a:lnSpc>
            </a:pPr>
            <a:r>
              <a:rPr lang="en-US" i="1" dirty="0" smtClean="0">
                <a:solidFill>
                  <a:schemeClr val="bg1"/>
                </a:solidFill>
              </a:rPr>
              <a:t>Strategic alliance between</a:t>
            </a:r>
          </a:p>
          <a:p>
            <a:pPr>
              <a:lnSpc>
                <a:spcPts val="1900"/>
              </a:lnSpc>
            </a:pPr>
            <a:r>
              <a:rPr lang="en-US" i="1" dirty="0">
                <a:solidFill>
                  <a:schemeClr val="bg1"/>
                </a:solidFill>
              </a:rPr>
              <a:t>d</a:t>
            </a:r>
            <a:r>
              <a:rPr lang="en-US" i="1" dirty="0" smtClean="0">
                <a:solidFill>
                  <a:schemeClr val="bg1"/>
                </a:solidFill>
              </a:rPr>
              <a:t>epartments that supports shared goals</a:t>
            </a:r>
            <a:endParaRPr lang="en-US" i="1" dirty="0">
              <a:solidFill>
                <a:schemeClr val="bg1"/>
              </a:solidFill>
            </a:endParaRPr>
          </a:p>
        </p:txBody>
      </p:sp>
      <p:sp>
        <p:nvSpPr>
          <p:cNvPr id="2" name="TextBox 1"/>
          <p:cNvSpPr txBox="1"/>
          <p:nvPr/>
        </p:nvSpPr>
        <p:spPr>
          <a:xfrm>
            <a:off x="304800" y="3886200"/>
            <a:ext cx="3390189" cy="553998"/>
          </a:xfrm>
          <a:prstGeom prst="rect">
            <a:avLst/>
          </a:prstGeom>
          <a:solidFill>
            <a:schemeClr val="bg1"/>
          </a:solidFill>
        </p:spPr>
        <p:txBody>
          <a:bodyPr wrap="square" rtlCol="0">
            <a:spAutoFit/>
          </a:bodyPr>
          <a:lstStyle/>
          <a:p>
            <a:pPr algn="ctr">
              <a:lnSpc>
                <a:spcPts val="1800"/>
              </a:lnSpc>
            </a:pPr>
            <a:r>
              <a:rPr lang="en-US" sz="2000" b="1" dirty="0" smtClean="0"/>
              <a:t>Goal: Create a</a:t>
            </a:r>
          </a:p>
          <a:p>
            <a:pPr algn="ctr">
              <a:lnSpc>
                <a:spcPts val="1800"/>
              </a:lnSpc>
            </a:pPr>
            <a:r>
              <a:rPr lang="en-US" sz="2000" b="1" dirty="0" smtClean="0"/>
              <a:t>Culture of Reliability</a:t>
            </a:r>
            <a:endParaRPr lang="en-US" sz="2000" b="1" dirty="0"/>
          </a:p>
        </p:txBody>
      </p:sp>
      <p:sp>
        <p:nvSpPr>
          <p:cNvPr id="3" name="Freeform 2"/>
          <p:cNvSpPr/>
          <p:nvPr/>
        </p:nvSpPr>
        <p:spPr>
          <a:xfrm>
            <a:off x="217274" y="3557017"/>
            <a:ext cx="3411672" cy="972705"/>
          </a:xfrm>
          <a:custGeom>
            <a:avLst/>
            <a:gdLst>
              <a:gd name="connsiteX0" fmla="*/ 0 w 3441238"/>
              <a:gd name="connsiteY0" fmla="*/ 155448 h 970095"/>
              <a:gd name="connsiteX1" fmla="*/ 137160 w 3441238"/>
              <a:gd name="connsiteY1" fmla="*/ 594360 h 970095"/>
              <a:gd name="connsiteX2" fmla="*/ 384048 w 3441238"/>
              <a:gd name="connsiteY2" fmla="*/ 868680 h 970095"/>
              <a:gd name="connsiteX3" fmla="*/ 978408 w 3441238"/>
              <a:gd name="connsiteY3" fmla="*/ 914400 h 970095"/>
              <a:gd name="connsiteX4" fmla="*/ 3099816 w 3441238"/>
              <a:gd name="connsiteY4" fmla="*/ 896112 h 970095"/>
              <a:gd name="connsiteX5" fmla="*/ 3410712 w 3441238"/>
              <a:gd name="connsiteY5" fmla="*/ 0 h 970095"/>
              <a:gd name="connsiteX0" fmla="*/ 0 w 3422668"/>
              <a:gd name="connsiteY0" fmla="*/ 155448 h 990244"/>
              <a:gd name="connsiteX1" fmla="*/ 137160 w 3422668"/>
              <a:gd name="connsiteY1" fmla="*/ 594360 h 990244"/>
              <a:gd name="connsiteX2" fmla="*/ 384048 w 3422668"/>
              <a:gd name="connsiteY2" fmla="*/ 868680 h 990244"/>
              <a:gd name="connsiteX3" fmla="*/ 1805238 w 3422668"/>
              <a:gd name="connsiteY3" fmla="*/ 960120 h 990244"/>
              <a:gd name="connsiteX4" fmla="*/ 3099816 w 3422668"/>
              <a:gd name="connsiteY4" fmla="*/ 896112 h 990244"/>
              <a:gd name="connsiteX5" fmla="*/ 3410712 w 3422668"/>
              <a:gd name="connsiteY5" fmla="*/ 0 h 990244"/>
              <a:gd name="connsiteX0" fmla="*/ 0 w 3434237"/>
              <a:gd name="connsiteY0" fmla="*/ 155448 h 967222"/>
              <a:gd name="connsiteX1" fmla="*/ 137160 w 3434237"/>
              <a:gd name="connsiteY1" fmla="*/ 594360 h 967222"/>
              <a:gd name="connsiteX2" fmla="*/ 384048 w 3434237"/>
              <a:gd name="connsiteY2" fmla="*/ 868680 h 967222"/>
              <a:gd name="connsiteX3" fmla="*/ 1805238 w 3434237"/>
              <a:gd name="connsiteY3" fmla="*/ 960120 h 967222"/>
              <a:gd name="connsiteX4" fmla="*/ 3099816 w 3434237"/>
              <a:gd name="connsiteY4" fmla="*/ 896112 h 967222"/>
              <a:gd name="connsiteX5" fmla="*/ 3410712 w 3434237"/>
              <a:gd name="connsiteY5" fmla="*/ 0 h 967222"/>
              <a:gd name="connsiteX0" fmla="*/ 0 w 3434237"/>
              <a:gd name="connsiteY0" fmla="*/ 155448 h 971550"/>
              <a:gd name="connsiteX1" fmla="*/ 137160 w 3434237"/>
              <a:gd name="connsiteY1" fmla="*/ 594360 h 971550"/>
              <a:gd name="connsiteX2" fmla="*/ 558601 w 3434237"/>
              <a:gd name="connsiteY2" fmla="*/ 932688 h 971550"/>
              <a:gd name="connsiteX3" fmla="*/ 1805238 w 3434237"/>
              <a:gd name="connsiteY3" fmla="*/ 960120 h 971550"/>
              <a:gd name="connsiteX4" fmla="*/ 3099816 w 3434237"/>
              <a:gd name="connsiteY4" fmla="*/ 896112 h 971550"/>
              <a:gd name="connsiteX5" fmla="*/ 3410712 w 3434237"/>
              <a:gd name="connsiteY5" fmla="*/ 0 h 971550"/>
              <a:gd name="connsiteX0" fmla="*/ 0 w 3434237"/>
              <a:gd name="connsiteY0" fmla="*/ 155448 h 972705"/>
              <a:gd name="connsiteX1" fmla="*/ 164721 w 3434237"/>
              <a:gd name="connsiteY1" fmla="*/ 576072 h 972705"/>
              <a:gd name="connsiteX2" fmla="*/ 558601 w 3434237"/>
              <a:gd name="connsiteY2" fmla="*/ 932688 h 972705"/>
              <a:gd name="connsiteX3" fmla="*/ 1805238 w 3434237"/>
              <a:gd name="connsiteY3" fmla="*/ 960120 h 972705"/>
              <a:gd name="connsiteX4" fmla="*/ 3099816 w 3434237"/>
              <a:gd name="connsiteY4" fmla="*/ 896112 h 972705"/>
              <a:gd name="connsiteX5" fmla="*/ 3410712 w 3434237"/>
              <a:gd name="connsiteY5" fmla="*/ 0 h 972705"/>
              <a:gd name="connsiteX0" fmla="*/ 0 w 3427714"/>
              <a:gd name="connsiteY0" fmla="*/ 155448 h 998089"/>
              <a:gd name="connsiteX1" fmla="*/ 164721 w 3427714"/>
              <a:gd name="connsiteY1" fmla="*/ 576072 h 998089"/>
              <a:gd name="connsiteX2" fmla="*/ 558601 w 3427714"/>
              <a:gd name="connsiteY2" fmla="*/ 932688 h 998089"/>
              <a:gd name="connsiteX3" fmla="*/ 1805238 w 3427714"/>
              <a:gd name="connsiteY3" fmla="*/ 960120 h 998089"/>
              <a:gd name="connsiteX4" fmla="*/ 3099816 w 3427714"/>
              <a:gd name="connsiteY4" fmla="*/ 896112 h 998089"/>
              <a:gd name="connsiteX5" fmla="*/ 3410712 w 3427714"/>
              <a:gd name="connsiteY5" fmla="*/ 0 h 998089"/>
              <a:gd name="connsiteX0" fmla="*/ 0 w 3427714"/>
              <a:gd name="connsiteY0" fmla="*/ 155448 h 998089"/>
              <a:gd name="connsiteX1" fmla="*/ 164721 w 3427714"/>
              <a:gd name="connsiteY1" fmla="*/ 576072 h 998089"/>
              <a:gd name="connsiteX2" fmla="*/ 558601 w 3427714"/>
              <a:gd name="connsiteY2" fmla="*/ 932688 h 998089"/>
              <a:gd name="connsiteX3" fmla="*/ 1805238 w 3427714"/>
              <a:gd name="connsiteY3" fmla="*/ 960120 h 998089"/>
              <a:gd name="connsiteX4" fmla="*/ 3099816 w 3427714"/>
              <a:gd name="connsiteY4" fmla="*/ 896112 h 998089"/>
              <a:gd name="connsiteX5" fmla="*/ 3410712 w 3427714"/>
              <a:gd name="connsiteY5" fmla="*/ 0 h 998089"/>
              <a:gd name="connsiteX0" fmla="*/ 0 w 3427714"/>
              <a:gd name="connsiteY0" fmla="*/ 155448 h 972705"/>
              <a:gd name="connsiteX1" fmla="*/ 164721 w 3427714"/>
              <a:gd name="connsiteY1" fmla="*/ 576072 h 972705"/>
              <a:gd name="connsiteX2" fmla="*/ 558601 w 3427714"/>
              <a:gd name="connsiteY2" fmla="*/ 932688 h 972705"/>
              <a:gd name="connsiteX3" fmla="*/ 1805238 w 3427714"/>
              <a:gd name="connsiteY3" fmla="*/ 960120 h 972705"/>
              <a:gd name="connsiteX4" fmla="*/ 3099816 w 3427714"/>
              <a:gd name="connsiteY4" fmla="*/ 896112 h 972705"/>
              <a:gd name="connsiteX5" fmla="*/ 3410712 w 3427714"/>
              <a:gd name="connsiteY5" fmla="*/ 0 h 97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714" h="972705">
                <a:moveTo>
                  <a:pt x="0" y="155448"/>
                </a:moveTo>
                <a:cubicBezTo>
                  <a:pt x="36576" y="315468"/>
                  <a:pt x="71621" y="446532"/>
                  <a:pt x="164721" y="576072"/>
                </a:cubicBezTo>
                <a:cubicBezTo>
                  <a:pt x="257821" y="705612"/>
                  <a:pt x="285182" y="868680"/>
                  <a:pt x="558601" y="932688"/>
                </a:cubicBezTo>
                <a:cubicBezTo>
                  <a:pt x="832020" y="996696"/>
                  <a:pt x="1381702" y="966216"/>
                  <a:pt x="1805238" y="960120"/>
                </a:cubicBezTo>
                <a:cubicBezTo>
                  <a:pt x="2228774" y="954024"/>
                  <a:pt x="2758741" y="1001268"/>
                  <a:pt x="3099816" y="896112"/>
                </a:cubicBezTo>
                <a:cubicBezTo>
                  <a:pt x="3422517" y="708660"/>
                  <a:pt x="3457956" y="371856"/>
                  <a:pt x="3410712" y="0"/>
                </a:cubicBezTo>
              </a:path>
            </a:pathLst>
          </a:custGeom>
          <a:noFill/>
          <a:ln w="57150">
            <a:solidFill>
              <a:srgbClr val="DCE6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0" y="-96333"/>
            <a:ext cx="2972352" cy="707886"/>
          </a:xfrm>
          <a:prstGeom prst="rect">
            <a:avLst/>
          </a:prstGeom>
          <a:noFill/>
        </p:spPr>
        <p:txBody>
          <a:bodyPr wrap="none" lIns="91440" tIns="45720" rIns="91440" bIns="45720">
            <a:spAutoFit/>
          </a:bodyPr>
          <a:lstStyle/>
          <a:p>
            <a:r>
              <a:rPr lang="en-US" sz="4000" b="0" u="sng" cap="none" spc="0" dirty="0" smtClean="0">
                <a:ln w="0"/>
                <a:gradFill>
                  <a:gsLst>
                    <a:gs pos="21000">
                      <a:srgbClr val="53575C"/>
                    </a:gs>
                    <a:gs pos="88000">
                      <a:srgbClr val="C5C7CA"/>
                    </a:gs>
                  </a:gsLst>
                  <a:lin ang="5400000"/>
                </a:gradFill>
                <a:effectLst/>
              </a:rPr>
              <a:t>Maximo WBS</a:t>
            </a:r>
            <a:endParaRPr lang="en-US" sz="4000" b="0" u="sng" cap="none" spc="0" dirty="0">
              <a:ln w="0"/>
              <a:gradFill>
                <a:gsLst>
                  <a:gs pos="21000">
                    <a:srgbClr val="53575C"/>
                  </a:gs>
                  <a:gs pos="88000">
                    <a:srgbClr val="C5C7CA"/>
                  </a:gs>
                </a:gsLst>
                <a:lin ang="5400000"/>
              </a:gradFill>
              <a:effectLst/>
            </a:endParaRPr>
          </a:p>
        </p:txBody>
      </p:sp>
      <p:cxnSp>
        <p:nvCxnSpPr>
          <p:cNvPr id="89" name="Elbow Connector 88"/>
          <p:cNvCxnSpPr>
            <a:stCxn id="10" idx="2"/>
            <a:endCxn id="140" idx="1"/>
          </p:cNvCxnSpPr>
          <p:nvPr/>
        </p:nvCxnSpPr>
        <p:spPr>
          <a:xfrm rot="16200000" flipH="1">
            <a:off x="7147996" y="55800"/>
            <a:ext cx="3751380" cy="5890619"/>
          </a:xfrm>
          <a:prstGeom prst="bentConnector3">
            <a:avLst>
              <a:gd name="adj1" fmla="val 11731"/>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605678" y="4495726"/>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1.4</a:t>
            </a:r>
            <a:endParaRPr lang="en-US" b="1" dirty="0">
              <a:solidFill>
                <a:schemeClr val="bg1"/>
              </a:solidFill>
            </a:endParaRPr>
          </a:p>
        </p:txBody>
      </p:sp>
      <p:sp>
        <p:nvSpPr>
          <p:cNvPr id="215" name="TextBox 214"/>
          <p:cNvSpPr txBox="1"/>
          <p:nvPr/>
        </p:nvSpPr>
        <p:spPr>
          <a:xfrm>
            <a:off x="11756635" y="44196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1.3</a:t>
            </a:r>
            <a:endParaRPr lang="en-US" b="1" dirty="0">
              <a:solidFill>
                <a:schemeClr val="bg1"/>
              </a:solidFill>
            </a:endParaRPr>
          </a:p>
        </p:txBody>
      </p:sp>
    </p:spTree>
    <p:extLst>
      <p:ext uri="{BB962C8B-B14F-4D97-AF65-F5344CB8AC3E}">
        <p14:creationId xmlns:p14="http://schemas.microsoft.com/office/powerpoint/2010/main" val="188155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 y="152400"/>
            <a:ext cx="5644524" cy="6134100"/>
          </a:xfrm>
          <a:prstGeom prst="rect">
            <a:avLst/>
          </a:prstGeom>
        </p:spPr>
      </p:pic>
      <p:sp>
        <p:nvSpPr>
          <p:cNvPr id="3" name="Rectangle 2"/>
          <p:cNvSpPr/>
          <p:nvPr/>
        </p:nvSpPr>
        <p:spPr>
          <a:xfrm>
            <a:off x="0" y="6363854"/>
            <a:ext cx="11947925" cy="461665"/>
          </a:xfrm>
          <a:prstGeom prst="rect">
            <a:avLst/>
          </a:prstGeom>
        </p:spPr>
        <p:txBody>
          <a:bodyPr wrap="square">
            <a:spAutoFit/>
          </a:bodyPr>
          <a:lstStyle/>
          <a:p>
            <a:pPr algn="ctr"/>
            <a:r>
              <a:rPr lang="en-US" sz="1200" b="1" dirty="0">
                <a:solidFill>
                  <a:srgbClr val="4F4F4F"/>
                </a:solidFill>
                <a:latin typeface="Helv"/>
              </a:rPr>
              <a:t>Reliability Leader</a:t>
            </a:r>
            <a:r>
              <a:rPr lang="en-US" sz="500" b="1" dirty="0">
                <a:solidFill>
                  <a:srgbClr val="4F4F4F"/>
                </a:solidFill>
                <a:latin typeface="Helv"/>
              </a:rPr>
              <a:t>TM</a:t>
            </a:r>
            <a:r>
              <a:rPr lang="en-US" sz="1200" b="1" dirty="0">
                <a:solidFill>
                  <a:srgbClr val="4F4F4F"/>
                </a:solidFill>
                <a:latin typeface="Helv"/>
              </a:rPr>
              <a:t>, Uptime® Elements</a:t>
            </a:r>
            <a:r>
              <a:rPr lang="en-US" sz="500" b="1" dirty="0">
                <a:solidFill>
                  <a:srgbClr val="4F4F4F"/>
                </a:solidFill>
                <a:latin typeface="Helv"/>
              </a:rPr>
              <a:t>TM</a:t>
            </a:r>
            <a:r>
              <a:rPr lang="en-US" sz="1200" b="1" dirty="0">
                <a:solidFill>
                  <a:srgbClr val="4F4F4F"/>
                </a:solidFill>
                <a:latin typeface="Helv"/>
              </a:rPr>
              <a:t>, Reliability Framework and Asset Management System</a:t>
            </a:r>
            <a:r>
              <a:rPr lang="en-US" sz="500" b="1" dirty="0">
                <a:solidFill>
                  <a:srgbClr val="4F4F4F"/>
                </a:solidFill>
                <a:latin typeface="Helv"/>
              </a:rPr>
              <a:t>TM</a:t>
            </a:r>
            <a:r>
              <a:rPr lang="en-US" sz="1200" b="1" dirty="0">
                <a:solidFill>
                  <a:srgbClr val="4F4F4F"/>
                </a:solidFill>
                <a:latin typeface="Helv"/>
              </a:rPr>
              <a:t> and Reliability Leadership</a:t>
            </a:r>
            <a:r>
              <a:rPr lang="en-US" sz="500" b="1" dirty="0">
                <a:solidFill>
                  <a:srgbClr val="4F4F4F"/>
                </a:solidFill>
                <a:latin typeface="Helv"/>
              </a:rPr>
              <a:t>TM</a:t>
            </a:r>
            <a:r>
              <a:rPr lang="en-US" sz="1200" b="1" dirty="0">
                <a:solidFill>
                  <a:srgbClr val="4F4F4F"/>
                </a:solidFill>
                <a:latin typeface="Helv"/>
              </a:rPr>
              <a:t> are the trademark(s) or registered trademark(s) of NetexpressUSA Inc. d/b/a Reliabilityweb.com and its affiliates in the USA and in several other countries.</a:t>
            </a:r>
            <a:endParaRPr lang="en-US" sz="1200" b="1" dirty="0"/>
          </a:p>
        </p:txBody>
      </p:sp>
      <p:sp>
        <p:nvSpPr>
          <p:cNvPr id="9" name="Bent Arrow 8"/>
          <p:cNvSpPr/>
          <p:nvPr/>
        </p:nvSpPr>
        <p:spPr>
          <a:xfrm rot="5400000" flipV="1">
            <a:off x="419099" y="647700"/>
            <a:ext cx="609600" cy="685800"/>
          </a:xfrm>
          <a:prstGeom prst="ben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6200" y="1220354"/>
            <a:ext cx="10789920" cy="339942"/>
          </a:xfrm>
          <a:prstGeom prst="rect">
            <a:avLst/>
          </a:prstGeom>
          <a:noFill/>
          <a:ln w="31750">
            <a:noFill/>
          </a:ln>
        </p:spPr>
        <p:txBody>
          <a:bodyPr wrap="square" lIns="45720" tIns="0" rIns="45720" bIns="0" rtlCol="0" anchor="ctr">
            <a:noAutofit/>
          </a:bodyPr>
          <a:lstStyle/>
          <a:p>
            <a:r>
              <a:rPr lang="en-US" sz="2000" b="1" dirty="0" smtClean="0"/>
              <a:t>Condition Based Technologies are scheduled activities, non-intrusive, and provide early warning. </a:t>
            </a:r>
          </a:p>
        </p:txBody>
      </p:sp>
      <p:grpSp>
        <p:nvGrpSpPr>
          <p:cNvPr id="14" name="Group 13"/>
          <p:cNvGrpSpPr/>
          <p:nvPr/>
        </p:nvGrpSpPr>
        <p:grpSpPr>
          <a:xfrm>
            <a:off x="6553200" y="1600200"/>
            <a:ext cx="5181600" cy="4686300"/>
            <a:chOff x="6553200" y="1600200"/>
            <a:chExt cx="5181600" cy="4686300"/>
          </a:xfrm>
        </p:grpSpPr>
        <p:cxnSp>
          <p:nvCxnSpPr>
            <p:cNvPr id="11" name="Straight Connector 10"/>
            <p:cNvCxnSpPr/>
            <p:nvPr/>
          </p:nvCxnSpPr>
          <p:spPr>
            <a:xfrm>
              <a:off x="8915400" y="1600200"/>
              <a:ext cx="0" cy="4686300"/>
            </a:xfrm>
            <a:prstGeom prst="line">
              <a:avLst/>
            </a:prstGeom>
            <a:ln w="76200">
              <a:solidFill>
                <a:srgbClr val="D7E4BD"/>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553200" y="5791200"/>
              <a:ext cx="5181600" cy="495300"/>
            </a:xfrm>
            <a:prstGeom prst="rect">
              <a:avLst/>
            </a:prstGeom>
            <a:noFill/>
            <a:ln w="31750">
              <a:noFill/>
            </a:ln>
          </p:spPr>
          <p:txBody>
            <a:bodyPr wrap="square" lIns="45720" tIns="0" rIns="45720" bIns="0" rtlCol="0" anchor="ctr">
              <a:noAutofit/>
            </a:bodyPr>
            <a:lstStyle/>
            <a:p>
              <a:r>
                <a:rPr lang="en-US" sz="2800" b="1" dirty="0" smtClean="0">
                  <a:solidFill>
                    <a:srgbClr val="B9D08C"/>
                  </a:solidFill>
                </a:rPr>
                <a:t>Age Related             Random</a:t>
              </a:r>
            </a:p>
          </p:txBody>
        </p:sp>
      </p:grpSp>
      <p:grpSp>
        <p:nvGrpSpPr>
          <p:cNvPr id="15" name="Group 14"/>
          <p:cNvGrpSpPr/>
          <p:nvPr/>
        </p:nvGrpSpPr>
        <p:grpSpPr>
          <a:xfrm>
            <a:off x="5578075" y="304800"/>
            <a:ext cx="6613925" cy="5334000"/>
            <a:chOff x="5578075" y="304800"/>
            <a:chExt cx="6613925" cy="5334000"/>
          </a:xfrm>
        </p:grpSpPr>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5732719" y="1447800"/>
              <a:ext cx="6304636" cy="3167062"/>
            </a:xfrm>
            <a:prstGeom prst="rect">
              <a:avLst/>
            </a:prstGeom>
          </p:spPr>
        </p:pic>
        <p:sp>
          <p:nvSpPr>
            <p:cNvPr id="5" name="TextBox 4"/>
            <p:cNvSpPr txBox="1"/>
            <p:nvPr/>
          </p:nvSpPr>
          <p:spPr>
            <a:xfrm>
              <a:off x="5578075" y="304800"/>
              <a:ext cx="6613925" cy="838200"/>
            </a:xfrm>
            <a:prstGeom prst="rect">
              <a:avLst/>
            </a:prstGeom>
            <a:solidFill>
              <a:schemeClr val="accent3">
                <a:lumMod val="40000"/>
                <a:lumOff val="60000"/>
              </a:schemeClr>
            </a:solidFill>
            <a:ln w="31750">
              <a:solidFill>
                <a:schemeClr val="tx1"/>
              </a:solidFill>
            </a:ln>
          </p:spPr>
          <p:txBody>
            <a:bodyPr wrap="square" lIns="45720" tIns="0" rIns="45720" bIns="0" rtlCol="0" anchor="ctr">
              <a:noAutofit/>
            </a:bodyPr>
            <a:lstStyle/>
            <a:p>
              <a:pPr algn="ctr"/>
              <a:r>
                <a:rPr lang="en-US" sz="3200" b="1" dirty="0" smtClean="0"/>
                <a:t>Only 11% of all failures are age related</a:t>
              </a:r>
              <a:endParaRPr lang="en-US" sz="2400" b="1" dirty="0" smtClean="0"/>
            </a:p>
          </p:txBody>
        </p:sp>
        <p:sp>
          <p:nvSpPr>
            <p:cNvPr id="6" name="TextBox 5"/>
            <p:cNvSpPr txBox="1"/>
            <p:nvPr/>
          </p:nvSpPr>
          <p:spPr>
            <a:xfrm>
              <a:off x="6096117" y="4724400"/>
              <a:ext cx="5577840" cy="914400"/>
            </a:xfrm>
            <a:prstGeom prst="rect">
              <a:avLst/>
            </a:prstGeom>
            <a:solidFill>
              <a:schemeClr val="accent3">
                <a:lumMod val="40000"/>
                <a:lumOff val="60000"/>
              </a:schemeClr>
            </a:solidFill>
            <a:ln w="31750">
              <a:solidFill>
                <a:schemeClr val="tx1"/>
              </a:solidFill>
            </a:ln>
          </p:spPr>
          <p:txBody>
            <a:bodyPr wrap="square" lIns="45720" tIns="0" rIns="45720" bIns="0" rtlCol="0" anchor="ctr">
              <a:noAutofit/>
            </a:bodyPr>
            <a:lstStyle/>
            <a:p>
              <a:pPr algn="ctr"/>
              <a:r>
                <a:rPr lang="en-US" sz="2400" b="1" dirty="0" smtClean="0"/>
                <a:t>If that is true, why are we doing so many overhauls, replacements and servicing?</a:t>
              </a:r>
            </a:p>
          </p:txBody>
        </p:sp>
      </p:grpSp>
    </p:spTree>
    <p:extLst>
      <p:ext uri="{BB962C8B-B14F-4D97-AF65-F5344CB8AC3E}">
        <p14:creationId xmlns:p14="http://schemas.microsoft.com/office/powerpoint/2010/main" val="173644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 presetClass="entr" presetSubtype="0" fill="hold" grpId="0" nodeType="afterEffect">
                                  <p:stCondLst>
                                    <p:cond delay="0"/>
                                  </p:stCondLst>
                                  <p:iterate type="wd">
                                    <p:tmAbs val="100"/>
                                  </p:iterate>
                                  <p:childTnLst>
                                    <p:set>
                                      <p:cBhvr>
                                        <p:cTn id="14" dur="1" fill="hold">
                                          <p:stCondLst>
                                            <p:cond delay="0"/>
                                          </p:stCondLst>
                                        </p:cTn>
                                        <p:tgtEl>
                                          <p:spTgt spid="7"/>
                                        </p:tgtEl>
                                        <p:attrNameLst>
                                          <p:attrName>style.visibility</p:attrName>
                                        </p:attrNameLst>
                                      </p:cBhvr>
                                      <p:to>
                                        <p:strVal val="visible"/>
                                      </p:to>
                                    </p:set>
                                  </p:childTnLst>
                                </p:cTn>
                              </p:par>
                              <p:par>
                                <p:cTn id="15" presetID="2" presetClass="entr" presetSubtype="8" fill="hold" grpId="1" nodeType="withEffect">
                                  <p:stCondLst>
                                    <p:cond delay="0"/>
                                  </p:stCondLst>
                                  <p:iterate type="wd">
                                    <p:tmPct val="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301"/>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nut 7"/>
          <p:cNvSpPr/>
          <p:nvPr/>
        </p:nvSpPr>
        <p:spPr>
          <a:xfrm>
            <a:off x="1914524" y="99967"/>
            <a:ext cx="8362951" cy="5029200"/>
          </a:xfrm>
          <a:prstGeom prst="donut">
            <a:avLst>
              <a:gd name="adj" fmla="val 12950"/>
            </a:avLst>
          </a:prstGeom>
          <a:gradFill flip="none" rotWithShape="1">
            <a:gsLst>
              <a:gs pos="69000">
                <a:schemeClr val="bg1"/>
              </a:gs>
              <a:gs pos="91000">
                <a:srgbClr val="347C2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rot="60000">
            <a:off x="3481244" y="490737"/>
            <a:ext cx="5261782" cy="1368451"/>
          </a:xfrm>
          <a:prstGeom prst="rect">
            <a:avLst/>
          </a:prstGeom>
          <a:noFill/>
        </p:spPr>
        <p:txBody>
          <a:bodyPr wrap="none" lIns="45720" rIns="45720" rtlCol="0" anchor="ctr">
            <a:prstTxWarp prst="textArchUp">
              <a:avLst/>
            </a:prstTxWarp>
            <a:noAutofit/>
          </a:bodyPr>
          <a:lstStyle/>
          <a:p>
            <a:pPr algn="ctr"/>
            <a:r>
              <a:rPr lang="en-US" sz="4400" b="1" spc="300" dirty="0" smtClean="0">
                <a:solidFill>
                  <a:schemeClr val="bg1"/>
                </a:solidFill>
              </a:rPr>
              <a:t>  Asset Condition Management  </a:t>
            </a:r>
            <a:endParaRPr lang="en-US" sz="6600" b="1" spc="300" dirty="0">
              <a:solidFill>
                <a:schemeClr val="bg1"/>
              </a:solidFill>
            </a:endParaRPr>
          </a:p>
        </p:txBody>
      </p:sp>
      <p:sp>
        <p:nvSpPr>
          <p:cNvPr id="10" name="TextBox 9"/>
          <p:cNvSpPr txBox="1"/>
          <p:nvPr/>
        </p:nvSpPr>
        <p:spPr>
          <a:xfrm>
            <a:off x="5044440" y="896820"/>
            <a:ext cx="219456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spc="300" dirty="0" smtClean="0"/>
              <a:t>Delivery Model</a:t>
            </a:r>
            <a:endParaRPr lang="en-US" b="1" spc="300" dirty="0"/>
          </a:p>
        </p:txBody>
      </p:sp>
      <p:sp>
        <p:nvSpPr>
          <p:cNvPr id="87" name="TextBox 86"/>
          <p:cNvSpPr txBox="1"/>
          <p:nvPr/>
        </p:nvSpPr>
        <p:spPr>
          <a:xfrm>
            <a:off x="55245" y="19812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1.1</a:t>
            </a:r>
            <a:endParaRPr lang="en-US" b="1" dirty="0">
              <a:solidFill>
                <a:schemeClr val="bg1"/>
              </a:solidFill>
            </a:endParaRPr>
          </a:p>
        </p:txBody>
      </p:sp>
      <p:sp>
        <p:nvSpPr>
          <p:cNvPr id="92" name="Trapezoid 91"/>
          <p:cNvSpPr/>
          <p:nvPr/>
        </p:nvSpPr>
        <p:spPr>
          <a:xfrm flipV="1">
            <a:off x="9372600" y="170333"/>
            <a:ext cx="2761668" cy="1253676"/>
          </a:xfrm>
          <a:custGeom>
            <a:avLst/>
            <a:gdLst>
              <a:gd name="connsiteX0" fmla="*/ 0 w 2761668"/>
              <a:gd name="connsiteY0" fmla="*/ 1263104 h 1263104"/>
              <a:gd name="connsiteX1" fmla="*/ 315776 w 2761668"/>
              <a:gd name="connsiteY1" fmla="*/ 0 h 1263104"/>
              <a:gd name="connsiteX2" fmla="*/ 2445892 w 2761668"/>
              <a:gd name="connsiteY2" fmla="*/ 0 h 1263104"/>
              <a:gd name="connsiteX3" fmla="*/ 2761668 w 2761668"/>
              <a:gd name="connsiteY3" fmla="*/ 1263104 h 1263104"/>
              <a:gd name="connsiteX4" fmla="*/ 0 w 2761668"/>
              <a:gd name="connsiteY4" fmla="*/ 1263104 h 1263104"/>
              <a:gd name="connsiteX0" fmla="*/ 0 w 2761668"/>
              <a:gd name="connsiteY0" fmla="*/ 1263104 h 1263104"/>
              <a:gd name="connsiteX1" fmla="*/ 494885 w 2761668"/>
              <a:gd name="connsiteY1" fmla="*/ 18853 h 1263104"/>
              <a:gd name="connsiteX2" fmla="*/ 2445892 w 2761668"/>
              <a:gd name="connsiteY2" fmla="*/ 0 h 1263104"/>
              <a:gd name="connsiteX3" fmla="*/ 2761668 w 2761668"/>
              <a:gd name="connsiteY3" fmla="*/ 1263104 h 1263104"/>
              <a:gd name="connsiteX4" fmla="*/ 0 w 2761668"/>
              <a:gd name="connsiteY4" fmla="*/ 1263104 h 1263104"/>
              <a:gd name="connsiteX0" fmla="*/ 0 w 2761668"/>
              <a:gd name="connsiteY0" fmla="*/ 1272530 h 1272530"/>
              <a:gd name="connsiteX1" fmla="*/ 494885 w 2761668"/>
              <a:gd name="connsiteY1" fmla="*/ 28279 h 1272530"/>
              <a:gd name="connsiteX2" fmla="*/ 2266783 w 2761668"/>
              <a:gd name="connsiteY2" fmla="*/ 0 h 1272530"/>
              <a:gd name="connsiteX3" fmla="*/ 2761668 w 2761668"/>
              <a:gd name="connsiteY3" fmla="*/ 1272530 h 1272530"/>
              <a:gd name="connsiteX4" fmla="*/ 0 w 2761668"/>
              <a:gd name="connsiteY4" fmla="*/ 1272530 h 1272530"/>
              <a:gd name="connsiteX0" fmla="*/ 0 w 2761668"/>
              <a:gd name="connsiteY0" fmla="*/ 1253676 h 1253676"/>
              <a:gd name="connsiteX1" fmla="*/ 494885 w 2761668"/>
              <a:gd name="connsiteY1" fmla="*/ 9425 h 1253676"/>
              <a:gd name="connsiteX2" fmla="*/ 2247930 w 2761668"/>
              <a:gd name="connsiteY2" fmla="*/ 0 h 1253676"/>
              <a:gd name="connsiteX3" fmla="*/ 2761668 w 2761668"/>
              <a:gd name="connsiteY3" fmla="*/ 1253676 h 1253676"/>
              <a:gd name="connsiteX4" fmla="*/ 0 w 2761668"/>
              <a:gd name="connsiteY4" fmla="*/ 1253676 h 1253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668" h="1253676">
                <a:moveTo>
                  <a:pt x="0" y="1253676"/>
                </a:moveTo>
                <a:lnTo>
                  <a:pt x="494885" y="9425"/>
                </a:lnTo>
                <a:lnTo>
                  <a:pt x="2247930" y="0"/>
                </a:lnTo>
                <a:lnTo>
                  <a:pt x="2761668" y="1253676"/>
                </a:lnTo>
                <a:lnTo>
                  <a:pt x="0" y="1253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2526" y="2225039"/>
            <a:ext cx="1097280" cy="977689"/>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ASSET </a:t>
            </a:r>
          </a:p>
          <a:p>
            <a:pPr algn="ctr">
              <a:lnSpc>
                <a:spcPts val="1600"/>
              </a:lnSpc>
            </a:pPr>
            <a:r>
              <a:rPr lang="en-US" b="1" dirty="0" smtClean="0"/>
              <a:t>TYPE</a:t>
            </a:r>
          </a:p>
          <a:p>
            <a:pPr algn="ctr">
              <a:lnSpc>
                <a:spcPts val="1600"/>
              </a:lnSpc>
            </a:pPr>
            <a:r>
              <a:rPr lang="en-US" b="1" dirty="0" smtClean="0"/>
              <a:t>AND</a:t>
            </a:r>
          </a:p>
          <a:p>
            <a:pPr algn="ctr">
              <a:lnSpc>
                <a:spcPts val="1600"/>
              </a:lnSpc>
            </a:pPr>
            <a:r>
              <a:rPr lang="en-US" b="1" dirty="0" smtClean="0"/>
              <a:t>FUNCTION</a:t>
            </a:r>
            <a:endParaRPr lang="en-US" b="1" dirty="0"/>
          </a:p>
        </p:txBody>
      </p:sp>
      <p:sp>
        <p:nvSpPr>
          <p:cNvPr id="80" name="TextBox 79"/>
          <p:cNvSpPr txBox="1"/>
          <p:nvPr/>
        </p:nvSpPr>
        <p:spPr>
          <a:xfrm>
            <a:off x="4663440" y="89682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1.0</a:t>
            </a:r>
            <a:endParaRPr lang="en-US" b="1" dirty="0">
              <a:solidFill>
                <a:schemeClr val="bg1"/>
              </a:solidFill>
            </a:endParaRPr>
          </a:p>
        </p:txBody>
      </p:sp>
      <p:sp>
        <p:nvSpPr>
          <p:cNvPr id="219" name="TextBox 218"/>
          <p:cNvSpPr txBox="1"/>
          <p:nvPr/>
        </p:nvSpPr>
        <p:spPr>
          <a:xfrm>
            <a:off x="-76200" y="457200"/>
            <a:ext cx="3425772" cy="1200329"/>
          </a:xfrm>
          <a:prstGeom prst="rect">
            <a:avLst/>
          </a:prstGeom>
          <a:noFill/>
        </p:spPr>
        <p:txBody>
          <a:bodyPr wrap="square" rtlCol="0">
            <a:spAutoFit/>
          </a:bodyPr>
          <a:lstStyle/>
          <a:p>
            <a:pPr marL="91440" indent="-91440">
              <a:buFont typeface="+mj-lt"/>
              <a:buAutoNum type="arabicPeriod"/>
            </a:pPr>
            <a:r>
              <a:rPr lang="en-US" b="1" dirty="0" smtClean="0"/>
              <a:t>RCM Decision Tree </a:t>
            </a:r>
            <a:r>
              <a:rPr lang="en-US" dirty="0" smtClean="0"/>
              <a:t>selects tactic</a:t>
            </a:r>
          </a:p>
          <a:p>
            <a:pPr marL="91440" indent="-91440">
              <a:buFont typeface="+mj-lt"/>
              <a:buAutoNum type="arabicPeriod"/>
            </a:pPr>
            <a:r>
              <a:rPr lang="en-US" dirty="0" smtClean="0"/>
              <a:t>Strategy must be viable</a:t>
            </a:r>
          </a:p>
          <a:p>
            <a:pPr marL="91440" indent="-91440">
              <a:buFont typeface="+mj-lt"/>
              <a:buAutoNum type="arabicPeriod"/>
            </a:pPr>
            <a:r>
              <a:rPr lang="en-US" dirty="0" smtClean="0"/>
              <a:t>Certified staff for CBT</a:t>
            </a:r>
          </a:p>
          <a:p>
            <a:pPr marL="91440" indent="-91440">
              <a:buFont typeface="+mj-lt"/>
              <a:buAutoNum type="arabicPeriod"/>
            </a:pPr>
            <a:r>
              <a:rPr lang="en-US" dirty="0" smtClean="0"/>
              <a:t>Precision skills</a:t>
            </a:r>
            <a:endParaRPr lang="en-US" dirty="0"/>
          </a:p>
        </p:txBody>
      </p:sp>
      <p:cxnSp>
        <p:nvCxnSpPr>
          <p:cNvPr id="103" name="Elbow Connector 102"/>
          <p:cNvCxnSpPr>
            <a:stCxn id="10" idx="2"/>
            <a:endCxn id="64" idx="0"/>
          </p:cNvCxnSpPr>
          <p:nvPr/>
        </p:nvCxnSpPr>
        <p:spPr>
          <a:xfrm rot="5400000">
            <a:off x="2821634" y="-1095048"/>
            <a:ext cx="1099619" cy="5540554"/>
          </a:xfrm>
          <a:prstGeom prst="bentConnector3">
            <a:avLst>
              <a:gd name="adj1" fmla="val 64306"/>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1340701"/>
            <a:ext cx="8686800" cy="369332"/>
          </a:xfrm>
          <a:prstGeom prst="rect">
            <a:avLst/>
          </a:prstGeom>
          <a:solidFill>
            <a:schemeClr val="bg1">
              <a:alpha val="79000"/>
            </a:schemeClr>
          </a:solidFill>
        </p:spPr>
        <p:txBody>
          <a:bodyPr wrap="square" rtlCol="0">
            <a:spAutoFit/>
          </a:bodyPr>
          <a:lstStyle/>
          <a:p>
            <a:pPr algn="ctr"/>
            <a:r>
              <a:rPr lang="en-US" dirty="0" smtClean="0"/>
              <a:t>The life of an asset is documented by </a:t>
            </a:r>
            <a:r>
              <a:rPr lang="en-US" dirty="0" smtClean="0">
                <a:solidFill>
                  <a:srgbClr val="0070C0"/>
                </a:solidFill>
              </a:rPr>
              <a:t>transactional data, </a:t>
            </a:r>
            <a:r>
              <a:rPr lang="en-US" dirty="0" smtClean="0">
                <a:solidFill>
                  <a:srgbClr val="C00000"/>
                </a:solidFill>
              </a:rPr>
              <a:t>CBT, </a:t>
            </a:r>
            <a:r>
              <a:rPr lang="en-US" dirty="0" smtClean="0">
                <a:solidFill>
                  <a:srgbClr val="00B050"/>
                </a:solidFill>
              </a:rPr>
              <a:t>SCADA</a:t>
            </a:r>
            <a:r>
              <a:rPr lang="en-US" dirty="0" smtClean="0">
                <a:solidFill>
                  <a:srgbClr val="0070C0"/>
                </a:solidFill>
              </a:rPr>
              <a:t> </a:t>
            </a:r>
            <a:r>
              <a:rPr lang="en-US" dirty="0" smtClean="0"/>
              <a:t>and staff observations.</a:t>
            </a:r>
            <a:endParaRPr lang="en-US" dirty="0"/>
          </a:p>
        </p:txBody>
      </p:sp>
      <p:sp>
        <p:nvSpPr>
          <p:cNvPr id="23" name="Rectangle 22"/>
          <p:cNvSpPr/>
          <p:nvPr/>
        </p:nvSpPr>
        <p:spPr>
          <a:xfrm rot="5400000">
            <a:off x="1736408" y="4557139"/>
            <a:ext cx="548640" cy="3952875"/>
          </a:xfrm>
          <a:prstGeom prst="rect">
            <a:avLst/>
          </a:prstGeom>
          <a:solidFill>
            <a:srgbClr val="F4DA5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1900"/>
              </a:lnSpc>
            </a:pPr>
            <a:r>
              <a:rPr lang="en-US" b="1" dirty="0" smtClean="0">
                <a:solidFill>
                  <a:schemeClr val="tx1"/>
                </a:solidFill>
              </a:rPr>
              <a:t>CONDITION BASED TECHNOLOGIES (CBT)</a:t>
            </a:r>
          </a:p>
          <a:p>
            <a:pPr algn="ctr">
              <a:lnSpc>
                <a:spcPts val="1900"/>
              </a:lnSpc>
            </a:pPr>
            <a:r>
              <a:rPr lang="en-US" b="1" dirty="0" smtClean="0">
                <a:solidFill>
                  <a:schemeClr val="tx1"/>
                </a:solidFill>
              </a:rPr>
              <a:t>and PREVENTIVE MAINTENANCE</a:t>
            </a:r>
            <a:endParaRPr lang="en-US" b="1" dirty="0">
              <a:solidFill>
                <a:schemeClr val="tx1"/>
              </a:solidFill>
            </a:endParaRPr>
          </a:p>
        </p:txBody>
      </p:sp>
      <p:sp>
        <p:nvSpPr>
          <p:cNvPr id="110" name="Rectangle 109"/>
          <p:cNvSpPr/>
          <p:nvPr/>
        </p:nvSpPr>
        <p:spPr>
          <a:xfrm rot="5400000">
            <a:off x="8679180" y="5736918"/>
            <a:ext cx="548640" cy="1600199"/>
          </a:xfrm>
          <a:prstGeom prst="rect">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1900"/>
              </a:lnSpc>
            </a:pPr>
            <a:r>
              <a:rPr lang="en-US" b="1" dirty="0" smtClean="0"/>
              <a:t>ASSET RECORD DATABASE</a:t>
            </a:r>
            <a:endParaRPr lang="en-US" b="1" dirty="0"/>
          </a:p>
        </p:txBody>
      </p:sp>
      <p:cxnSp>
        <p:nvCxnSpPr>
          <p:cNvPr id="116" name="Elbow Connector 115"/>
          <p:cNvCxnSpPr>
            <a:stCxn id="64" idx="2"/>
            <a:endCxn id="16" idx="1"/>
          </p:cNvCxnSpPr>
          <p:nvPr/>
        </p:nvCxnSpPr>
        <p:spPr>
          <a:xfrm rot="16200000" flipH="1">
            <a:off x="821898" y="2981995"/>
            <a:ext cx="252407" cy="693871"/>
          </a:xfrm>
          <a:prstGeom prst="bentConnector2">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4384282" y="6533576"/>
            <a:ext cx="3383280" cy="274320"/>
          </a:xfrm>
          <a:prstGeom prst="rect">
            <a:avLst/>
          </a:prstGeom>
          <a:gradFill>
            <a:gsLst>
              <a:gs pos="38000">
                <a:schemeClr val="bg1"/>
              </a:gs>
              <a:gs pos="91000">
                <a:srgbClr val="FF0000"/>
              </a:gs>
            </a:gsLst>
            <a:lin ang="0" scaled="0"/>
          </a:gradFill>
          <a:ln w="15875">
            <a:solidFill>
              <a:schemeClr val="dk1">
                <a:shade val="95000"/>
                <a:satMod val="105000"/>
              </a:schemeClr>
            </a:solidFill>
          </a:ln>
        </p:spPr>
        <p:txBody>
          <a:bodyPr wrap="none" rtlCol="0" anchor="ctr">
            <a:noAutofit/>
          </a:bodyPr>
          <a:lstStyle/>
          <a:p>
            <a:pPr algn="ctr"/>
            <a:r>
              <a:rPr lang="en-US" b="1" dirty="0" smtClean="0"/>
              <a:t>ROUTINE &amp; URGENT WORK</a:t>
            </a:r>
            <a:endParaRPr lang="en-US" b="1" dirty="0"/>
          </a:p>
        </p:txBody>
      </p:sp>
      <p:sp>
        <p:nvSpPr>
          <p:cNvPr id="91" name="TextBox 90"/>
          <p:cNvSpPr txBox="1"/>
          <p:nvPr/>
        </p:nvSpPr>
        <p:spPr>
          <a:xfrm>
            <a:off x="9191903" y="125105"/>
            <a:ext cx="2923897" cy="1195199"/>
          </a:xfrm>
          <a:custGeom>
            <a:avLst/>
            <a:gdLst>
              <a:gd name="connsiteX0" fmla="*/ 0 w 2696908"/>
              <a:gd name="connsiteY0" fmla="*/ 0 h 1249701"/>
              <a:gd name="connsiteX1" fmla="*/ 2696908 w 2696908"/>
              <a:gd name="connsiteY1" fmla="*/ 0 h 1249701"/>
              <a:gd name="connsiteX2" fmla="*/ 2696908 w 2696908"/>
              <a:gd name="connsiteY2" fmla="*/ 1249701 h 1249701"/>
              <a:gd name="connsiteX3" fmla="*/ 0 w 2696908"/>
              <a:gd name="connsiteY3" fmla="*/ 1249701 h 1249701"/>
              <a:gd name="connsiteX4" fmla="*/ 0 w 2696908"/>
              <a:gd name="connsiteY4" fmla="*/ 0 h 1249701"/>
              <a:gd name="connsiteX0" fmla="*/ 0 w 2696908"/>
              <a:gd name="connsiteY0" fmla="*/ 0 h 1249701"/>
              <a:gd name="connsiteX1" fmla="*/ 2696908 w 2696908"/>
              <a:gd name="connsiteY1" fmla="*/ 0 h 1249701"/>
              <a:gd name="connsiteX2" fmla="*/ 2696908 w 2696908"/>
              <a:gd name="connsiteY2" fmla="*/ 1249701 h 1249701"/>
              <a:gd name="connsiteX3" fmla="*/ 292231 w 2696908"/>
              <a:gd name="connsiteY3" fmla="*/ 1249701 h 1249701"/>
              <a:gd name="connsiteX4" fmla="*/ 0 w 2696908"/>
              <a:gd name="connsiteY4" fmla="*/ 0 h 1249701"/>
              <a:gd name="connsiteX0" fmla="*/ 0 w 2696908"/>
              <a:gd name="connsiteY0" fmla="*/ 0 h 1259128"/>
              <a:gd name="connsiteX1" fmla="*/ 2696908 w 2696908"/>
              <a:gd name="connsiteY1" fmla="*/ 0 h 1259128"/>
              <a:gd name="connsiteX2" fmla="*/ 2329263 w 2696908"/>
              <a:gd name="connsiteY2" fmla="*/ 1259128 h 1259128"/>
              <a:gd name="connsiteX3" fmla="*/ 292231 w 2696908"/>
              <a:gd name="connsiteY3" fmla="*/ 1249701 h 1259128"/>
              <a:gd name="connsiteX4" fmla="*/ 0 w 2696908"/>
              <a:gd name="connsiteY4" fmla="*/ 0 h 1259128"/>
              <a:gd name="connsiteX0" fmla="*/ 0 w 2696908"/>
              <a:gd name="connsiteY0" fmla="*/ 0 h 1259128"/>
              <a:gd name="connsiteX1" fmla="*/ 2696908 w 2696908"/>
              <a:gd name="connsiteY1" fmla="*/ 0 h 1259128"/>
              <a:gd name="connsiteX2" fmla="*/ 2329263 w 2696908"/>
              <a:gd name="connsiteY2" fmla="*/ 1259128 h 1259128"/>
              <a:gd name="connsiteX3" fmla="*/ 348792 w 2696908"/>
              <a:gd name="connsiteY3" fmla="*/ 1249701 h 1259128"/>
              <a:gd name="connsiteX4" fmla="*/ 0 w 2696908"/>
              <a:gd name="connsiteY4" fmla="*/ 0 h 125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908" h="1259128">
                <a:moveTo>
                  <a:pt x="0" y="0"/>
                </a:moveTo>
                <a:lnTo>
                  <a:pt x="2696908" y="0"/>
                </a:lnTo>
                <a:lnTo>
                  <a:pt x="2329263" y="1259128"/>
                </a:lnTo>
                <a:lnTo>
                  <a:pt x="348792" y="1249701"/>
                </a:lnTo>
                <a:lnTo>
                  <a:pt x="0" y="0"/>
                </a:lnTo>
                <a:close/>
              </a:path>
            </a:pathLst>
          </a:custGeom>
          <a:noFill/>
          <a:ln w="38100">
            <a:solidFill>
              <a:schemeClr val="tx1"/>
            </a:solidFill>
          </a:ln>
        </p:spPr>
        <p:txBody>
          <a:bodyPr wrap="square" rtlCol="0">
            <a:spAutoFit/>
          </a:bodyPr>
          <a:lstStyle/>
          <a:p>
            <a:pPr algn="ctr">
              <a:lnSpc>
                <a:spcPts val="1800"/>
              </a:lnSpc>
            </a:pPr>
            <a:r>
              <a:rPr lang="en-US" b="1" i="1" dirty="0" smtClean="0"/>
              <a:t>Goals: </a:t>
            </a:r>
          </a:p>
          <a:p>
            <a:pPr algn="ctr">
              <a:lnSpc>
                <a:spcPts val="1700"/>
              </a:lnSpc>
            </a:pPr>
            <a:r>
              <a:rPr lang="en-US" b="1" i="1" dirty="0" smtClean="0"/>
              <a:t>Asset Preservation</a:t>
            </a:r>
          </a:p>
          <a:p>
            <a:pPr algn="ctr">
              <a:lnSpc>
                <a:spcPts val="1700"/>
              </a:lnSpc>
            </a:pPr>
            <a:r>
              <a:rPr lang="en-US" b="1" i="1" dirty="0"/>
              <a:t>Managed Risks</a:t>
            </a:r>
          </a:p>
          <a:p>
            <a:pPr algn="ctr">
              <a:lnSpc>
                <a:spcPts val="1700"/>
              </a:lnSpc>
            </a:pPr>
            <a:r>
              <a:rPr lang="en-US" b="1" i="1" dirty="0" smtClean="0"/>
              <a:t>Less Downtime</a:t>
            </a:r>
          </a:p>
          <a:p>
            <a:pPr algn="ctr">
              <a:lnSpc>
                <a:spcPts val="1700"/>
              </a:lnSpc>
            </a:pPr>
            <a:r>
              <a:rPr lang="en-US" b="1" i="1" dirty="0" smtClean="0"/>
              <a:t>Return on Capital</a:t>
            </a:r>
            <a:endParaRPr lang="en-US" b="1" i="1" dirty="0"/>
          </a:p>
        </p:txBody>
      </p:sp>
      <p:sp>
        <p:nvSpPr>
          <p:cNvPr id="102" name="TextBox 101"/>
          <p:cNvSpPr txBox="1"/>
          <p:nvPr/>
        </p:nvSpPr>
        <p:spPr>
          <a:xfrm>
            <a:off x="8487360" y="1658784"/>
            <a:ext cx="3657601" cy="301193"/>
          </a:xfrm>
          <a:prstGeom prst="rect">
            <a:avLst/>
          </a:prstGeom>
          <a:solidFill>
            <a:schemeClr val="bg1">
              <a:lumMod val="75000"/>
            </a:schemeClr>
          </a:solidFill>
        </p:spPr>
        <p:txBody>
          <a:bodyPr wrap="none" rtlCol="0" anchor="ctr">
            <a:noAutofit/>
          </a:bodyPr>
          <a:lstStyle/>
          <a:p>
            <a:pPr algn="ctr"/>
            <a:r>
              <a:rPr lang="en-US" b="1" dirty="0" smtClean="0"/>
              <a:t>MEET STAKEHOLDER EXPECTATIONS</a:t>
            </a:r>
            <a:endParaRPr lang="en-US" b="1" dirty="0"/>
          </a:p>
        </p:txBody>
      </p:sp>
      <p:sp>
        <p:nvSpPr>
          <p:cNvPr id="16" name="TextBox 15"/>
          <p:cNvSpPr txBox="1"/>
          <p:nvPr/>
        </p:nvSpPr>
        <p:spPr>
          <a:xfrm>
            <a:off x="1295037" y="2209922"/>
            <a:ext cx="3898282" cy="2490425"/>
          </a:xfrm>
          <a:prstGeom prst="rect">
            <a:avLst/>
          </a:prstGeom>
          <a:noFill/>
          <a:ln w="25400">
            <a:solidFill>
              <a:schemeClr val="tx1"/>
            </a:solidFill>
            <a:prstDash val="dash"/>
          </a:ln>
        </p:spPr>
        <p:txBody>
          <a:bodyPr wrap="square" rtlCol="0">
            <a:spAutoFit/>
          </a:bodyPr>
          <a:lstStyle/>
          <a:p>
            <a:pPr>
              <a:lnSpc>
                <a:spcPts val="1700"/>
              </a:lnSpc>
            </a:pPr>
            <a:r>
              <a:rPr lang="en-US" dirty="0" smtClean="0"/>
              <a:t>Opinions from tribal knowledge</a:t>
            </a:r>
          </a:p>
          <a:p>
            <a:pPr>
              <a:lnSpc>
                <a:spcPts val="1700"/>
              </a:lnSpc>
            </a:pPr>
            <a:r>
              <a:rPr lang="en-US" dirty="0" smtClean="0"/>
              <a:t>O&amp;M Technician sensory &amp; log readings</a:t>
            </a:r>
          </a:p>
          <a:p>
            <a:pPr>
              <a:lnSpc>
                <a:spcPts val="1700"/>
              </a:lnSpc>
            </a:pPr>
            <a:r>
              <a:rPr lang="en-US" dirty="0">
                <a:solidFill>
                  <a:srgbClr val="0070C0"/>
                </a:solidFill>
              </a:rPr>
              <a:t>Graded asset condition</a:t>
            </a:r>
          </a:p>
          <a:p>
            <a:pPr>
              <a:lnSpc>
                <a:spcPts val="1700"/>
              </a:lnSpc>
            </a:pPr>
            <a:r>
              <a:rPr lang="en-US" dirty="0" smtClean="0">
                <a:solidFill>
                  <a:srgbClr val="0070C0"/>
                </a:solidFill>
              </a:rPr>
              <a:t>CMMS failure history</a:t>
            </a:r>
          </a:p>
          <a:p>
            <a:pPr>
              <a:lnSpc>
                <a:spcPts val="1700"/>
              </a:lnSpc>
            </a:pPr>
            <a:r>
              <a:rPr lang="en-US" dirty="0" smtClean="0">
                <a:solidFill>
                  <a:srgbClr val="00B050"/>
                </a:solidFill>
              </a:rPr>
              <a:t>Data historian; SCADA</a:t>
            </a:r>
          </a:p>
          <a:p>
            <a:pPr>
              <a:lnSpc>
                <a:spcPts val="1700"/>
              </a:lnSpc>
            </a:pPr>
            <a:r>
              <a:rPr lang="en-US" dirty="0" smtClean="0">
                <a:solidFill>
                  <a:srgbClr val="C00000"/>
                </a:solidFill>
              </a:rPr>
              <a:t>Vibration analysis</a:t>
            </a:r>
          </a:p>
          <a:p>
            <a:pPr>
              <a:lnSpc>
                <a:spcPts val="1700"/>
              </a:lnSpc>
            </a:pPr>
            <a:r>
              <a:rPr lang="en-US" dirty="0" smtClean="0">
                <a:solidFill>
                  <a:srgbClr val="C00000"/>
                </a:solidFill>
              </a:rPr>
              <a:t>Infrared thermography</a:t>
            </a:r>
          </a:p>
          <a:p>
            <a:pPr>
              <a:lnSpc>
                <a:spcPts val="1700"/>
              </a:lnSpc>
            </a:pPr>
            <a:r>
              <a:rPr lang="en-US" dirty="0" smtClean="0">
                <a:solidFill>
                  <a:srgbClr val="C00000"/>
                </a:solidFill>
              </a:rPr>
              <a:t>Ultrasound</a:t>
            </a:r>
          </a:p>
          <a:p>
            <a:pPr>
              <a:lnSpc>
                <a:spcPts val="1700"/>
              </a:lnSpc>
            </a:pPr>
            <a:r>
              <a:rPr lang="en-US" dirty="0" smtClean="0">
                <a:solidFill>
                  <a:srgbClr val="C00000"/>
                </a:solidFill>
              </a:rPr>
              <a:t>Fluid analysis</a:t>
            </a:r>
          </a:p>
          <a:p>
            <a:pPr>
              <a:lnSpc>
                <a:spcPts val="1700"/>
              </a:lnSpc>
            </a:pPr>
            <a:r>
              <a:rPr lang="en-US" dirty="0" smtClean="0">
                <a:solidFill>
                  <a:srgbClr val="C00000"/>
                </a:solidFill>
              </a:rPr>
              <a:t>Motor testing</a:t>
            </a:r>
          </a:p>
          <a:p>
            <a:pPr>
              <a:lnSpc>
                <a:spcPts val="1700"/>
              </a:lnSpc>
            </a:pPr>
            <a:r>
              <a:rPr lang="en-US" dirty="0" smtClean="0">
                <a:solidFill>
                  <a:srgbClr val="C00000"/>
                </a:solidFill>
              </a:rPr>
              <a:t>Non Destructive Testing (NDT)</a:t>
            </a:r>
            <a:endParaRPr lang="en-US" dirty="0">
              <a:solidFill>
                <a:srgbClr val="C00000"/>
              </a:solidFill>
            </a:endParaRPr>
          </a:p>
        </p:txBody>
      </p:sp>
      <p:sp>
        <p:nvSpPr>
          <p:cNvPr id="26" name="TextBox 25"/>
          <p:cNvSpPr txBox="1"/>
          <p:nvPr/>
        </p:nvSpPr>
        <p:spPr>
          <a:xfrm>
            <a:off x="6248400" y="2398434"/>
            <a:ext cx="2316480" cy="2113399"/>
          </a:xfrm>
          <a:prstGeom prst="rect">
            <a:avLst/>
          </a:prstGeom>
          <a:noFill/>
          <a:ln w="25400">
            <a:solidFill>
              <a:schemeClr val="tx1"/>
            </a:solidFill>
            <a:prstDash val="dash"/>
          </a:ln>
        </p:spPr>
        <p:txBody>
          <a:bodyPr wrap="square" rtlCol="0">
            <a:spAutoFit/>
          </a:bodyPr>
          <a:lstStyle/>
          <a:p>
            <a:r>
              <a:rPr lang="en-US" u="sng" dirty="0" smtClean="0"/>
              <a:t>Decisions to be made</a:t>
            </a:r>
          </a:p>
          <a:p>
            <a:pPr marL="182880" indent="-182880">
              <a:lnSpc>
                <a:spcPts val="1700"/>
              </a:lnSpc>
              <a:buFont typeface="Wingdings" panose="05000000000000000000" pitchFamily="2" charset="2"/>
              <a:buChar char="§"/>
            </a:pPr>
            <a:r>
              <a:rPr lang="en-US" dirty="0" smtClean="0"/>
              <a:t>Replace asset</a:t>
            </a:r>
          </a:p>
          <a:p>
            <a:pPr marL="182880" indent="-182880">
              <a:lnSpc>
                <a:spcPts val="1700"/>
              </a:lnSpc>
              <a:buFont typeface="Wingdings" panose="05000000000000000000" pitchFamily="2" charset="2"/>
              <a:buChar char="§"/>
            </a:pPr>
            <a:r>
              <a:rPr lang="en-US" dirty="0" smtClean="0"/>
              <a:t>Design change</a:t>
            </a:r>
          </a:p>
          <a:p>
            <a:pPr marL="182880" indent="-182880">
              <a:lnSpc>
                <a:spcPts val="1700"/>
              </a:lnSpc>
              <a:buFont typeface="Wingdings" panose="05000000000000000000" pitchFamily="2" charset="2"/>
              <a:buChar char="§"/>
            </a:pPr>
            <a:r>
              <a:rPr lang="en-US" dirty="0" smtClean="0"/>
              <a:t>Repair asset</a:t>
            </a:r>
            <a:endParaRPr lang="en-US" dirty="0"/>
          </a:p>
          <a:p>
            <a:pPr marL="182880" indent="-182880">
              <a:lnSpc>
                <a:spcPts val="1700"/>
              </a:lnSpc>
              <a:buFont typeface="Wingdings" panose="05000000000000000000" pitchFamily="2" charset="2"/>
              <a:buChar char="§"/>
            </a:pPr>
            <a:r>
              <a:rPr lang="en-US" dirty="0" smtClean="0"/>
              <a:t>Continue operating but alter frequency</a:t>
            </a:r>
          </a:p>
          <a:p>
            <a:pPr marL="182880" indent="-182880">
              <a:lnSpc>
                <a:spcPts val="1700"/>
              </a:lnSpc>
              <a:buFont typeface="Wingdings" panose="05000000000000000000" pitchFamily="2" charset="2"/>
              <a:buChar char="§"/>
            </a:pPr>
            <a:r>
              <a:rPr lang="en-US" dirty="0" smtClean="0"/>
              <a:t>Install on-line monitoring</a:t>
            </a:r>
          </a:p>
          <a:p>
            <a:pPr marL="182880" indent="-182880">
              <a:lnSpc>
                <a:spcPts val="1700"/>
              </a:lnSpc>
              <a:buFont typeface="Wingdings" panose="05000000000000000000" pitchFamily="2" charset="2"/>
              <a:buChar char="§"/>
            </a:pPr>
            <a:r>
              <a:rPr lang="en-US" dirty="0" smtClean="0"/>
              <a:t>No action; no defect</a:t>
            </a:r>
          </a:p>
        </p:txBody>
      </p:sp>
      <p:sp>
        <p:nvSpPr>
          <p:cNvPr id="28" name="Right Arrow 27"/>
          <p:cNvSpPr/>
          <p:nvPr/>
        </p:nvSpPr>
        <p:spPr>
          <a:xfrm>
            <a:off x="5845690" y="3139023"/>
            <a:ext cx="250309" cy="63222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207172" y="2209922"/>
            <a:ext cx="655582" cy="2490425"/>
          </a:xfrm>
          <a:prstGeom prst="rect">
            <a:avLst/>
          </a:prstGeom>
          <a:noFill/>
          <a:ln w="25400">
            <a:noFill/>
            <a:prstDash val="dash"/>
          </a:ln>
        </p:spPr>
        <p:txBody>
          <a:bodyPr wrap="square" rtlCol="0">
            <a:spAutoFit/>
          </a:bodyPr>
          <a:lstStyle/>
          <a:p>
            <a:pPr>
              <a:lnSpc>
                <a:spcPts val="1700"/>
              </a:lnSpc>
            </a:pPr>
            <a:r>
              <a:rPr lang="en-US" dirty="0" smtClean="0"/>
              <a:t>Low</a:t>
            </a:r>
          </a:p>
          <a:p>
            <a:pPr>
              <a:lnSpc>
                <a:spcPts val="1700"/>
              </a:lnSpc>
            </a:pPr>
            <a:r>
              <a:rPr lang="en-US" dirty="0" smtClean="0"/>
              <a:t>Low</a:t>
            </a:r>
          </a:p>
          <a:p>
            <a:pPr>
              <a:lnSpc>
                <a:spcPts val="1700"/>
              </a:lnSpc>
            </a:pPr>
            <a:r>
              <a:rPr lang="en-US" dirty="0" smtClean="0"/>
              <a:t>Mid</a:t>
            </a:r>
          </a:p>
          <a:p>
            <a:pPr>
              <a:lnSpc>
                <a:spcPts val="1700"/>
              </a:lnSpc>
            </a:pPr>
            <a:r>
              <a:rPr lang="en-US" dirty="0" smtClean="0"/>
              <a:t>Mid</a:t>
            </a:r>
          </a:p>
          <a:p>
            <a:pPr>
              <a:lnSpc>
                <a:spcPts val="1700"/>
              </a:lnSpc>
            </a:pPr>
            <a:r>
              <a:rPr lang="en-US" dirty="0" smtClean="0"/>
              <a:t>Mid</a:t>
            </a:r>
          </a:p>
          <a:p>
            <a:pPr>
              <a:lnSpc>
                <a:spcPts val="1700"/>
              </a:lnSpc>
            </a:pPr>
            <a:r>
              <a:rPr lang="en-US" dirty="0" smtClean="0"/>
              <a:t>High</a:t>
            </a:r>
          </a:p>
          <a:p>
            <a:pPr>
              <a:lnSpc>
                <a:spcPts val="1700"/>
              </a:lnSpc>
            </a:pPr>
            <a:r>
              <a:rPr lang="en-US" dirty="0" smtClean="0"/>
              <a:t>High</a:t>
            </a:r>
          </a:p>
          <a:p>
            <a:pPr>
              <a:lnSpc>
                <a:spcPts val="1700"/>
              </a:lnSpc>
            </a:pPr>
            <a:r>
              <a:rPr lang="en-US" dirty="0" smtClean="0"/>
              <a:t>High</a:t>
            </a:r>
          </a:p>
          <a:p>
            <a:pPr>
              <a:lnSpc>
                <a:spcPts val="1700"/>
              </a:lnSpc>
            </a:pPr>
            <a:r>
              <a:rPr lang="en-US" dirty="0" smtClean="0"/>
              <a:t>High</a:t>
            </a:r>
          </a:p>
          <a:p>
            <a:pPr>
              <a:lnSpc>
                <a:spcPts val="1700"/>
              </a:lnSpc>
            </a:pPr>
            <a:r>
              <a:rPr lang="en-US" dirty="0" smtClean="0"/>
              <a:t>High</a:t>
            </a:r>
          </a:p>
          <a:p>
            <a:pPr>
              <a:lnSpc>
                <a:spcPts val="1700"/>
              </a:lnSpc>
            </a:pPr>
            <a:r>
              <a:rPr lang="en-US" dirty="0" smtClean="0"/>
              <a:t>High</a:t>
            </a:r>
          </a:p>
        </p:txBody>
      </p:sp>
      <p:sp>
        <p:nvSpPr>
          <p:cNvPr id="47" name="TextBox 46"/>
          <p:cNvSpPr txBox="1"/>
          <p:nvPr/>
        </p:nvSpPr>
        <p:spPr>
          <a:xfrm>
            <a:off x="76199" y="4724400"/>
            <a:ext cx="2807564" cy="1459374"/>
          </a:xfrm>
          <a:prstGeom prst="rect">
            <a:avLst/>
          </a:prstGeom>
          <a:noFill/>
        </p:spPr>
        <p:txBody>
          <a:bodyPr wrap="square" rtlCol="0">
            <a:spAutoFit/>
          </a:bodyPr>
          <a:lstStyle/>
          <a:p>
            <a:r>
              <a:rPr lang="en-US" b="1" u="sng" dirty="0" smtClean="0"/>
              <a:t>Preservation Techniques</a:t>
            </a:r>
          </a:p>
          <a:p>
            <a:pPr marL="285750" indent="-285750">
              <a:lnSpc>
                <a:spcPts val="1700"/>
              </a:lnSpc>
              <a:buFont typeface="Wingdings" panose="05000000000000000000" pitchFamily="2" charset="2"/>
              <a:buChar char="§"/>
            </a:pPr>
            <a:r>
              <a:rPr lang="en-US" dirty="0"/>
              <a:t>Machinery lubrication</a:t>
            </a:r>
          </a:p>
          <a:p>
            <a:pPr marL="285750" indent="-285750">
              <a:lnSpc>
                <a:spcPts val="1700"/>
              </a:lnSpc>
              <a:buFont typeface="Wingdings" panose="05000000000000000000" pitchFamily="2" charset="2"/>
              <a:buChar char="§"/>
            </a:pPr>
            <a:r>
              <a:rPr lang="en-US" dirty="0"/>
              <a:t>Alignment &amp; </a:t>
            </a:r>
            <a:r>
              <a:rPr lang="en-US" dirty="0" smtClean="0"/>
              <a:t>balancing</a:t>
            </a:r>
          </a:p>
          <a:p>
            <a:pPr marL="285750" indent="-285750">
              <a:lnSpc>
                <a:spcPts val="1700"/>
              </a:lnSpc>
              <a:buFont typeface="Wingdings" panose="05000000000000000000" pitchFamily="2" charset="2"/>
              <a:buChar char="§"/>
            </a:pPr>
            <a:r>
              <a:rPr lang="en-US" dirty="0" smtClean="0"/>
              <a:t>PM restoration</a:t>
            </a:r>
          </a:p>
          <a:p>
            <a:pPr marL="285750" indent="-285750">
              <a:lnSpc>
                <a:spcPts val="1700"/>
              </a:lnSpc>
              <a:buFont typeface="Wingdings" panose="05000000000000000000" pitchFamily="2" charset="2"/>
              <a:buChar char="§"/>
            </a:pPr>
            <a:r>
              <a:rPr lang="en-US" dirty="0" smtClean="0"/>
              <a:t>Visual testing/inspection</a:t>
            </a:r>
          </a:p>
          <a:p>
            <a:pPr marL="285750" indent="-285750">
              <a:lnSpc>
                <a:spcPts val="1700"/>
              </a:lnSpc>
              <a:buFont typeface="Wingdings" panose="05000000000000000000" pitchFamily="2" charset="2"/>
              <a:buChar char="§"/>
            </a:pPr>
            <a:r>
              <a:rPr lang="en-US" dirty="0" smtClean="0"/>
              <a:t>Cleaning </a:t>
            </a:r>
            <a:endParaRPr lang="en-US" dirty="0"/>
          </a:p>
        </p:txBody>
      </p:sp>
      <p:cxnSp>
        <p:nvCxnSpPr>
          <p:cNvPr id="122" name="Elbow Connector 121"/>
          <p:cNvCxnSpPr/>
          <p:nvPr/>
        </p:nvCxnSpPr>
        <p:spPr>
          <a:xfrm rot="16200000" flipV="1">
            <a:off x="-449572" y="3890423"/>
            <a:ext cx="1658834" cy="283439"/>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91014" y="1905000"/>
            <a:ext cx="1895586" cy="369332"/>
          </a:xfrm>
          <a:prstGeom prst="rect">
            <a:avLst/>
          </a:prstGeom>
          <a:noFill/>
        </p:spPr>
        <p:txBody>
          <a:bodyPr wrap="square" rtlCol="0">
            <a:spAutoFit/>
          </a:bodyPr>
          <a:lstStyle/>
          <a:p>
            <a:r>
              <a:rPr lang="en-US" u="sng" dirty="0" smtClean="0"/>
              <a:t>PF Curve Position</a:t>
            </a:r>
            <a:endParaRPr lang="en-US" u="sng" dirty="0"/>
          </a:p>
        </p:txBody>
      </p:sp>
      <p:sp>
        <p:nvSpPr>
          <p:cNvPr id="129" name="TextBox 128"/>
          <p:cNvSpPr txBox="1"/>
          <p:nvPr/>
        </p:nvSpPr>
        <p:spPr>
          <a:xfrm>
            <a:off x="4384282" y="6050280"/>
            <a:ext cx="3383280" cy="274320"/>
          </a:xfrm>
          <a:prstGeom prst="rect">
            <a:avLst/>
          </a:prstGeom>
          <a:solidFill>
            <a:srgbClr val="0070C0"/>
          </a:solidFill>
        </p:spPr>
        <p:txBody>
          <a:bodyPr wrap="none" rtlCol="0" anchor="ctr">
            <a:noAutofit/>
          </a:bodyPr>
          <a:lstStyle/>
          <a:p>
            <a:pPr algn="ctr"/>
            <a:r>
              <a:rPr lang="en-US" b="1" spc="600" dirty="0" smtClean="0">
                <a:solidFill>
                  <a:schemeClr val="bg1"/>
                </a:solidFill>
              </a:rPr>
              <a:t>WORK BACKLOG</a:t>
            </a:r>
            <a:endParaRPr lang="en-US" b="1" spc="600" dirty="0">
              <a:solidFill>
                <a:schemeClr val="bg1"/>
              </a:solidFill>
            </a:endParaRPr>
          </a:p>
        </p:txBody>
      </p:sp>
      <p:cxnSp>
        <p:nvCxnSpPr>
          <p:cNvPr id="66" name="Elbow Connector 65"/>
          <p:cNvCxnSpPr>
            <a:stCxn id="23" idx="0"/>
            <a:endCxn id="129" idx="1"/>
          </p:cNvCxnSpPr>
          <p:nvPr/>
        </p:nvCxnSpPr>
        <p:spPr>
          <a:xfrm flipV="1">
            <a:off x="3987166" y="6187440"/>
            <a:ext cx="397116" cy="346137"/>
          </a:xfrm>
          <a:prstGeom prst="bentConnector3">
            <a:avLst/>
          </a:prstGeom>
          <a:ln w="34925">
            <a:tailEnd type="arrow" w="med" len="sm"/>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121" idx="0"/>
            <a:endCxn id="129" idx="2"/>
          </p:cNvCxnSpPr>
          <p:nvPr/>
        </p:nvCxnSpPr>
        <p:spPr>
          <a:xfrm flipV="1">
            <a:off x="6075922" y="6324600"/>
            <a:ext cx="0" cy="208976"/>
          </a:xfrm>
          <a:prstGeom prst="straightConnector1">
            <a:avLst/>
          </a:prstGeom>
          <a:ln w="34925">
            <a:tailEnd type="arrow" w="med" len="sm"/>
          </a:ln>
        </p:spPr>
        <p:style>
          <a:lnRef idx="1">
            <a:schemeClr val="dk1"/>
          </a:lnRef>
          <a:fillRef idx="0">
            <a:schemeClr val="dk1"/>
          </a:fillRef>
          <a:effectRef idx="0">
            <a:schemeClr val="dk1"/>
          </a:effectRef>
          <a:fontRef idx="minor">
            <a:schemeClr val="tx1"/>
          </a:fontRef>
        </p:style>
      </p:cxnSp>
      <p:cxnSp>
        <p:nvCxnSpPr>
          <p:cNvPr id="74" name="Elbow Connector 73"/>
          <p:cNvCxnSpPr>
            <a:stCxn id="129" idx="0"/>
            <a:endCxn id="16" idx="2"/>
          </p:cNvCxnSpPr>
          <p:nvPr/>
        </p:nvCxnSpPr>
        <p:spPr>
          <a:xfrm rot="16200000" flipV="1">
            <a:off x="3985084" y="3959442"/>
            <a:ext cx="1349933" cy="2831744"/>
          </a:xfrm>
          <a:prstGeom prst="bentConnector3">
            <a:avLst>
              <a:gd name="adj1" fmla="val 63000"/>
            </a:avLst>
          </a:prstGeom>
          <a:ln w="34925">
            <a:tailEnd type="arrow" w="med" len="sm"/>
          </a:ln>
        </p:spPr>
        <p:style>
          <a:lnRef idx="1">
            <a:schemeClr val="dk1"/>
          </a:lnRef>
          <a:fillRef idx="0">
            <a:schemeClr val="dk1"/>
          </a:fillRef>
          <a:effectRef idx="0">
            <a:schemeClr val="dk1"/>
          </a:effectRef>
          <a:fontRef idx="minor">
            <a:schemeClr val="tx1"/>
          </a:fontRef>
        </p:style>
      </p:cxnSp>
      <p:sp>
        <p:nvSpPr>
          <p:cNvPr id="109" name="TextBox 108"/>
          <p:cNvSpPr txBox="1"/>
          <p:nvPr/>
        </p:nvSpPr>
        <p:spPr>
          <a:xfrm>
            <a:off x="3371442" y="5058321"/>
            <a:ext cx="1920240" cy="274320"/>
          </a:xfrm>
          <a:prstGeom prst="rect">
            <a:avLst/>
          </a:prstGeom>
          <a:solidFill>
            <a:srgbClr val="FFC000"/>
          </a:solidFill>
        </p:spPr>
        <p:txBody>
          <a:bodyPr wrap="square" rtlCol="0" anchor="ctr">
            <a:spAutoFit/>
          </a:bodyPr>
          <a:lstStyle/>
          <a:p>
            <a:pPr algn="ctr"/>
            <a:r>
              <a:rPr lang="en-US" b="1" dirty="0" smtClean="0"/>
              <a:t>WORK SCHEDULE</a:t>
            </a:r>
            <a:endParaRPr lang="en-US" b="1" dirty="0"/>
          </a:p>
        </p:txBody>
      </p:sp>
      <p:sp>
        <p:nvSpPr>
          <p:cNvPr id="36" name="TextBox 35"/>
          <p:cNvSpPr txBox="1"/>
          <p:nvPr/>
        </p:nvSpPr>
        <p:spPr>
          <a:xfrm>
            <a:off x="4262628" y="5558099"/>
            <a:ext cx="3645666" cy="322877"/>
          </a:xfrm>
          <a:prstGeom prst="rect">
            <a:avLst/>
          </a:prstGeom>
          <a:solidFill>
            <a:schemeClr val="bg1">
              <a:lumMod val="75000"/>
            </a:schemeClr>
          </a:solidFill>
        </p:spPr>
        <p:txBody>
          <a:bodyPr wrap="none" lIns="45720" tIns="91440" rIns="45720" rtlCol="0" anchor="ctr">
            <a:noAutofit/>
          </a:bodyPr>
          <a:lstStyle/>
          <a:p>
            <a:pPr algn="ctr">
              <a:lnSpc>
                <a:spcPts val="1700"/>
              </a:lnSpc>
            </a:pPr>
            <a:r>
              <a:rPr lang="en-US" b="1" dirty="0" smtClean="0"/>
              <a:t>RISK BASED PRIORITIZATION MATRIX</a:t>
            </a:r>
            <a:endParaRPr lang="en-US" b="1" dirty="0"/>
          </a:p>
        </p:txBody>
      </p:sp>
      <p:cxnSp>
        <p:nvCxnSpPr>
          <p:cNvPr id="117" name="Elbow Connector 116"/>
          <p:cNvCxnSpPr>
            <a:stCxn id="110" idx="2"/>
            <a:endCxn id="129" idx="3"/>
          </p:cNvCxnSpPr>
          <p:nvPr/>
        </p:nvCxnSpPr>
        <p:spPr>
          <a:xfrm rot="10800000">
            <a:off x="7767563" y="6187440"/>
            <a:ext cx="385839" cy="349578"/>
          </a:xfrm>
          <a:prstGeom prst="bentConnector3">
            <a:avLst/>
          </a:prstGeom>
          <a:ln w="34925">
            <a:tailEnd type="arrow" w="med" len="sm"/>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9674870" y="2182238"/>
            <a:ext cx="2470091" cy="356986"/>
          </a:xfrm>
          <a:prstGeom prst="rect">
            <a:avLst/>
          </a:prstGeom>
          <a:solidFill>
            <a:schemeClr val="bg1">
              <a:lumMod val="75000"/>
            </a:schemeClr>
          </a:solidFill>
        </p:spPr>
        <p:txBody>
          <a:bodyPr wrap="none" rtlCol="0" anchor="ctr">
            <a:noAutofit/>
          </a:bodyPr>
          <a:lstStyle/>
          <a:p>
            <a:pPr algn="ctr"/>
            <a:r>
              <a:rPr lang="en-US" b="1" dirty="0" smtClean="0"/>
              <a:t>SUSTAINED EXCELLENCE</a:t>
            </a:r>
            <a:endParaRPr lang="en-US" b="1" dirty="0"/>
          </a:p>
        </p:txBody>
      </p:sp>
      <p:sp>
        <p:nvSpPr>
          <p:cNvPr id="133" name="Horizontal Scroll 132"/>
          <p:cNvSpPr/>
          <p:nvPr/>
        </p:nvSpPr>
        <p:spPr>
          <a:xfrm>
            <a:off x="9148330" y="3200400"/>
            <a:ext cx="1443470" cy="8756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800"/>
              </a:lnSpc>
            </a:pPr>
            <a:r>
              <a:rPr lang="en-US" dirty="0" smtClean="0"/>
              <a:t>Repaired </a:t>
            </a:r>
          </a:p>
          <a:p>
            <a:pPr algn="ctr">
              <a:lnSpc>
                <a:spcPts val="1800"/>
              </a:lnSpc>
            </a:pPr>
            <a:r>
              <a:rPr lang="en-US" dirty="0" smtClean="0"/>
              <a:t>before failure</a:t>
            </a:r>
            <a:endParaRPr lang="en-US" dirty="0"/>
          </a:p>
        </p:txBody>
      </p:sp>
      <p:sp>
        <p:nvSpPr>
          <p:cNvPr id="134" name="Right Bracket 133"/>
          <p:cNvSpPr/>
          <p:nvPr/>
        </p:nvSpPr>
        <p:spPr>
          <a:xfrm>
            <a:off x="8037834" y="2743200"/>
            <a:ext cx="115566" cy="548640"/>
          </a:xfrm>
          <a:prstGeom prst="rightBracket">
            <a:avLst/>
          </a:prstGeom>
          <a:ln w="28575">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9" name="Elbow Connector 158"/>
          <p:cNvCxnSpPr>
            <a:endCxn id="133" idx="1"/>
          </p:cNvCxnSpPr>
          <p:nvPr/>
        </p:nvCxnSpPr>
        <p:spPr>
          <a:xfrm>
            <a:off x="8153400" y="3017520"/>
            <a:ext cx="994930" cy="620703"/>
          </a:xfrm>
          <a:prstGeom prst="bentConnector3">
            <a:avLst>
              <a:gd name="adj1" fmla="val 66710"/>
            </a:avLst>
          </a:prstGeom>
          <a:ln w="34925">
            <a:tailEnd type="arrow" w="med" len="sm"/>
          </a:ln>
        </p:spPr>
        <p:style>
          <a:lnRef idx="1">
            <a:schemeClr val="dk1"/>
          </a:lnRef>
          <a:fillRef idx="0">
            <a:schemeClr val="dk1"/>
          </a:fillRef>
          <a:effectRef idx="0">
            <a:schemeClr val="dk1"/>
          </a:effectRef>
          <a:fontRef idx="minor">
            <a:schemeClr val="tx1"/>
          </a:fontRef>
        </p:style>
      </p:cxnSp>
      <p:sp>
        <p:nvSpPr>
          <p:cNvPr id="164" name="TextBox 163"/>
          <p:cNvSpPr txBox="1"/>
          <p:nvPr/>
        </p:nvSpPr>
        <p:spPr>
          <a:xfrm>
            <a:off x="9858961" y="2761485"/>
            <a:ext cx="2286000" cy="356986"/>
          </a:xfrm>
          <a:prstGeom prst="rect">
            <a:avLst/>
          </a:prstGeom>
          <a:solidFill>
            <a:schemeClr val="bg1">
              <a:lumMod val="75000"/>
            </a:schemeClr>
          </a:solidFill>
        </p:spPr>
        <p:txBody>
          <a:bodyPr wrap="none" rtlCol="0" anchor="ctr">
            <a:noAutofit/>
          </a:bodyPr>
          <a:lstStyle/>
          <a:p>
            <a:pPr algn="ctr"/>
            <a:r>
              <a:rPr lang="en-US" b="1" dirty="0" smtClean="0"/>
              <a:t>COST AVOIDANCE RPT</a:t>
            </a:r>
            <a:endParaRPr lang="en-US" b="1" dirty="0"/>
          </a:p>
        </p:txBody>
      </p:sp>
      <p:cxnSp>
        <p:nvCxnSpPr>
          <p:cNvPr id="165" name="Elbow Connector 164"/>
          <p:cNvCxnSpPr>
            <a:stCxn id="133" idx="3"/>
            <a:endCxn id="164" idx="2"/>
          </p:cNvCxnSpPr>
          <p:nvPr/>
        </p:nvCxnSpPr>
        <p:spPr>
          <a:xfrm flipV="1">
            <a:off x="10591800" y="3118471"/>
            <a:ext cx="410161" cy="519752"/>
          </a:xfrm>
          <a:prstGeom prst="bentConnector2">
            <a:avLst/>
          </a:prstGeom>
          <a:ln w="34925">
            <a:tailEnd type="arrow" w="med" len="sm"/>
          </a:ln>
        </p:spPr>
        <p:style>
          <a:lnRef idx="1">
            <a:schemeClr val="dk1"/>
          </a:lnRef>
          <a:fillRef idx="0">
            <a:schemeClr val="dk1"/>
          </a:fillRef>
          <a:effectRef idx="0">
            <a:schemeClr val="dk1"/>
          </a:effectRef>
          <a:fontRef idx="minor">
            <a:schemeClr val="tx1"/>
          </a:fontRef>
        </p:style>
      </p:cxnSp>
      <p:cxnSp>
        <p:nvCxnSpPr>
          <p:cNvPr id="169" name="Straight Arrow Connector 168"/>
          <p:cNvCxnSpPr>
            <a:stCxn id="164" idx="0"/>
          </p:cNvCxnSpPr>
          <p:nvPr/>
        </p:nvCxnSpPr>
        <p:spPr>
          <a:xfrm flipV="1">
            <a:off x="11001961" y="2537368"/>
            <a:ext cx="0" cy="224117"/>
          </a:xfrm>
          <a:prstGeom prst="straightConnector1">
            <a:avLst/>
          </a:prstGeom>
          <a:ln w="34925">
            <a:tailEnd type="arrow" w="med" len="sm"/>
          </a:ln>
        </p:spPr>
        <p:style>
          <a:lnRef idx="1">
            <a:schemeClr val="dk1"/>
          </a:lnRef>
          <a:fillRef idx="0">
            <a:schemeClr val="dk1"/>
          </a:fillRef>
          <a:effectRef idx="0">
            <a:schemeClr val="dk1"/>
          </a:effectRef>
          <a:fontRef idx="minor">
            <a:schemeClr val="tx1"/>
          </a:fontRef>
        </p:style>
      </p:cxnSp>
      <p:cxnSp>
        <p:nvCxnSpPr>
          <p:cNvPr id="171" name="Straight Arrow Connector 170"/>
          <p:cNvCxnSpPr/>
          <p:nvPr/>
        </p:nvCxnSpPr>
        <p:spPr>
          <a:xfrm flipH="1" flipV="1">
            <a:off x="10972799" y="1948991"/>
            <a:ext cx="1" cy="233247"/>
          </a:xfrm>
          <a:prstGeom prst="straightConnector1">
            <a:avLst/>
          </a:prstGeom>
          <a:ln w="34925">
            <a:tailEnd type="arrow" w="med" len="sm"/>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10210800" y="5764649"/>
            <a:ext cx="1920240" cy="1097280"/>
          </a:xfrm>
          <a:prstGeom prst="rect">
            <a:avLst/>
          </a:prstGeom>
          <a:noFill/>
        </p:spPr>
        <p:txBody>
          <a:bodyPr wrap="none" lIns="0" tIns="0" rIns="0" bIns="0" rtlCol="0" anchor="ctr">
            <a:noAutofit/>
          </a:bodyPr>
          <a:lstStyle/>
          <a:p>
            <a:pPr>
              <a:lnSpc>
                <a:spcPts val="1200"/>
              </a:lnSpc>
            </a:pPr>
            <a:r>
              <a:rPr lang="en-US" sz="1400" b="1" dirty="0" smtClean="0"/>
              <a:t>CRITICALITY</a:t>
            </a:r>
          </a:p>
          <a:p>
            <a:pPr>
              <a:lnSpc>
                <a:spcPts val="1200"/>
              </a:lnSpc>
            </a:pPr>
            <a:r>
              <a:rPr lang="en-US" sz="1400" b="1" dirty="0" smtClean="0"/>
              <a:t>ASSET CONDITION</a:t>
            </a:r>
          </a:p>
          <a:p>
            <a:pPr>
              <a:lnSpc>
                <a:spcPts val="1200"/>
              </a:lnSpc>
            </a:pPr>
            <a:r>
              <a:rPr lang="en-US" sz="1400" b="1" dirty="0" smtClean="0"/>
              <a:t>MANUFACTURER/MODEL</a:t>
            </a:r>
          </a:p>
          <a:p>
            <a:pPr>
              <a:lnSpc>
                <a:spcPts val="1200"/>
              </a:lnSpc>
            </a:pPr>
            <a:r>
              <a:rPr lang="en-US" sz="1400" b="1" dirty="0" smtClean="0"/>
              <a:t>PURCHASE HISTORY</a:t>
            </a:r>
          </a:p>
          <a:p>
            <a:pPr>
              <a:lnSpc>
                <a:spcPts val="1200"/>
              </a:lnSpc>
            </a:pPr>
            <a:r>
              <a:rPr lang="en-US" sz="1400" b="1" dirty="0" smtClean="0"/>
              <a:t>WARRANTY; AGE</a:t>
            </a:r>
          </a:p>
          <a:p>
            <a:pPr>
              <a:lnSpc>
                <a:spcPts val="1200"/>
              </a:lnSpc>
            </a:pPr>
            <a:r>
              <a:rPr lang="en-US" sz="1400" b="1" dirty="0" smtClean="0"/>
              <a:t>REPLACEMENT COST</a:t>
            </a:r>
          </a:p>
          <a:p>
            <a:pPr>
              <a:lnSpc>
                <a:spcPts val="1200"/>
              </a:lnSpc>
            </a:pPr>
            <a:r>
              <a:rPr lang="en-US" sz="1400" b="1" dirty="0" smtClean="0"/>
              <a:t>FUNCT. CHARACTERISTICS</a:t>
            </a:r>
          </a:p>
        </p:txBody>
      </p:sp>
      <p:sp>
        <p:nvSpPr>
          <p:cNvPr id="177" name="Oval 176"/>
          <p:cNvSpPr/>
          <p:nvPr/>
        </p:nvSpPr>
        <p:spPr>
          <a:xfrm>
            <a:off x="10140696" y="5985265"/>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0140696" y="6142542"/>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0140696" y="6299819"/>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0140696" y="6457096"/>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10140696" y="6614373"/>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10140696" y="6771649"/>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Elbow Connector 184"/>
          <p:cNvCxnSpPr>
            <a:stCxn id="177" idx="2"/>
            <a:endCxn id="110" idx="0"/>
          </p:cNvCxnSpPr>
          <p:nvPr/>
        </p:nvCxnSpPr>
        <p:spPr>
          <a:xfrm rot="10800000" flipV="1">
            <a:off x="9753600" y="5989836"/>
            <a:ext cx="387096" cy="547181"/>
          </a:xfrm>
          <a:prstGeom prst="bentConnector3">
            <a:avLst>
              <a:gd name="adj1" fmla="val 50000"/>
            </a:avLst>
          </a:prstGeom>
          <a:ln w="12700">
            <a:tailEnd type="none" w="lg" len="med"/>
          </a:ln>
        </p:spPr>
        <p:style>
          <a:lnRef idx="1">
            <a:schemeClr val="dk1"/>
          </a:lnRef>
          <a:fillRef idx="0">
            <a:schemeClr val="dk1"/>
          </a:fillRef>
          <a:effectRef idx="0">
            <a:schemeClr val="dk1"/>
          </a:effectRef>
          <a:fontRef idx="minor">
            <a:schemeClr val="tx1"/>
          </a:fontRef>
        </p:style>
      </p:cxnSp>
      <p:cxnSp>
        <p:nvCxnSpPr>
          <p:cNvPr id="191" name="Elbow Connector 190"/>
          <p:cNvCxnSpPr>
            <a:stCxn id="110" idx="0"/>
            <a:endCxn id="183" idx="2"/>
          </p:cNvCxnSpPr>
          <p:nvPr/>
        </p:nvCxnSpPr>
        <p:spPr>
          <a:xfrm>
            <a:off x="9753600" y="6537018"/>
            <a:ext cx="387096" cy="239203"/>
          </a:xfrm>
          <a:prstGeom prst="bentConnector3">
            <a:avLst/>
          </a:prstGeom>
          <a:ln w="12700">
            <a:tailEnd type="none" w="lg" len="med"/>
          </a:ln>
        </p:spPr>
        <p:style>
          <a:lnRef idx="1">
            <a:schemeClr val="dk1"/>
          </a:lnRef>
          <a:fillRef idx="0">
            <a:schemeClr val="dk1"/>
          </a:fillRef>
          <a:effectRef idx="0">
            <a:schemeClr val="dk1"/>
          </a:effectRef>
          <a:fontRef idx="minor">
            <a:schemeClr val="tx1"/>
          </a:fontRef>
        </p:style>
      </p:cxnSp>
      <p:cxnSp>
        <p:nvCxnSpPr>
          <p:cNvPr id="193" name="Elbow Connector 192"/>
          <p:cNvCxnSpPr>
            <a:stCxn id="110" idx="0"/>
            <a:endCxn id="182" idx="2"/>
          </p:cNvCxnSpPr>
          <p:nvPr/>
        </p:nvCxnSpPr>
        <p:spPr>
          <a:xfrm>
            <a:off x="9753600" y="6537018"/>
            <a:ext cx="387096" cy="81927"/>
          </a:xfrm>
          <a:prstGeom prst="bentConnector3">
            <a:avLst/>
          </a:prstGeom>
          <a:ln w="12700">
            <a:tailEnd type="none" w="lg" len="med"/>
          </a:ln>
        </p:spPr>
        <p:style>
          <a:lnRef idx="1">
            <a:schemeClr val="dk1"/>
          </a:lnRef>
          <a:fillRef idx="0">
            <a:schemeClr val="dk1"/>
          </a:fillRef>
          <a:effectRef idx="0">
            <a:schemeClr val="dk1"/>
          </a:effectRef>
          <a:fontRef idx="minor">
            <a:schemeClr val="tx1"/>
          </a:fontRef>
        </p:style>
      </p:cxnSp>
      <p:cxnSp>
        <p:nvCxnSpPr>
          <p:cNvPr id="195" name="Elbow Connector 194"/>
          <p:cNvCxnSpPr>
            <a:stCxn id="110" idx="0"/>
            <a:endCxn id="181" idx="2"/>
          </p:cNvCxnSpPr>
          <p:nvPr/>
        </p:nvCxnSpPr>
        <p:spPr>
          <a:xfrm flipV="1">
            <a:off x="9753600" y="6461668"/>
            <a:ext cx="387096" cy="75350"/>
          </a:xfrm>
          <a:prstGeom prst="bentConnector3">
            <a:avLst/>
          </a:prstGeom>
          <a:ln w="12700">
            <a:tailEnd type="none" w="lg" len="med"/>
          </a:ln>
        </p:spPr>
        <p:style>
          <a:lnRef idx="1">
            <a:schemeClr val="dk1"/>
          </a:lnRef>
          <a:fillRef idx="0">
            <a:schemeClr val="dk1"/>
          </a:fillRef>
          <a:effectRef idx="0">
            <a:schemeClr val="dk1"/>
          </a:effectRef>
          <a:fontRef idx="minor">
            <a:schemeClr val="tx1"/>
          </a:fontRef>
        </p:style>
      </p:cxnSp>
      <p:cxnSp>
        <p:nvCxnSpPr>
          <p:cNvPr id="197" name="Elbow Connector 196"/>
          <p:cNvCxnSpPr>
            <a:stCxn id="110" idx="0"/>
            <a:endCxn id="180" idx="2"/>
          </p:cNvCxnSpPr>
          <p:nvPr/>
        </p:nvCxnSpPr>
        <p:spPr>
          <a:xfrm flipV="1">
            <a:off x="9753600" y="6304391"/>
            <a:ext cx="387096" cy="232627"/>
          </a:xfrm>
          <a:prstGeom prst="bentConnector3">
            <a:avLst/>
          </a:prstGeom>
          <a:ln w="12700">
            <a:tailEnd type="none" w="lg" len="med"/>
          </a:ln>
        </p:spPr>
        <p:style>
          <a:lnRef idx="1">
            <a:schemeClr val="dk1"/>
          </a:lnRef>
          <a:fillRef idx="0">
            <a:schemeClr val="dk1"/>
          </a:fillRef>
          <a:effectRef idx="0">
            <a:schemeClr val="dk1"/>
          </a:effectRef>
          <a:fontRef idx="minor">
            <a:schemeClr val="tx1"/>
          </a:fontRef>
        </p:style>
      </p:cxnSp>
      <p:cxnSp>
        <p:nvCxnSpPr>
          <p:cNvPr id="199" name="Elbow Connector 198"/>
          <p:cNvCxnSpPr>
            <a:stCxn id="110" idx="0"/>
            <a:endCxn id="179" idx="2"/>
          </p:cNvCxnSpPr>
          <p:nvPr/>
        </p:nvCxnSpPr>
        <p:spPr>
          <a:xfrm flipV="1">
            <a:off x="9753600" y="6147114"/>
            <a:ext cx="387096" cy="389904"/>
          </a:xfrm>
          <a:prstGeom prst="bentConnector3">
            <a:avLst/>
          </a:prstGeom>
          <a:ln w="12700">
            <a:tailEnd type="none" w="lg" len="med"/>
          </a:ln>
        </p:spPr>
        <p:style>
          <a:lnRef idx="1">
            <a:schemeClr val="dk1"/>
          </a:lnRef>
          <a:fillRef idx="0">
            <a:schemeClr val="dk1"/>
          </a:fillRef>
          <a:effectRef idx="0">
            <a:schemeClr val="dk1"/>
          </a:effectRef>
          <a:fontRef idx="minor">
            <a:schemeClr val="tx1"/>
          </a:fontRef>
        </p:style>
      </p:cxnSp>
      <p:sp>
        <p:nvSpPr>
          <p:cNvPr id="207" name="TextBox 206"/>
          <p:cNvSpPr txBox="1"/>
          <p:nvPr/>
        </p:nvSpPr>
        <p:spPr>
          <a:xfrm>
            <a:off x="8677821" y="5437963"/>
            <a:ext cx="3361233" cy="277037"/>
          </a:xfrm>
          <a:prstGeom prst="rect">
            <a:avLst/>
          </a:prstGeom>
          <a:solidFill>
            <a:schemeClr val="accent3">
              <a:lumMod val="60000"/>
              <a:lumOff val="40000"/>
            </a:schemeClr>
          </a:solidFill>
        </p:spPr>
        <p:txBody>
          <a:bodyPr wrap="none" tIns="91440" rtlCol="0" anchor="ctr">
            <a:noAutofit/>
          </a:bodyPr>
          <a:lstStyle/>
          <a:p>
            <a:pPr algn="ctr">
              <a:lnSpc>
                <a:spcPts val="1700"/>
              </a:lnSpc>
            </a:pPr>
            <a:r>
              <a:rPr lang="en-US" b="1" dirty="0" smtClean="0"/>
              <a:t>PRECISION MAINTENANCE SKILLS</a:t>
            </a:r>
            <a:endParaRPr lang="en-US" b="1" dirty="0"/>
          </a:p>
        </p:txBody>
      </p:sp>
      <p:sp>
        <p:nvSpPr>
          <p:cNvPr id="209" name="TextBox 208"/>
          <p:cNvSpPr txBox="1"/>
          <p:nvPr/>
        </p:nvSpPr>
        <p:spPr>
          <a:xfrm>
            <a:off x="6385560" y="5058321"/>
            <a:ext cx="1828800" cy="274320"/>
          </a:xfrm>
          <a:prstGeom prst="rect">
            <a:avLst/>
          </a:prstGeom>
          <a:solidFill>
            <a:srgbClr val="FAB190"/>
          </a:solidFill>
        </p:spPr>
        <p:txBody>
          <a:bodyPr wrap="square" rtlCol="0" anchor="ctr">
            <a:spAutoFit/>
          </a:bodyPr>
          <a:lstStyle/>
          <a:p>
            <a:pPr algn="ctr"/>
            <a:r>
              <a:rPr lang="en-US" b="1" dirty="0" smtClean="0"/>
              <a:t>ASSIGNED CRAFT</a:t>
            </a:r>
            <a:endParaRPr lang="en-US" b="1" dirty="0"/>
          </a:p>
        </p:txBody>
      </p:sp>
      <p:cxnSp>
        <p:nvCxnSpPr>
          <p:cNvPr id="210" name="Straight Arrow Connector 209"/>
          <p:cNvCxnSpPr>
            <a:stCxn id="209" idx="1"/>
            <a:endCxn id="109" idx="3"/>
          </p:cNvCxnSpPr>
          <p:nvPr/>
        </p:nvCxnSpPr>
        <p:spPr>
          <a:xfrm flipH="1">
            <a:off x="5291682" y="5195481"/>
            <a:ext cx="1093878" cy="0"/>
          </a:xfrm>
          <a:prstGeom prst="straightConnector1">
            <a:avLst/>
          </a:prstGeom>
          <a:ln w="34925">
            <a:tailEnd type="arrow" w="med" len="sm"/>
          </a:ln>
        </p:spPr>
        <p:style>
          <a:lnRef idx="1">
            <a:schemeClr val="dk1"/>
          </a:lnRef>
          <a:fillRef idx="0">
            <a:schemeClr val="dk1"/>
          </a:fillRef>
          <a:effectRef idx="0">
            <a:schemeClr val="dk1"/>
          </a:effectRef>
          <a:fontRef idx="minor">
            <a:schemeClr val="tx1"/>
          </a:fontRef>
        </p:style>
      </p:cxnSp>
      <p:cxnSp>
        <p:nvCxnSpPr>
          <p:cNvPr id="217" name="Elbow Connector 216"/>
          <p:cNvCxnSpPr>
            <a:stCxn id="207" idx="1"/>
            <a:endCxn id="209" idx="3"/>
          </p:cNvCxnSpPr>
          <p:nvPr/>
        </p:nvCxnSpPr>
        <p:spPr>
          <a:xfrm rot="10800000">
            <a:off x="8214361" y="5195482"/>
            <a:ext cx="463461" cy="381001"/>
          </a:xfrm>
          <a:prstGeom prst="bentConnector3">
            <a:avLst/>
          </a:prstGeom>
          <a:ln w="34925">
            <a:tailEnd type="arrow" w="med" len="sm"/>
          </a:ln>
        </p:spPr>
        <p:style>
          <a:lnRef idx="1">
            <a:schemeClr val="dk1"/>
          </a:lnRef>
          <a:fillRef idx="0">
            <a:schemeClr val="dk1"/>
          </a:fillRef>
          <a:effectRef idx="0">
            <a:schemeClr val="dk1"/>
          </a:effectRef>
          <a:fontRef idx="minor">
            <a:schemeClr val="tx1"/>
          </a:fontRef>
        </p:style>
      </p:cxnSp>
      <p:grpSp>
        <p:nvGrpSpPr>
          <p:cNvPr id="220" name="Group 219"/>
          <p:cNvGrpSpPr/>
          <p:nvPr/>
        </p:nvGrpSpPr>
        <p:grpSpPr>
          <a:xfrm>
            <a:off x="8759952" y="4232624"/>
            <a:ext cx="3419856" cy="1014984"/>
            <a:chOff x="8759952" y="4232624"/>
            <a:chExt cx="3419856" cy="1014984"/>
          </a:xfrm>
        </p:grpSpPr>
        <p:sp>
          <p:nvSpPr>
            <p:cNvPr id="213" name="TextBox 212"/>
            <p:cNvSpPr txBox="1"/>
            <p:nvPr/>
          </p:nvSpPr>
          <p:spPr>
            <a:xfrm>
              <a:off x="8799289" y="4269086"/>
              <a:ext cx="3342018" cy="938719"/>
            </a:xfrm>
            <a:prstGeom prst="rect">
              <a:avLst/>
            </a:prstGeom>
            <a:noFill/>
            <a:ln w="15875">
              <a:solidFill>
                <a:schemeClr val="dk1">
                  <a:shade val="95000"/>
                  <a:satMod val="105000"/>
                </a:schemeClr>
              </a:solidFill>
            </a:ln>
          </p:spPr>
          <p:txBody>
            <a:bodyPr wrap="square" rIns="0" rtlCol="0">
              <a:spAutoFit/>
            </a:bodyPr>
            <a:lstStyle/>
            <a:p>
              <a:pPr>
                <a:lnSpc>
                  <a:spcPts val="1200"/>
                </a:lnSpc>
              </a:pPr>
              <a:r>
                <a:rPr lang="en-US" sz="1400" b="1" dirty="0" smtClean="0"/>
                <a:t>Training and certification should be supported as incentives for technicians to increase skillset, provide more effective maintenance, and be better compensated.</a:t>
              </a:r>
            </a:p>
            <a:p>
              <a:pPr>
                <a:lnSpc>
                  <a:spcPts val="1200"/>
                </a:lnSpc>
                <a:spcBef>
                  <a:spcPts val="600"/>
                </a:spcBef>
              </a:pPr>
              <a:r>
                <a:rPr lang="en-US" sz="1400" b="1" dirty="0" smtClean="0"/>
                <a:t>// Jack Nicholas, Jr., Uptime, Jun-Jul 2017</a:t>
              </a:r>
              <a:endParaRPr lang="en-US" sz="1400" b="1" dirty="0"/>
            </a:p>
          </p:txBody>
        </p:sp>
        <p:sp>
          <p:nvSpPr>
            <p:cNvPr id="218" name="Rectangle 217"/>
            <p:cNvSpPr/>
            <p:nvPr/>
          </p:nvSpPr>
          <p:spPr>
            <a:xfrm>
              <a:off x="8759952" y="4232624"/>
              <a:ext cx="3419856" cy="10149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TextBox 220"/>
          <p:cNvSpPr txBox="1"/>
          <p:nvPr/>
        </p:nvSpPr>
        <p:spPr>
          <a:xfrm>
            <a:off x="1297101" y="1953638"/>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1.2</a:t>
            </a:r>
            <a:endParaRPr lang="en-US" b="1" dirty="0">
              <a:solidFill>
                <a:schemeClr val="bg1"/>
              </a:solidFill>
            </a:endParaRPr>
          </a:p>
        </p:txBody>
      </p:sp>
      <p:sp>
        <p:nvSpPr>
          <p:cNvPr id="222" name="TextBox 221"/>
          <p:cNvSpPr txBox="1"/>
          <p:nvPr/>
        </p:nvSpPr>
        <p:spPr>
          <a:xfrm>
            <a:off x="6202680" y="2284133"/>
            <a:ext cx="365760" cy="228600"/>
          </a:xfrm>
          <a:prstGeom prst="rect">
            <a:avLst/>
          </a:prstGeom>
          <a:solidFill>
            <a:srgbClr val="DDD9C3"/>
          </a:solidFill>
        </p:spPr>
        <p:txBody>
          <a:bodyPr wrap="none" lIns="45720" rIns="45720" rtlCol="0" anchor="ctr">
            <a:noAutofit/>
          </a:bodyPr>
          <a:lstStyle/>
          <a:p>
            <a:r>
              <a:rPr lang="en-US" b="1" dirty="0" smtClean="0"/>
              <a:t>1.3</a:t>
            </a:r>
            <a:endParaRPr lang="en-US" b="1" dirty="0"/>
          </a:p>
        </p:txBody>
      </p:sp>
      <p:sp>
        <p:nvSpPr>
          <p:cNvPr id="223" name="TextBox 222"/>
          <p:cNvSpPr txBox="1"/>
          <p:nvPr/>
        </p:nvSpPr>
        <p:spPr>
          <a:xfrm>
            <a:off x="9167825" y="3047272"/>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1.4</a:t>
            </a:r>
            <a:endParaRPr lang="en-US" b="1" dirty="0">
              <a:solidFill>
                <a:schemeClr val="bg1"/>
              </a:solidFill>
            </a:endParaRPr>
          </a:p>
        </p:txBody>
      </p:sp>
      <p:sp>
        <p:nvSpPr>
          <p:cNvPr id="224" name="TextBox 223"/>
          <p:cNvSpPr txBox="1"/>
          <p:nvPr/>
        </p:nvSpPr>
        <p:spPr>
          <a:xfrm>
            <a:off x="9491990" y="2731904"/>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1.5</a:t>
            </a:r>
            <a:endParaRPr lang="en-US" b="1" dirty="0">
              <a:solidFill>
                <a:schemeClr val="bg1"/>
              </a:solidFill>
            </a:endParaRPr>
          </a:p>
        </p:txBody>
      </p:sp>
      <p:sp>
        <p:nvSpPr>
          <p:cNvPr id="67" name="Oval 66"/>
          <p:cNvSpPr/>
          <p:nvPr/>
        </p:nvSpPr>
        <p:spPr>
          <a:xfrm>
            <a:off x="10149840" y="5832865"/>
            <a:ext cx="9144" cy="9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Elbow Connector 72"/>
          <p:cNvCxnSpPr>
            <a:stCxn id="67" idx="2"/>
            <a:endCxn id="110" idx="0"/>
          </p:cNvCxnSpPr>
          <p:nvPr/>
        </p:nvCxnSpPr>
        <p:spPr>
          <a:xfrm rot="10800000" flipV="1">
            <a:off x="9753600" y="5837436"/>
            <a:ext cx="396240" cy="699581"/>
          </a:xfrm>
          <a:prstGeom prst="bentConnector3">
            <a:avLst>
              <a:gd name="adj1" fmla="val 50000"/>
            </a:avLst>
          </a:prstGeom>
          <a:ln w="12700">
            <a:tailEnd type="none" w="lg" len="med"/>
          </a:ln>
        </p:spPr>
        <p:style>
          <a:lnRef idx="1">
            <a:schemeClr val="dk1"/>
          </a:lnRef>
          <a:fillRef idx="0">
            <a:schemeClr val="dk1"/>
          </a:fillRef>
          <a:effectRef idx="0">
            <a:schemeClr val="dk1"/>
          </a:effectRef>
          <a:fontRef idx="minor">
            <a:schemeClr val="tx1"/>
          </a:fontRef>
        </p:style>
      </p:cxnSp>
      <p:sp>
        <p:nvSpPr>
          <p:cNvPr id="69" name="Rectangle 68"/>
          <p:cNvSpPr/>
          <p:nvPr/>
        </p:nvSpPr>
        <p:spPr>
          <a:xfrm>
            <a:off x="0" y="-96333"/>
            <a:ext cx="2972352" cy="707886"/>
          </a:xfrm>
          <a:prstGeom prst="rect">
            <a:avLst/>
          </a:prstGeom>
          <a:noFill/>
        </p:spPr>
        <p:txBody>
          <a:bodyPr wrap="none" lIns="91440" tIns="45720" rIns="91440" bIns="45720">
            <a:spAutoFit/>
          </a:bodyPr>
          <a:lstStyle/>
          <a:p>
            <a:r>
              <a:rPr lang="en-US" sz="4000" b="0" u="sng" cap="none" spc="0" dirty="0" smtClean="0">
                <a:ln w="0"/>
                <a:gradFill>
                  <a:gsLst>
                    <a:gs pos="21000">
                      <a:srgbClr val="53575C"/>
                    </a:gs>
                    <a:gs pos="88000">
                      <a:srgbClr val="C5C7CA"/>
                    </a:gs>
                  </a:gsLst>
                  <a:lin ang="5400000"/>
                </a:gradFill>
                <a:effectLst/>
              </a:rPr>
              <a:t>Maximo WBS</a:t>
            </a:r>
            <a:endParaRPr lang="en-US" sz="4000" b="0" u="sng"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429842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343401" cy="6236302"/>
          </a:xfrm>
          <a:prstGeom prst="rect">
            <a:avLst/>
          </a:prstGeom>
        </p:spPr>
      </p:pic>
      <p:sp>
        <p:nvSpPr>
          <p:cNvPr id="3" name="Rectangle 2"/>
          <p:cNvSpPr/>
          <p:nvPr/>
        </p:nvSpPr>
        <p:spPr>
          <a:xfrm>
            <a:off x="0" y="6363854"/>
            <a:ext cx="11947925" cy="461665"/>
          </a:xfrm>
          <a:prstGeom prst="rect">
            <a:avLst/>
          </a:prstGeom>
        </p:spPr>
        <p:txBody>
          <a:bodyPr wrap="square">
            <a:spAutoFit/>
          </a:bodyPr>
          <a:lstStyle/>
          <a:p>
            <a:pPr algn="ctr"/>
            <a:r>
              <a:rPr lang="en-US" sz="1200" b="1" dirty="0">
                <a:solidFill>
                  <a:srgbClr val="4F4F4F"/>
                </a:solidFill>
                <a:latin typeface="Helv"/>
              </a:rPr>
              <a:t>Reliability Leader</a:t>
            </a:r>
            <a:r>
              <a:rPr lang="en-US" sz="500" b="1" dirty="0">
                <a:solidFill>
                  <a:srgbClr val="4F4F4F"/>
                </a:solidFill>
                <a:latin typeface="Helv"/>
              </a:rPr>
              <a:t>TM</a:t>
            </a:r>
            <a:r>
              <a:rPr lang="en-US" sz="1200" b="1" dirty="0">
                <a:solidFill>
                  <a:srgbClr val="4F4F4F"/>
                </a:solidFill>
                <a:latin typeface="Helv"/>
              </a:rPr>
              <a:t>, Uptime® Elements</a:t>
            </a:r>
            <a:r>
              <a:rPr lang="en-US" sz="500" b="1" dirty="0">
                <a:solidFill>
                  <a:srgbClr val="4F4F4F"/>
                </a:solidFill>
                <a:latin typeface="Helv"/>
              </a:rPr>
              <a:t>TM</a:t>
            </a:r>
            <a:r>
              <a:rPr lang="en-US" sz="1200" b="1" dirty="0">
                <a:solidFill>
                  <a:srgbClr val="4F4F4F"/>
                </a:solidFill>
                <a:latin typeface="Helv"/>
              </a:rPr>
              <a:t>, Reliability Framework and Asset Management System</a:t>
            </a:r>
            <a:r>
              <a:rPr lang="en-US" sz="500" b="1" dirty="0">
                <a:solidFill>
                  <a:srgbClr val="4F4F4F"/>
                </a:solidFill>
                <a:latin typeface="Helv"/>
              </a:rPr>
              <a:t>TM</a:t>
            </a:r>
            <a:r>
              <a:rPr lang="en-US" sz="1200" b="1" dirty="0">
                <a:solidFill>
                  <a:srgbClr val="4F4F4F"/>
                </a:solidFill>
                <a:latin typeface="Helv"/>
              </a:rPr>
              <a:t> and Reliability Leadership</a:t>
            </a:r>
            <a:r>
              <a:rPr lang="en-US" sz="500" b="1" dirty="0">
                <a:solidFill>
                  <a:srgbClr val="4F4F4F"/>
                </a:solidFill>
                <a:latin typeface="Helv"/>
              </a:rPr>
              <a:t>TM</a:t>
            </a:r>
            <a:r>
              <a:rPr lang="en-US" sz="1200" b="1" dirty="0">
                <a:solidFill>
                  <a:srgbClr val="4F4F4F"/>
                </a:solidFill>
                <a:latin typeface="Helv"/>
              </a:rPr>
              <a:t> are the trademark(s) or registered trademark(s) of NetexpressUSA Inc. d/b/a Reliabilityweb.com and its affiliates in the USA and in several other countries.</a:t>
            </a:r>
            <a:endParaRPr lang="en-US" sz="1200" b="1" dirty="0"/>
          </a:p>
        </p:txBody>
      </p:sp>
      <p:pic>
        <p:nvPicPr>
          <p:cNvPr id="4" name="Picture 3"/>
          <p:cNvPicPr>
            <a:picLocks noChangeAspect="1"/>
          </p:cNvPicPr>
          <p:nvPr/>
        </p:nvPicPr>
        <p:blipFill>
          <a:blip r:embed="rId3"/>
          <a:stretch>
            <a:fillRect/>
          </a:stretch>
        </p:blipFill>
        <p:spPr>
          <a:xfrm>
            <a:off x="3959907" y="1447800"/>
            <a:ext cx="7988018" cy="4648200"/>
          </a:xfrm>
          <a:prstGeom prst="rect">
            <a:avLst/>
          </a:prstGeom>
        </p:spPr>
      </p:pic>
      <p:sp>
        <p:nvSpPr>
          <p:cNvPr id="5" name="TextBox 4"/>
          <p:cNvSpPr txBox="1"/>
          <p:nvPr/>
        </p:nvSpPr>
        <p:spPr>
          <a:xfrm>
            <a:off x="4343401" y="152400"/>
            <a:ext cx="7848599" cy="914400"/>
          </a:xfrm>
          <a:prstGeom prst="rect">
            <a:avLst/>
          </a:prstGeom>
          <a:noFill/>
          <a:ln w="31750">
            <a:noFill/>
          </a:ln>
        </p:spPr>
        <p:txBody>
          <a:bodyPr wrap="square" lIns="45720" tIns="0" rIns="45720" bIns="0" rtlCol="0" anchor="t">
            <a:noAutofit/>
          </a:bodyPr>
          <a:lstStyle/>
          <a:p>
            <a:r>
              <a:rPr lang="en-US" sz="4000" b="1" i="1" dirty="0" smtClean="0"/>
              <a:t>How can you guarantee Reliability?</a:t>
            </a:r>
          </a:p>
        </p:txBody>
      </p:sp>
      <p:sp>
        <p:nvSpPr>
          <p:cNvPr id="6" name="TextBox 5"/>
          <p:cNvSpPr txBox="1"/>
          <p:nvPr/>
        </p:nvSpPr>
        <p:spPr>
          <a:xfrm>
            <a:off x="7086600" y="914400"/>
            <a:ext cx="1645920" cy="274320"/>
          </a:xfrm>
          <a:prstGeom prst="rect">
            <a:avLst/>
          </a:prstGeom>
          <a:noFill/>
          <a:ln w="31750">
            <a:noFill/>
          </a:ln>
        </p:spPr>
        <p:txBody>
          <a:bodyPr wrap="square" lIns="45720" tIns="0" rIns="45720" bIns="0" rtlCol="0" anchor="ctr">
            <a:noAutofit/>
          </a:bodyPr>
          <a:lstStyle/>
          <a:p>
            <a:pPr algn="ctr"/>
            <a:r>
              <a:rPr lang="en-US" sz="900" b="1" dirty="0" smtClean="0">
                <a:solidFill>
                  <a:schemeClr val="tx1">
                    <a:lumMod val="50000"/>
                    <a:lumOff val="50000"/>
                  </a:schemeClr>
                </a:solidFill>
              </a:rPr>
              <a:t>You can’t</a:t>
            </a:r>
          </a:p>
          <a:p>
            <a:pPr algn="ctr"/>
            <a:r>
              <a:rPr lang="en-US" sz="900" b="1" dirty="0" smtClean="0">
                <a:solidFill>
                  <a:schemeClr val="tx1">
                    <a:lumMod val="50000"/>
                    <a:lumOff val="50000"/>
                  </a:schemeClr>
                </a:solidFill>
              </a:rPr>
              <a:t>But we can improve the odds</a:t>
            </a:r>
          </a:p>
        </p:txBody>
      </p:sp>
    </p:spTree>
    <p:extLst>
      <p:ext uri="{BB962C8B-B14F-4D97-AF65-F5344CB8AC3E}">
        <p14:creationId xmlns:p14="http://schemas.microsoft.com/office/powerpoint/2010/main" val="37224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4038600" cy="762000"/>
          </a:xfrm>
          <a:prstGeom prst="rect">
            <a:avLst/>
          </a:prstGeom>
          <a:noFill/>
          <a:ln w="31750">
            <a:noFill/>
          </a:ln>
        </p:spPr>
        <p:txBody>
          <a:bodyPr wrap="square" lIns="45720" tIns="0" rIns="45720" bIns="0" rtlCol="0" anchor="ctr">
            <a:noAutofit/>
          </a:bodyPr>
          <a:lstStyle/>
          <a:p>
            <a:r>
              <a:rPr lang="en-US" sz="3200" b="1" dirty="0" smtClean="0"/>
              <a:t>Speaker Background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52400"/>
            <a:ext cx="3975381" cy="2460439"/>
          </a:xfrm>
          <a:prstGeom prst="rect">
            <a:avLst/>
          </a:prstGeom>
        </p:spPr>
      </p:pic>
      <p:pic>
        <p:nvPicPr>
          <p:cNvPr id="2" name="Picture 1"/>
          <p:cNvPicPr>
            <a:picLocks noChangeAspect="1"/>
          </p:cNvPicPr>
          <p:nvPr/>
        </p:nvPicPr>
        <p:blipFill>
          <a:blip r:embed="rId4"/>
          <a:stretch>
            <a:fillRect/>
          </a:stretch>
        </p:blipFill>
        <p:spPr>
          <a:xfrm>
            <a:off x="3980112" y="5686762"/>
            <a:ext cx="1837580" cy="963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5"/>
          <a:stretch>
            <a:fillRect/>
          </a:stretch>
        </p:blipFill>
        <p:spPr>
          <a:xfrm>
            <a:off x="381000" y="692599"/>
            <a:ext cx="1435243" cy="12144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4461" y="39093"/>
            <a:ext cx="1750430" cy="2684770"/>
          </a:xfrm>
          <a:prstGeom prst="rect">
            <a:avLst/>
          </a:prstGeom>
        </p:spPr>
      </p:pic>
      <p:sp>
        <p:nvSpPr>
          <p:cNvPr id="10" name="TextBox 9"/>
          <p:cNvSpPr txBox="1"/>
          <p:nvPr/>
        </p:nvSpPr>
        <p:spPr>
          <a:xfrm>
            <a:off x="8077200" y="228600"/>
            <a:ext cx="1752600" cy="457200"/>
          </a:xfrm>
          <a:prstGeom prst="rect">
            <a:avLst/>
          </a:prstGeom>
          <a:noFill/>
          <a:ln w="31750">
            <a:noFill/>
          </a:ln>
        </p:spPr>
        <p:txBody>
          <a:bodyPr wrap="square" lIns="45720" tIns="0" rIns="45720" bIns="0" rtlCol="0" anchor="ctr">
            <a:noAutofit/>
          </a:bodyPr>
          <a:lstStyle/>
          <a:p>
            <a:r>
              <a:rPr lang="en-US" sz="2000" b="1" dirty="0" smtClean="0"/>
              <a:t>Grand Gulf</a:t>
            </a:r>
          </a:p>
          <a:p>
            <a:r>
              <a:rPr lang="en-US" sz="2000" b="1" dirty="0" smtClean="0"/>
              <a:t>Nuclear Statio</a:t>
            </a:r>
            <a:r>
              <a:rPr lang="en-US" sz="2000" b="1" dirty="0"/>
              <a:t>n</a:t>
            </a:r>
            <a:endParaRPr lang="en-US" sz="2000" b="1" dirty="0" smtClean="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907" y="686584"/>
            <a:ext cx="1299691" cy="1295869"/>
          </a:xfrm>
          <a:prstGeom prst="rect">
            <a:avLst/>
          </a:prstGeom>
        </p:spPr>
      </p:pic>
      <p:sp>
        <p:nvSpPr>
          <p:cNvPr id="13" name="TextBox 12"/>
          <p:cNvSpPr txBox="1"/>
          <p:nvPr/>
        </p:nvSpPr>
        <p:spPr>
          <a:xfrm>
            <a:off x="3048000" y="5686763"/>
            <a:ext cx="932112" cy="609600"/>
          </a:xfrm>
          <a:prstGeom prst="rect">
            <a:avLst/>
          </a:prstGeom>
          <a:noFill/>
          <a:ln w="31750">
            <a:noFill/>
          </a:ln>
        </p:spPr>
        <p:txBody>
          <a:bodyPr wrap="square" lIns="45720" tIns="0" rIns="45720" bIns="0" rtlCol="0" anchor="ctr">
            <a:noAutofit/>
          </a:bodyPr>
          <a:lstStyle/>
          <a:p>
            <a:pPr algn="r">
              <a:lnSpc>
                <a:spcPts val="1800"/>
              </a:lnSpc>
            </a:pPr>
            <a:r>
              <a:rPr lang="en-US" sz="2000" b="1" spc="300" dirty="0" smtClean="0"/>
              <a:t>100 </a:t>
            </a:r>
          </a:p>
          <a:p>
            <a:pPr algn="r">
              <a:lnSpc>
                <a:spcPts val="1800"/>
              </a:lnSpc>
            </a:pPr>
            <a:r>
              <a:rPr lang="en-US" sz="2000" b="1" spc="300" dirty="0" smtClean="0"/>
              <a:t>Posts</a:t>
            </a:r>
          </a:p>
        </p:txBody>
      </p:sp>
      <p:sp>
        <p:nvSpPr>
          <p:cNvPr id="14" name="TextBox 13"/>
          <p:cNvSpPr txBox="1"/>
          <p:nvPr/>
        </p:nvSpPr>
        <p:spPr>
          <a:xfrm>
            <a:off x="98421" y="1907036"/>
            <a:ext cx="1965625" cy="705803"/>
          </a:xfrm>
          <a:prstGeom prst="rect">
            <a:avLst/>
          </a:prstGeom>
          <a:noFill/>
          <a:ln w="31750">
            <a:noFill/>
          </a:ln>
        </p:spPr>
        <p:txBody>
          <a:bodyPr wrap="square" lIns="45720" tIns="0" rIns="45720" bIns="0" rtlCol="0" anchor="ctr">
            <a:noAutofit/>
          </a:bodyPr>
          <a:lstStyle/>
          <a:p>
            <a:pPr algn="ctr">
              <a:lnSpc>
                <a:spcPts val="1500"/>
              </a:lnSpc>
            </a:pPr>
            <a:r>
              <a:rPr lang="en-US" sz="1600" b="1" dirty="0"/>
              <a:t>U.S Patent 7,421,372 </a:t>
            </a:r>
            <a:r>
              <a:rPr lang="en-US" sz="1600" b="1" dirty="0" smtClean="0"/>
              <a:t>Maintenance</a:t>
            </a:r>
          </a:p>
          <a:p>
            <a:pPr algn="ctr">
              <a:lnSpc>
                <a:spcPts val="1500"/>
              </a:lnSpc>
            </a:pPr>
            <a:r>
              <a:rPr lang="en-US" sz="1600" b="1" dirty="0" smtClean="0"/>
              <a:t>Scheduling</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78" y="6102841"/>
            <a:ext cx="2795479" cy="597459"/>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4739" y="183173"/>
            <a:ext cx="1851061" cy="2462002"/>
          </a:xfrm>
          <a:prstGeom prst="rect">
            <a:avLst/>
          </a:prstGeom>
        </p:spPr>
      </p:pic>
      <p:sp>
        <p:nvSpPr>
          <p:cNvPr id="18" name="TextBox 17"/>
          <p:cNvSpPr txBox="1"/>
          <p:nvPr/>
        </p:nvSpPr>
        <p:spPr>
          <a:xfrm>
            <a:off x="17557" y="2714825"/>
            <a:ext cx="5943600" cy="2971937"/>
          </a:xfrm>
          <a:prstGeom prst="rect">
            <a:avLst/>
          </a:prstGeom>
          <a:noFill/>
          <a:ln w="31750">
            <a:noFill/>
          </a:ln>
        </p:spPr>
        <p:txBody>
          <a:bodyPr wrap="square" lIns="45720" tIns="0" rIns="45720" bIns="0" rtlCol="0" anchor="t">
            <a:noAutofit/>
          </a:bodyPr>
          <a:lstStyle/>
          <a:p>
            <a:pPr marL="342900" indent="-342900">
              <a:lnSpc>
                <a:spcPts val="2100"/>
              </a:lnSpc>
              <a:buFont typeface="Wingdings" panose="05000000000000000000" pitchFamily="2" charset="2"/>
              <a:buChar char="v"/>
            </a:pPr>
            <a:r>
              <a:rPr lang="en-US" sz="2000" dirty="0" smtClean="0"/>
              <a:t>2</a:t>
            </a:r>
            <a:r>
              <a:rPr lang="en-US" sz="2000" baseline="30000" dirty="0" smtClean="0"/>
              <a:t>nd</a:t>
            </a:r>
            <a:r>
              <a:rPr lang="en-US" sz="2000" dirty="0" smtClean="0"/>
              <a:t> consultant </a:t>
            </a:r>
            <a:r>
              <a:rPr lang="en-US" sz="2000" dirty="0"/>
              <a:t>hired by the company that invented Maximo. </a:t>
            </a:r>
          </a:p>
          <a:p>
            <a:pPr marL="342900" indent="-342900">
              <a:lnSpc>
                <a:spcPts val="2100"/>
              </a:lnSpc>
              <a:buFont typeface="Wingdings" panose="05000000000000000000" pitchFamily="2" charset="2"/>
              <a:buChar char="v"/>
            </a:pPr>
            <a:r>
              <a:rPr lang="en-US" sz="2000" dirty="0" smtClean="0"/>
              <a:t>Spent </a:t>
            </a:r>
            <a:r>
              <a:rPr lang="en-US" sz="2000" dirty="0"/>
              <a:t>the first 10 years as an international consultant in project management supporting cost/schedule design. Aerospace and defense industries, as well as nuclear power, depended </a:t>
            </a:r>
            <a:r>
              <a:rPr lang="en-US" sz="2000" dirty="0" smtClean="0"/>
              <a:t>on this software.</a:t>
            </a:r>
          </a:p>
          <a:p>
            <a:pPr marL="342900" indent="-342900">
              <a:lnSpc>
                <a:spcPts val="2100"/>
              </a:lnSpc>
              <a:buFont typeface="Wingdings" panose="05000000000000000000" pitchFamily="2" charset="2"/>
              <a:buChar char="v"/>
            </a:pPr>
            <a:r>
              <a:rPr lang="en-US" sz="2000" dirty="0" smtClean="0"/>
              <a:t>U.S</a:t>
            </a:r>
            <a:r>
              <a:rPr lang="en-US" sz="2000" dirty="0"/>
              <a:t>. Patent in maintenance scheduling – called the “order of fire” for resource leveling </a:t>
            </a:r>
            <a:endParaRPr lang="en-US" sz="2000" dirty="0" smtClean="0"/>
          </a:p>
          <a:p>
            <a:pPr marL="342900" indent="-342900">
              <a:lnSpc>
                <a:spcPts val="2100"/>
              </a:lnSpc>
              <a:buFont typeface="Wingdings" panose="05000000000000000000" pitchFamily="2" charset="2"/>
              <a:buChar char="v"/>
            </a:pPr>
            <a:r>
              <a:rPr lang="en-US" sz="2000" dirty="0" smtClean="0"/>
              <a:t>In </a:t>
            </a:r>
            <a:r>
              <a:rPr lang="en-US" sz="2000" dirty="0"/>
              <a:t>the following 20 years, </a:t>
            </a:r>
            <a:r>
              <a:rPr lang="en-US" sz="2000" dirty="0" smtClean="0"/>
              <a:t>specialized </a:t>
            </a:r>
            <a:r>
              <a:rPr lang="en-US" sz="2000" dirty="0"/>
              <a:t>in asset management </a:t>
            </a:r>
            <a:r>
              <a:rPr lang="en-US" sz="2000" dirty="0" smtClean="0"/>
              <a:t>design.</a:t>
            </a:r>
          </a:p>
          <a:p>
            <a:pPr marL="342900" indent="-342900">
              <a:lnSpc>
                <a:spcPts val="2100"/>
              </a:lnSpc>
              <a:buFont typeface="Wingdings" panose="05000000000000000000" pitchFamily="2" charset="2"/>
              <a:buChar char="v"/>
            </a:pPr>
            <a:r>
              <a:rPr lang="en-US" sz="2000" dirty="0" smtClean="0"/>
              <a:t>Certified Reliability Leader</a:t>
            </a:r>
            <a:endParaRPr lang="en-US" sz="2000" dirty="0"/>
          </a:p>
        </p:txBody>
      </p:sp>
      <p:sp>
        <p:nvSpPr>
          <p:cNvPr id="19" name="TextBox 18"/>
          <p:cNvSpPr txBox="1"/>
          <p:nvPr/>
        </p:nvSpPr>
        <p:spPr>
          <a:xfrm>
            <a:off x="6122581" y="2758440"/>
            <a:ext cx="6096000" cy="3941860"/>
          </a:xfrm>
          <a:prstGeom prst="rect">
            <a:avLst/>
          </a:prstGeom>
          <a:noFill/>
          <a:ln w="31750">
            <a:noFill/>
          </a:ln>
        </p:spPr>
        <p:txBody>
          <a:bodyPr wrap="square" lIns="45720" tIns="0" rIns="45720" bIns="0" rtlCol="0" anchor="t">
            <a:noAutofit/>
          </a:bodyPr>
          <a:lstStyle/>
          <a:p>
            <a:pPr marL="342900" indent="-342900">
              <a:lnSpc>
                <a:spcPts val="2100"/>
              </a:lnSpc>
              <a:buFont typeface="Wingdings" panose="05000000000000000000" pitchFamily="2" charset="2"/>
              <a:buChar char="v"/>
            </a:pPr>
            <a:r>
              <a:rPr lang="en-US" sz="2000" dirty="0" smtClean="0"/>
              <a:t>13,000 </a:t>
            </a:r>
            <a:r>
              <a:rPr lang="en-US" sz="2000" dirty="0"/>
              <a:t>LinkedIn </a:t>
            </a:r>
            <a:r>
              <a:rPr lang="en-US" sz="2000" dirty="0" smtClean="0"/>
              <a:t>followers </a:t>
            </a:r>
          </a:p>
          <a:p>
            <a:pPr marL="342900" indent="-342900">
              <a:lnSpc>
                <a:spcPts val="2100"/>
              </a:lnSpc>
              <a:buFont typeface="Wingdings" panose="05000000000000000000" pitchFamily="2" charset="2"/>
              <a:buChar char="v"/>
            </a:pPr>
            <a:r>
              <a:rPr lang="en-US" sz="2000" dirty="0" smtClean="0"/>
              <a:t>100 </a:t>
            </a:r>
            <a:r>
              <a:rPr lang="en-US" sz="2000" dirty="0"/>
              <a:t>postings on industry best practices, numerous trade magazine </a:t>
            </a:r>
            <a:r>
              <a:rPr lang="en-US" sz="2000" dirty="0" smtClean="0"/>
              <a:t>articles</a:t>
            </a:r>
          </a:p>
          <a:p>
            <a:pPr marL="342900" indent="-342900">
              <a:lnSpc>
                <a:spcPts val="2100"/>
              </a:lnSpc>
              <a:buFont typeface="Wingdings" panose="05000000000000000000" pitchFamily="2" charset="2"/>
              <a:buChar char="v"/>
            </a:pPr>
            <a:r>
              <a:rPr lang="en-US" sz="2000" dirty="0" smtClean="0"/>
              <a:t>Frequent speaker at Reliability Web and Maximo software venues</a:t>
            </a:r>
          </a:p>
          <a:p>
            <a:pPr marL="342900" indent="-342900">
              <a:lnSpc>
                <a:spcPts val="2100"/>
              </a:lnSpc>
              <a:buFont typeface="Wingdings" panose="05000000000000000000" pitchFamily="2" charset="2"/>
              <a:buChar char="v"/>
            </a:pPr>
            <a:r>
              <a:rPr lang="en-US" sz="2000" dirty="0" smtClean="0"/>
              <a:t>Book: </a:t>
            </a:r>
            <a:r>
              <a:rPr lang="en-US" sz="2000" b="1" dirty="0"/>
              <a:t>Failure Modes to Failure </a:t>
            </a:r>
            <a:r>
              <a:rPr lang="en-US" sz="2000" b="1" dirty="0" smtClean="0"/>
              <a:t>Codes</a:t>
            </a:r>
          </a:p>
          <a:p>
            <a:pPr marL="342900" indent="-342900">
              <a:lnSpc>
                <a:spcPts val="2100"/>
              </a:lnSpc>
              <a:buFont typeface="Wingdings" panose="05000000000000000000" pitchFamily="2" charset="2"/>
              <a:buChar char="v"/>
            </a:pPr>
            <a:r>
              <a:rPr lang="en-US" sz="2000" dirty="0" smtClean="0"/>
              <a:t>Able to comfortably </a:t>
            </a:r>
            <a:r>
              <a:rPr lang="en-US" sz="2000" dirty="0"/>
              <a:t>discuss advanced processes for both asset reliability and work force </a:t>
            </a:r>
            <a:r>
              <a:rPr lang="en-US" sz="2000" dirty="0" smtClean="0"/>
              <a:t>productivity.</a:t>
            </a:r>
          </a:p>
          <a:p>
            <a:pPr marL="342900" indent="-342900">
              <a:lnSpc>
                <a:spcPts val="2100"/>
              </a:lnSpc>
              <a:buFont typeface="Wingdings" panose="05000000000000000000" pitchFamily="2" charset="2"/>
              <a:buChar char="v"/>
            </a:pPr>
            <a:r>
              <a:rPr lang="en-US" sz="2000" dirty="0" smtClean="0"/>
              <a:t>Significant </a:t>
            </a:r>
            <a:r>
              <a:rPr lang="en-US" sz="2000" dirty="0"/>
              <a:t>overseas assignments include Australian Defence Industry (Sydney), Australian Submarine Corporation (Adelaide), Pohang Steel (South Korea</a:t>
            </a:r>
            <a:r>
              <a:rPr lang="en-US" sz="2000" dirty="0" smtClean="0"/>
              <a:t>), Guangdong Nuclear Power (China) </a:t>
            </a:r>
            <a:r>
              <a:rPr lang="en-US" sz="2000" dirty="0"/>
              <a:t>and Power Generation Company of Trinidad</a:t>
            </a:r>
            <a:r>
              <a:rPr lang="en-US" sz="2000" dirty="0" smtClean="0"/>
              <a:t>.</a:t>
            </a:r>
          </a:p>
          <a:p>
            <a:pPr marL="342900" indent="-342900">
              <a:lnSpc>
                <a:spcPts val="2100"/>
              </a:lnSpc>
              <a:buFont typeface="Wingdings" panose="05000000000000000000" pitchFamily="2" charset="2"/>
              <a:buChar char="v"/>
            </a:pPr>
            <a:r>
              <a:rPr lang="en-US" sz="2000" dirty="0" smtClean="0"/>
              <a:t>Aided in 1</a:t>
            </a:r>
            <a:r>
              <a:rPr lang="en-US" sz="2000" baseline="30000" dirty="0" smtClean="0"/>
              <a:t>st</a:t>
            </a:r>
            <a:r>
              <a:rPr lang="en-US" sz="2000" dirty="0" smtClean="0"/>
              <a:t> RCM for Maximo Industry Best Practices course, taught as PSDI consultant</a:t>
            </a:r>
          </a:p>
        </p:txBody>
      </p:sp>
    </p:spTree>
    <p:extLst>
      <p:ext uri="{BB962C8B-B14F-4D97-AF65-F5344CB8AC3E}">
        <p14:creationId xmlns:p14="http://schemas.microsoft.com/office/powerpoint/2010/main" val="826982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nut 7"/>
          <p:cNvSpPr/>
          <p:nvPr/>
        </p:nvSpPr>
        <p:spPr>
          <a:xfrm>
            <a:off x="1914524" y="99967"/>
            <a:ext cx="8362951" cy="5029200"/>
          </a:xfrm>
          <a:prstGeom prst="donut">
            <a:avLst>
              <a:gd name="adj" fmla="val 12950"/>
            </a:avLst>
          </a:prstGeom>
          <a:gradFill flip="none" rotWithShape="1">
            <a:gsLst>
              <a:gs pos="69000">
                <a:schemeClr val="bg1"/>
              </a:gs>
              <a:gs pos="91000">
                <a:srgbClr val="CE430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rot="60000">
            <a:off x="3481244" y="490737"/>
            <a:ext cx="5261782" cy="1368451"/>
          </a:xfrm>
          <a:prstGeom prst="rect">
            <a:avLst/>
          </a:prstGeom>
          <a:noFill/>
        </p:spPr>
        <p:txBody>
          <a:bodyPr wrap="none" lIns="45720" rIns="45720" rtlCol="0" anchor="ctr">
            <a:prstTxWarp prst="textArchUp">
              <a:avLst/>
            </a:prstTxWarp>
            <a:noAutofit/>
          </a:bodyPr>
          <a:lstStyle/>
          <a:p>
            <a:pPr algn="ctr"/>
            <a:r>
              <a:rPr lang="en-US" sz="4400" b="1" spc="300" dirty="0" smtClean="0">
                <a:solidFill>
                  <a:schemeClr val="bg1"/>
                </a:solidFill>
              </a:rPr>
              <a:t>  STRATEGIES for RELIABILITY  </a:t>
            </a:r>
            <a:endParaRPr lang="en-US" sz="6600" b="1" spc="300" dirty="0">
              <a:solidFill>
                <a:schemeClr val="bg1"/>
              </a:solidFill>
            </a:endParaRPr>
          </a:p>
        </p:txBody>
      </p:sp>
      <p:sp>
        <p:nvSpPr>
          <p:cNvPr id="10" name="TextBox 9"/>
          <p:cNvSpPr txBox="1"/>
          <p:nvPr/>
        </p:nvSpPr>
        <p:spPr>
          <a:xfrm>
            <a:off x="4709160" y="896820"/>
            <a:ext cx="2834640" cy="228600"/>
          </a:xfrm>
          <a:prstGeom prst="rect">
            <a:avLst/>
          </a:prstGeom>
          <a:solidFill>
            <a:schemeClr val="bg1"/>
          </a:solidFill>
          <a:ln w="15875">
            <a:solidFill>
              <a:schemeClr val="tx1"/>
            </a:solidFill>
          </a:ln>
        </p:spPr>
        <p:txBody>
          <a:bodyPr wrap="none" lIns="45720" rIns="45720" rtlCol="0" anchor="ctr">
            <a:noAutofit/>
          </a:bodyPr>
          <a:lstStyle/>
          <a:p>
            <a:pPr algn="ctr"/>
            <a:r>
              <a:rPr lang="en-US" b="1" dirty="0" smtClean="0"/>
              <a:t>IDENTIFY &amp; MANAGE RISKS</a:t>
            </a:r>
            <a:endParaRPr lang="en-US" b="1" dirty="0"/>
          </a:p>
        </p:txBody>
      </p:sp>
      <p:cxnSp>
        <p:nvCxnSpPr>
          <p:cNvPr id="30" name="Elbow Connector 29"/>
          <p:cNvCxnSpPr>
            <a:stCxn id="64" idx="3"/>
            <a:endCxn id="104" idx="1"/>
          </p:cNvCxnSpPr>
          <p:nvPr/>
        </p:nvCxnSpPr>
        <p:spPr>
          <a:xfrm flipV="1">
            <a:off x="1424127" y="3289619"/>
            <a:ext cx="709473" cy="2221"/>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8635883">
            <a:off x="340402" y="4418245"/>
            <a:ext cx="1554480" cy="502702"/>
          </a:xfrm>
          <a:prstGeom prst="rect">
            <a:avLst/>
          </a:prstGeom>
          <a:noFill/>
        </p:spPr>
        <p:txBody>
          <a:bodyPr wrap="square" rtlCol="0">
            <a:spAutoFit/>
          </a:bodyPr>
          <a:lstStyle/>
          <a:p>
            <a:pPr algn="ctr">
              <a:lnSpc>
                <a:spcPts val="1600"/>
              </a:lnSpc>
            </a:pPr>
            <a:r>
              <a:rPr lang="en-US" b="1" spc="300" dirty="0" smtClean="0">
                <a:solidFill>
                  <a:srgbClr val="005392"/>
                </a:solidFill>
              </a:rPr>
              <a:t>LIVING</a:t>
            </a:r>
          </a:p>
          <a:p>
            <a:pPr algn="ctr">
              <a:lnSpc>
                <a:spcPts val="1600"/>
              </a:lnSpc>
            </a:pPr>
            <a:r>
              <a:rPr lang="en-US" b="1" spc="300" dirty="0" smtClean="0">
                <a:solidFill>
                  <a:srgbClr val="005392"/>
                </a:solidFill>
              </a:rPr>
              <a:t>PROGRAM</a:t>
            </a:r>
            <a:endParaRPr lang="en-US" b="1" spc="300" dirty="0">
              <a:solidFill>
                <a:srgbClr val="005392"/>
              </a:solidFill>
            </a:endParaRPr>
          </a:p>
        </p:txBody>
      </p:sp>
      <p:sp>
        <p:nvSpPr>
          <p:cNvPr id="87" name="TextBox 86"/>
          <p:cNvSpPr txBox="1"/>
          <p:nvPr/>
        </p:nvSpPr>
        <p:spPr>
          <a:xfrm>
            <a:off x="55245" y="28194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1.1</a:t>
            </a:r>
            <a:endParaRPr lang="en-US" b="1" dirty="0">
              <a:solidFill>
                <a:schemeClr val="bg1"/>
              </a:solidFill>
            </a:endParaRPr>
          </a:p>
        </p:txBody>
      </p:sp>
      <p:sp>
        <p:nvSpPr>
          <p:cNvPr id="92" name="Trapezoid 91"/>
          <p:cNvSpPr/>
          <p:nvPr/>
        </p:nvSpPr>
        <p:spPr>
          <a:xfrm flipV="1">
            <a:off x="9372600" y="170333"/>
            <a:ext cx="2761668" cy="1253676"/>
          </a:xfrm>
          <a:custGeom>
            <a:avLst/>
            <a:gdLst>
              <a:gd name="connsiteX0" fmla="*/ 0 w 2761668"/>
              <a:gd name="connsiteY0" fmla="*/ 1263104 h 1263104"/>
              <a:gd name="connsiteX1" fmla="*/ 315776 w 2761668"/>
              <a:gd name="connsiteY1" fmla="*/ 0 h 1263104"/>
              <a:gd name="connsiteX2" fmla="*/ 2445892 w 2761668"/>
              <a:gd name="connsiteY2" fmla="*/ 0 h 1263104"/>
              <a:gd name="connsiteX3" fmla="*/ 2761668 w 2761668"/>
              <a:gd name="connsiteY3" fmla="*/ 1263104 h 1263104"/>
              <a:gd name="connsiteX4" fmla="*/ 0 w 2761668"/>
              <a:gd name="connsiteY4" fmla="*/ 1263104 h 1263104"/>
              <a:gd name="connsiteX0" fmla="*/ 0 w 2761668"/>
              <a:gd name="connsiteY0" fmla="*/ 1263104 h 1263104"/>
              <a:gd name="connsiteX1" fmla="*/ 494885 w 2761668"/>
              <a:gd name="connsiteY1" fmla="*/ 18853 h 1263104"/>
              <a:gd name="connsiteX2" fmla="*/ 2445892 w 2761668"/>
              <a:gd name="connsiteY2" fmla="*/ 0 h 1263104"/>
              <a:gd name="connsiteX3" fmla="*/ 2761668 w 2761668"/>
              <a:gd name="connsiteY3" fmla="*/ 1263104 h 1263104"/>
              <a:gd name="connsiteX4" fmla="*/ 0 w 2761668"/>
              <a:gd name="connsiteY4" fmla="*/ 1263104 h 1263104"/>
              <a:gd name="connsiteX0" fmla="*/ 0 w 2761668"/>
              <a:gd name="connsiteY0" fmla="*/ 1272530 h 1272530"/>
              <a:gd name="connsiteX1" fmla="*/ 494885 w 2761668"/>
              <a:gd name="connsiteY1" fmla="*/ 28279 h 1272530"/>
              <a:gd name="connsiteX2" fmla="*/ 2266783 w 2761668"/>
              <a:gd name="connsiteY2" fmla="*/ 0 h 1272530"/>
              <a:gd name="connsiteX3" fmla="*/ 2761668 w 2761668"/>
              <a:gd name="connsiteY3" fmla="*/ 1272530 h 1272530"/>
              <a:gd name="connsiteX4" fmla="*/ 0 w 2761668"/>
              <a:gd name="connsiteY4" fmla="*/ 1272530 h 1272530"/>
              <a:gd name="connsiteX0" fmla="*/ 0 w 2761668"/>
              <a:gd name="connsiteY0" fmla="*/ 1253676 h 1253676"/>
              <a:gd name="connsiteX1" fmla="*/ 494885 w 2761668"/>
              <a:gd name="connsiteY1" fmla="*/ 9425 h 1253676"/>
              <a:gd name="connsiteX2" fmla="*/ 2247930 w 2761668"/>
              <a:gd name="connsiteY2" fmla="*/ 0 h 1253676"/>
              <a:gd name="connsiteX3" fmla="*/ 2761668 w 2761668"/>
              <a:gd name="connsiteY3" fmla="*/ 1253676 h 1253676"/>
              <a:gd name="connsiteX4" fmla="*/ 0 w 2761668"/>
              <a:gd name="connsiteY4" fmla="*/ 1253676 h 1253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668" h="1253676">
                <a:moveTo>
                  <a:pt x="0" y="1253676"/>
                </a:moveTo>
                <a:lnTo>
                  <a:pt x="494885" y="9425"/>
                </a:lnTo>
                <a:lnTo>
                  <a:pt x="2247930" y="0"/>
                </a:lnTo>
                <a:lnTo>
                  <a:pt x="2761668" y="1253676"/>
                </a:lnTo>
                <a:lnTo>
                  <a:pt x="0" y="1253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2527" y="3063240"/>
            <a:ext cx="137160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smtClean="0"/>
              <a:t>CRITICALITY</a:t>
            </a:r>
            <a:endParaRPr lang="en-US" b="1" dirty="0" smtClean="0"/>
          </a:p>
          <a:p>
            <a:pPr algn="ctr">
              <a:lnSpc>
                <a:spcPts val="1600"/>
              </a:lnSpc>
            </a:pPr>
            <a:r>
              <a:rPr lang="en-US" b="1" dirty="0" smtClean="0"/>
              <a:t>ANALYSIS</a:t>
            </a:r>
            <a:endParaRPr lang="en-US" b="1" dirty="0"/>
          </a:p>
        </p:txBody>
      </p:sp>
      <p:sp>
        <p:nvSpPr>
          <p:cNvPr id="80" name="TextBox 79"/>
          <p:cNvSpPr txBox="1"/>
          <p:nvPr/>
        </p:nvSpPr>
        <p:spPr>
          <a:xfrm>
            <a:off x="4406543" y="89682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1.0</a:t>
            </a:r>
            <a:endParaRPr lang="en-US" b="1" dirty="0">
              <a:solidFill>
                <a:schemeClr val="bg1"/>
              </a:solidFill>
            </a:endParaRPr>
          </a:p>
        </p:txBody>
      </p:sp>
      <p:sp>
        <p:nvSpPr>
          <p:cNvPr id="219" name="TextBox 218"/>
          <p:cNvSpPr txBox="1"/>
          <p:nvPr/>
        </p:nvSpPr>
        <p:spPr>
          <a:xfrm>
            <a:off x="-76200" y="457200"/>
            <a:ext cx="3337113" cy="1200329"/>
          </a:xfrm>
          <a:prstGeom prst="rect">
            <a:avLst/>
          </a:prstGeom>
          <a:noFill/>
        </p:spPr>
        <p:txBody>
          <a:bodyPr wrap="square" rtlCol="0">
            <a:spAutoFit/>
          </a:bodyPr>
          <a:lstStyle/>
          <a:p>
            <a:pPr marL="91440" indent="-91440">
              <a:buFont typeface="+mj-lt"/>
              <a:buAutoNum type="arabicPeriod"/>
            </a:pPr>
            <a:r>
              <a:rPr lang="en-US" dirty="0" smtClean="0"/>
              <a:t>Perform investment planning</a:t>
            </a:r>
          </a:p>
          <a:p>
            <a:pPr marL="91440" indent="-91440">
              <a:buFont typeface="+mj-lt"/>
              <a:buAutoNum type="arabicPeriod"/>
            </a:pPr>
            <a:r>
              <a:rPr lang="en-US" dirty="0" smtClean="0"/>
              <a:t>Ensure reliability in design</a:t>
            </a:r>
          </a:p>
          <a:p>
            <a:pPr marL="91440" indent="-91440">
              <a:buFont typeface="+mj-lt"/>
              <a:buAutoNum type="arabicPeriod"/>
            </a:pPr>
            <a:r>
              <a:rPr lang="en-US" dirty="0" smtClean="0"/>
              <a:t>Manage capital projects</a:t>
            </a:r>
          </a:p>
          <a:p>
            <a:pPr marL="91440" indent="-91440">
              <a:buFont typeface="+mj-lt"/>
              <a:buAutoNum type="arabicPeriod"/>
            </a:pPr>
            <a:r>
              <a:rPr lang="en-US" dirty="0" smtClean="0"/>
              <a:t>Operate &amp; maintain</a:t>
            </a:r>
            <a:endParaRPr lang="en-US" dirty="0"/>
          </a:p>
        </p:txBody>
      </p:sp>
      <p:cxnSp>
        <p:nvCxnSpPr>
          <p:cNvPr id="103" name="Elbow Connector 102"/>
          <p:cNvCxnSpPr>
            <a:stCxn id="10" idx="2"/>
            <a:endCxn id="64" idx="0"/>
          </p:cNvCxnSpPr>
          <p:nvPr/>
        </p:nvCxnSpPr>
        <p:spPr>
          <a:xfrm rot="5400000">
            <a:off x="2463494" y="-599746"/>
            <a:ext cx="1937820" cy="5388153"/>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0" y="1340701"/>
            <a:ext cx="7620000" cy="646331"/>
          </a:xfrm>
          <a:prstGeom prst="rect">
            <a:avLst/>
          </a:prstGeom>
          <a:solidFill>
            <a:schemeClr val="bg1">
              <a:alpha val="79000"/>
            </a:schemeClr>
          </a:solidFill>
        </p:spPr>
        <p:txBody>
          <a:bodyPr wrap="square" rtlCol="0">
            <a:spAutoFit/>
          </a:bodyPr>
          <a:lstStyle/>
          <a:p>
            <a:pPr algn="ctr"/>
            <a:r>
              <a:rPr lang="en-US" dirty="0" smtClean="0"/>
              <a:t>It’s not possible to design out all possible defects therefore the organization must deploy methods to </a:t>
            </a:r>
            <a:r>
              <a:rPr lang="en-US" b="1" dirty="0" smtClean="0"/>
              <a:t>detect failure, find true cause and mitigate it’s effects</a:t>
            </a:r>
            <a:r>
              <a:rPr lang="en-US" dirty="0" smtClean="0"/>
              <a:t>.</a:t>
            </a:r>
            <a:endParaRPr lang="en-US" dirty="0"/>
          </a:p>
        </p:txBody>
      </p:sp>
      <p:sp>
        <p:nvSpPr>
          <p:cNvPr id="104" name="TextBox 103"/>
          <p:cNvSpPr txBox="1"/>
          <p:nvPr/>
        </p:nvSpPr>
        <p:spPr>
          <a:xfrm>
            <a:off x="2133600" y="3061019"/>
            <a:ext cx="219456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RCM</a:t>
            </a:r>
          </a:p>
          <a:p>
            <a:pPr algn="ctr">
              <a:lnSpc>
                <a:spcPts val="1600"/>
              </a:lnSpc>
            </a:pPr>
            <a:r>
              <a:rPr lang="en-US" b="1" dirty="0" smtClean="0"/>
              <a:t>ANALYSIS</a:t>
            </a:r>
            <a:endParaRPr lang="en-US" b="1" dirty="0"/>
          </a:p>
        </p:txBody>
      </p:sp>
      <p:sp>
        <p:nvSpPr>
          <p:cNvPr id="105" name="TextBox 104"/>
          <p:cNvSpPr txBox="1"/>
          <p:nvPr/>
        </p:nvSpPr>
        <p:spPr>
          <a:xfrm>
            <a:off x="2133600" y="3733232"/>
            <a:ext cx="219456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PMO</a:t>
            </a:r>
          </a:p>
          <a:p>
            <a:pPr algn="ctr">
              <a:lnSpc>
                <a:spcPts val="1600"/>
              </a:lnSpc>
            </a:pPr>
            <a:r>
              <a:rPr lang="en-US" b="1" dirty="0" smtClean="0"/>
              <a:t>ANALYSIS</a:t>
            </a:r>
            <a:endParaRPr lang="en-US" b="1" dirty="0"/>
          </a:p>
        </p:txBody>
      </p:sp>
      <p:sp>
        <p:nvSpPr>
          <p:cNvPr id="106" name="TextBox 105"/>
          <p:cNvSpPr txBox="1"/>
          <p:nvPr/>
        </p:nvSpPr>
        <p:spPr>
          <a:xfrm>
            <a:off x="2133600" y="4464060"/>
            <a:ext cx="2194560" cy="457200"/>
          </a:xfrm>
          <a:prstGeom prst="rect">
            <a:avLst/>
          </a:prstGeom>
          <a:solidFill>
            <a:schemeClr val="bg1"/>
          </a:solidFill>
          <a:ln w="15875">
            <a:solidFill>
              <a:schemeClr val="tx1"/>
            </a:solidFill>
          </a:ln>
        </p:spPr>
        <p:txBody>
          <a:bodyPr wrap="none" lIns="45720" tIns="91440" rIns="45720" rtlCol="0" anchor="ctr">
            <a:noAutofit/>
          </a:bodyPr>
          <a:lstStyle/>
          <a:p>
            <a:pPr algn="ctr">
              <a:lnSpc>
                <a:spcPts val="1600"/>
              </a:lnSpc>
            </a:pPr>
            <a:r>
              <a:rPr lang="en-US" b="1" dirty="0" smtClean="0"/>
              <a:t>OEM</a:t>
            </a:r>
          </a:p>
          <a:p>
            <a:pPr algn="ctr">
              <a:lnSpc>
                <a:spcPts val="1600"/>
              </a:lnSpc>
            </a:pPr>
            <a:r>
              <a:rPr lang="en-US" b="1" dirty="0" smtClean="0"/>
              <a:t>RECOMMENDATIONS</a:t>
            </a:r>
            <a:endParaRPr lang="en-US" b="1" dirty="0"/>
          </a:p>
        </p:txBody>
      </p:sp>
      <p:sp>
        <p:nvSpPr>
          <p:cNvPr id="23" name="Rectangle 22"/>
          <p:cNvSpPr/>
          <p:nvPr/>
        </p:nvSpPr>
        <p:spPr>
          <a:xfrm>
            <a:off x="4876799" y="2883324"/>
            <a:ext cx="594360" cy="2209800"/>
          </a:xfrm>
          <a:prstGeom prst="rect">
            <a:avLst/>
          </a:prstGeom>
          <a:solidFill>
            <a:srgbClr val="F4DA5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1900"/>
              </a:lnSpc>
            </a:pPr>
            <a:r>
              <a:rPr lang="en-US" b="1" spc="300" dirty="0" smtClean="0">
                <a:solidFill>
                  <a:schemeClr val="tx1"/>
                </a:solidFill>
              </a:rPr>
              <a:t>CMMS PM/CBT </a:t>
            </a:r>
          </a:p>
          <a:p>
            <a:pPr algn="ctr">
              <a:lnSpc>
                <a:spcPts val="1900"/>
              </a:lnSpc>
            </a:pPr>
            <a:r>
              <a:rPr lang="en-US" b="1" spc="300" dirty="0" smtClean="0">
                <a:solidFill>
                  <a:schemeClr val="tx1"/>
                </a:solidFill>
              </a:rPr>
              <a:t>LIBRARY</a:t>
            </a:r>
            <a:endParaRPr lang="en-US" b="1" spc="300" dirty="0">
              <a:solidFill>
                <a:schemeClr val="tx1"/>
              </a:solidFill>
            </a:endParaRPr>
          </a:p>
        </p:txBody>
      </p:sp>
      <p:sp>
        <p:nvSpPr>
          <p:cNvPr id="110" name="Rectangle 109"/>
          <p:cNvSpPr/>
          <p:nvPr/>
        </p:nvSpPr>
        <p:spPr>
          <a:xfrm>
            <a:off x="7604760" y="2478558"/>
            <a:ext cx="777240" cy="32364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1900"/>
              </a:lnSpc>
            </a:pPr>
            <a:r>
              <a:rPr lang="en-US" b="1" spc="300" dirty="0" smtClean="0"/>
              <a:t>O&amp;M TECHNICIAN</a:t>
            </a:r>
          </a:p>
          <a:p>
            <a:pPr algn="ctr">
              <a:lnSpc>
                <a:spcPts val="1900"/>
              </a:lnSpc>
            </a:pPr>
            <a:r>
              <a:rPr lang="en-US" b="1" spc="300" dirty="0" smtClean="0"/>
              <a:t>PERFORM PRECISION MAINTENANCE</a:t>
            </a:r>
            <a:endParaRPr lang="en-US" b="1" spc="300" dirty="0"/>
          </a:p>
        </p:txBody>
      </p:sp>
      <p:cxnSp>
        <p:nvCxnSpPr>
          <p:cNvPr id="115" name="Elbow Connector 114"/>
          <p:cNvCxnSpPr>
            <a:stCxn id="64" idx="3"/>
            <a:endCxn id="106" idx="1"/>
          </p:cNvCxnSpPr>
          <p:nvPr/>
        </p:nvCxnSpPr>
        <p:spPr>
          <a:xfrm>
            <a:off x="1424127" y="3291840"/>
            <a:ext cx="709473" cy="1400820"/>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64" idx="3"/>
            <a:endCxn id="105" idx="1"/>
          </p:cNvCxnSpPr>
          <p:nvPr/>
        </p:nvCxnSpPr>
        <p:spPr>
          <a:xfrm>
            <a:off x="1424127" y="3291840"/>
            <a:ext cx="709473" cy="669992"/>
          </a:xfrm>
          <a:prstGeom prst="bentConnector3">
            <a:avLst>
              <a:gd name="adj1" fmla="val 50000"/>
            </a:avLst>
          </a:prstGeom>
          <a:ln w="444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4" idx="3"/>
          </p:cNvCxnSpPr>
          <p:nvPr/>
        </p:nvCxnSpPr>
        <p:spPr>
          <a:xfrm>
            <a:off x="4328160" y="3289619"/>
            <a:ext cx="539776" cy="0"/>
          </a:xfrm>
          <a:prstGeom prst="straightConnector1">
            <a:avLst/>
          </a:prstGeom>
          <a:ln w="44450">
            <a:tailEnd type="arrow" w="med" len="med"/>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4337023" y="3961832"/>
            <a:ext cx="539776" cy="0"/>
          </a:xfrm>
          <a:prstGeom prst="straightConnector1">
            <a:avLst/>
          </a:prstGeom>
          <a:ln w="44450">
            <a:tailEnd type="arrow" w="med" len="med"/>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a:off x="4319535" y="4692660"/>
            <a:ext cx="539776" cy="0"/>
          </a:xfrm>
          <a:prstGeom prst="straightConnector1">
            <a:avLst/>
          </a:prstGeom>
          <a:ln w="44450">
            <a:tailEnd type="arrow" w="med" len="med"/>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861560" y="2178177"/>
            <a:ext cx="2834640" cy="307777"/>
          </a:xfrm>
          <a:prstGeom prst="rect">
            <a:avLst/>
          </a:prstGeom>
          <a:noFill/>
        </p:spPr>
        <p:txBody>
          <a:bodyPr wrap="square" rtlCol="0">
            <a:spAutoFit/>
          </a:bodyPr>
          <a:lstStyle/>
          <a:p>
            <a:pPr algn="r"/>
            <a:r>
              <a:rPr lang="en-US" sz="1400" b="1" dirty="0" smtClean="0"/>
              <a:t>CBT = Condition Based Technologies</a:t>
            </a:r>
            <a:endParaRPr lang="en-US" sz="1400" b="1" dirty="0"/>
          </a:p>
        </p:txBody>
      </p:sp>
      <p:sp>
        <p:nvSpPr>
          <p:cNvPr id="36" name="TextBox 35"/>
          <p:cNvSpPr txBox="1"/>
          <p:nvPr/>
        </p:nvSpPr>
        <p:spPr>
          <a:xfrm>
            <a:off x="3971925" y="5257310"/>
            <a:ext cx="3474720" cy="274320"/>
          </a:xfrm>
          <a:prstGeom prst="rect">
            <a:avLst/>
          </a:prstGeom>
          <a:solidFill>
            <a:schemeClr val="bg1">
              <a:lumMod val="75000"/>
            </a:schemeClr>
          </a:solidFill>
        </p:spPr>
        <p:txBody>
          <a:bodyPr wrap="none" rtlCol="0" anchor="ctr">
            <a:noAutofit/>
          </a:bodyPr>
          <a:lstStyle/>
          <a:p>
            <a:r>
              <a:rPr lang="en-US" b="1" dirty="0" smtClean="0"/>
              <a:t>ROUTINE + URGENT REPAIR WORK</a:t>
            </a:r>
            <a:endParaRPr lang="en-US" b="1" dirty="0"/>
          </a:p>
        </p:txBody>
      </p:sp>
      <p:sp>
        <p:nvSpPr>
          <p:cNvPr id="37" name="Explosion 1 36"/>
          <p:cNvSpPr/>
          <p:nvPr/>
        </p:nvSpPr>
        <p:spPr>
          <a:xfrm>
            <a:off x="8839200" y="2362200"/>
            <a:ext cx="1981201" cy="1433496"/>
          </a:xfrm>
          <a:prstGeom prst="irregularSeal1">
            <a:avLst/>
          </a:prstGeom>
          <a:solidFill>
            <a:srgbClr val="D7170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ctr"/>
          <a:lstStyle/>
          <a:p>
            <a:pPr algn="ctr">
              <a:lnSpc>
                <a:spcPts val="1800"/>
              </a:lnSpc>
            </a:pPr>
            <a:r>
              <a:rPr lang="en-US" dirty="0" smtClean="0"/>
              <a:t>SI</a:t>
            </a:r>
            <a:r>
              <a:rPr lang="en-US" b="1" dirty="0" smtClean="0"/>
              <a:t>GNIFICANT</a:t>
            </a:r>
            <a:endParaRPr lang="en-US" b="1" dirty="0"/>
          </a:p>
          <a:p>
            <a:pPr algn="ctr">
              <a:lnSpc>
                <a:spcPts val="1800"/>
              </a:lnSpc>
            </a:pPr>
            <a:r>
              <a:rPr lang="en-US" b="1" dirty="0" smtClean="0"/>
              <a:t>EVENT</a:t>
            </a:r>
          </a:p>
        </p:txBody>
      </p:sp>
      <p:sp>
        <p:nvSpPr>
          <p:cNvPr id="121" name="TextBox 120"/>
          <p:cNvSpPr txBox="1"/>
          <p:nvPr/>
        </p:nvSpPr>
        <p:spPr>
          <a:xfrm>
            <a:off x="3989442" y="2470908"/>
            <a:ext cx="3474720" cy="274320"/>
          </a:xfrm>
          <a:prstGeom prst="rect">
            <a:avLst/>
          </a:prstGeom>
          <a:solidFill>
            <a:schemeClr val="accent3">
              <a:lumMod val="60000"/>
              <a:lumOff val="40000"/>
            </a:schemeClr>
          </a:solidFill>
        </p:spPr>
        <p:txBody>
          <a:bodyPr wrap="none" rtlCol="0" anchor="ctr">
            <a:noAutofit/>
          </a:bodyPr>
          <a:lstStyle/>
          <a:p>
            <a:r>
              <a:rPr lang="en-US" b="1" dirty="0" smtClean="0"/>
              <a:t>NORMAL PLANT OPERATION</a:t>
            </a:r>
            <a:endParaRPr lang="en-US" b="1" dirty="0"/>
          </a:p>
        </p:txBody>
      </p:sp>
      <p:sp>
        <p:nvSpPr>
          <p:cNvPr id="127" name="Bent Arrow 126"/>
          <p:cNvSpPr/>
          <p:nvPr/>
        </p:nvSpPr>
        <p:spPr>
          <a:xfrm flipV="1">
            <a:off x="6949438" y="2763893"/>
            <a:ext cx="512445" cy="436507"/>
          </a:xfrm>
          <a:prstGeom prst="bentArrow">
            <a:avLst>
              <a:gd name="adj1" fmla="val 34380"/>
              <a:gd name="adj2" fmla="val 38549"/>
              <a:gd name="adj3" fmla="val 25000"/>
              <a:gd name="adj4" fmla="val 43750"/>
            </a:avLst>
          </a:prstGeom>
          <a:gradFill>
            <a:gsLst>
              <a:gs pos="42000">
                <a:srgbClr val="C3D69B"/>
              </a:gs>
              <a:gs pos="73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 name="Group 45"/>
          <p:cNvGrpSpPr/>
          <p:nvPr/>
        </p:nvGrpSpPr>
        <p:grpSpPr>
          <a:xfrm>
            <a:off x="5565562" y="3337585"/>
            <a:ext cx="1902038" cy="1310615"/>
            <a:chOff x="5565562" y="3060055"/>
            <a:chExt cx="1902038" cy="1310615"/>
          </a:xfrm>
        </p:grpSpPr>
        <p:sp>
          <p:nvSpPr>
            <p:cNvPr id="34" name="Right Arrow 33"/>
            <p:cNvSpPr/>
            <p:nvPr/>
          </p:nvSpPr>
          <p:spPr>
            <a:xfrm>
              <a:off x="5565562" y="3184538"/>
              <a:ext cx="301838" cy="1047336"/>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TextBox 34"/>
            <p:cNvSpPr txBox="1"/>
            <p:nvPr/>
          </p:nvSpPr>
          <p:spPr>
            <a:xfrm>
              <a:off x="5883644" y="3060055"/>
              <a:ext cx="1188658" cy="1310615"/>
            </a:xfrm>
            <a:prstGeom prst="rect">
              <a:avLst/>
            </a:prstGeom>
            <a:noFill/>
          </p:spPr>
          <p:txBody>
            <a:bodyPr wrap="square" rtlCol="0">
              <a:spAutoFit/>
            </a:bodyPr>
            <a:lstStyle/>
            <a:p>
              <a:pPr>
                <a:lnSpc>
                  <a:spcPts val="1900"/>
                </a:lnSpc>
              </a:pPr>
              <a:r>
                <a:rPr lang="en-US" dirty="0" smtClean="0"/>
                <a:t>Time-Usage based Work Orders</a:t>
              </a:r>
              <a:endParaRPr lang="en-US" dirty="0"/>
            </a:p>
          </p:txBody>
        </p:sp>
        <p:sp>
          <p:nvSpPr>
            <p:cNvPr id="43" name="Right Arrow 42"/>
            <p:cNvSpPr/>
            <p:nvPr/>
          </p:nvSpPr>
          <p:spPr>
            <a:xfrm>
              <a:off x="6680837" y="3522708"/>
              <a:ext cx="786763" cy="370997"/>
            </a:xfrm>
            <a:prstGeom prst="rightArrow">
              <a:avLst>
                <a:gd name="adj1" fmla="val 49487"/>
                <a:gd name="adj2" fmla="val 38376"/>
              </a:avLst>
            </a:prstGeom>
            <a:gradFill>
              <a:gsLst>
                <a:gs pos="63160">
                  <a:srgbClr val="0070C0"/>
                </a:gs>
                <a:gs pos="37000">
                  <a:srgbClr val="F4DA56"/>
                </a:gs>
                <a:gs pos="97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Bent Arrow 129"/>
          <p:cNvSpPr/>
          <p:nvPr/>
        </p:nvSpPr>
        <p:spPr>
          <a:xfrm>
            <a:off x="6944149" y="4800600"/>
            <a:ext cx="512445" cy="436507"/>
          </a:xfrm>
          <a:prstGeom prst="bentArrow">
            <a:avLst>
              <a:gd name="adj1" fmla="val 34380"/>
              <a:gd name="adj2" fmla="val 38549"/>
              <a:gd name="adj3" fmla="val 25000"/>
              <a:gd name="adj4" fmla="val 43750"/>
            </a:avLst>
          </a:prstGeom>
          <a:gradFill>
            <a:gsLst>
              <a:gs pos="42000">
                <a:srgbClr val="BFBFBF"/>
              </a:gs>
              <a:gs pos="73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44"/>
          <p:cNvCxnSpPr/>
          <p:nvPr/>
        </p:nvCxnSpPr>
        <p:spPr>
          <a:xfrm>
            <a:off x="8381999" y="3033695"/>
            <a:ext cx="548640" cy="0"/>
          </a:xfrm>
          <a:prstGeom prst="straightConnector1">
            <a:avLst/>
          </a:prstGeom>
          <a:ln w="53975">
            <a:tailEnd type="arrow" w="sm" len="sm"/>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8381999" y="4038600"/>
            <a:ext cx="457200"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a:off x="8381999" y="4236720"/>
            <a:ext cx="457200"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a:off x="8381999" y="4434840"/>
            <a:ext cx="457200"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a:xfrm>
            <a:off x="8381999" y="4632960"/>
            <a:ext cx="457200"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8381999" y="4831080"/>
            <a:ext cx="457200"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a:off x="8381999" y="5029200"/>
            <a:ext cx="457200"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2156962" y="3086100"/>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1.2</a:t>
            </a:r>
            <a:endParaRPr lang="en-US" b="1" dirty="0">
              <a:solidFill>
                <a:schemeClr val="bg1"/>
              </a:solidFill>
            </a:endParaRPr>
          </a:p>
        </p:txBody>
      </p:sp>
      <p:sp>
        <p:nvSpPr>
          <p:cNvPr id="147" name="TextBox 146"/>
          <p:cNvSpPr txBox="1"/>
          <p:nvPr/>
        </p:nvSpPr>
        <p:spPr>
          <a:xfrm>
            <a:off x="2156962" y="3753862"/>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1.3</a:t>
            </a:r>
            <a:endParaRPr lang="en-US" b="1" dirty="0">
              <a:solidFill>
                <a:schemeClr val="bg1"/>
              </a:solidFill>
            </a:endParaRPr>
          </a:p>
        </p:txBody>
      </p:sp>
      <p:sp>
        <p:nvSpPr>
          <p:cNvPr id="148" name="TextBox 147"/>
          <p:cNvSpPr txBox="1"/>
          <p:nvPr/>
        </p:nvSpPr>
        <p:spPr>
          <a:xfrm>
            <a:off x="2156962" y="4465287"/>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1.4</a:t>
            </a:r>
            <a:endParaRPr lang="en-US" b="1" dirty="0">
              <a:solidFill>
                <a:schemeClr val="bg1"/>
              </a:solidFill>
            </a:endParaRPr>
          </a:p>
        </p:txBody>
      </p:sp>
      <p:sp>
        <p:nvSpPr>
          <p:cNvPr id="149" name="TextBox 148"/>
          <p:cNvSpPr txBox="1"/>
          <p:nvPr/>
        </p:nvSpPr>
        <p:spPr>
          <a:xfrm>
            <a:off x="5093563" y="2886204"/>
            <a:ext cx="365760" cy="228600"/>
          </a:xfrm>
          <a:prstGeom prst="rect">
            <a:avLst/>
          </a:prstGeom>
          <a:solidFill>
            <a:srgbClr val="C00000"/>
          </a:solidFill>
        </p:spPr>
        <p:txBody>
          <a:bodyPr wrap="none" lIns="45720" rIns="45720" rtlCol="0" anchor="ctr">
            <a:noAutofit/>
          </a:bodyPr>
          <a:lstStyle/>
          <a:p>
            <a:r>
              <a:rPr lang="en-US" b="1" dirty="0" smtClean="0">
                <a:solidFill>
                  <a:schemeClr val="bg1"/>
                </a:solidFill>
              </a:rPr>
              <a:t>1.5</a:t>
            </a:r>
            <a:endParaRPr lang="en-US" b="1" dirty="0">
              <a:solidFill>
                <a:schemeClr val="bg1"/>
              </a:solidFill>
            </a:endParaRPr>
          </a:p>
        </p:txBody>
      </p:sp>
      <p:grpSp>
        <p:nvGrpSpPr>
          <p:cNvPr id="50" name="Group 49"/>
          <p:cNvGrpSpPr/>
          <p:nvPr/>
        </p:nvGrpSpPr>
        <p:grpSpPr>
          <a:xfrm>
            <a:off x="10896600" y="2445746"/>
            <a:ext cx="878205" cy="1059454"/>
            <a:chOff x="10736238" y="2445746"/>
            <a:chExt cx="878205" cy="1059454"/>
          </a:xfrm>
        </p:grpSpPr>
        <p:sp>
          <p:nvSpPr>
            <p:cNvPr id="40" name="TextBox 39"/>
            <p:cNvSpPr txBox="1"/>
            <p:nvPr/>
          </p:nvSpPr>
          <p:spPr>
            <a:xfrm>
              <a:off x="10736238" y="2694447"/>
              <a:ext cx="878205" cy="810753"/>
            </a:xfrm>
            <a:prstGeom prst="rect">
              <a:avLst/>
            </a:prstGeom>
            <a:noFill/>
          </p:spPr>
          <p:txBody>
            <a:bodyPr wrap="none" rtlCol="0">
              <a:noAutofit/>
            </a:bodyPr>
            <a:lstStyle/>
            <a:p>
              <a:pPr>
                <a:lnSpc>
                  <a:spcPts val="1600"/>
                </a:lnSpc>
              </a:pPr>
              <a:r>
                <a:rPr lang="en-US" sz="1600" b="1" spc="300" dirty="0" smtClean="0">
                  <a:latin typeface="Arial Rounded MT Bold" panose="020F0704030504030204" pitchFamily="34" charset="0"/>
                </a:rPr>
                <a:t>Root</a:t>
              </a:r>
            </a:p>
            <a:p>
              <a:pPr>
                <a:lnSpc>
                  <a:spcPts val="1600"/>
                </a:lnSpc>
              </a:pPr>
              <a:r>
                <a:rPr lang="en-US" sz="1600" b="1" spc="300" dirty="0" smtClean="0">
                  <a:latin typeface="Arial Rounded MT Bold" panose="020F0704030504030204" pitchFamily="34" charset="0"/>
                </a:rPr>
                <a:t>Cause</a:t>
              </a:r>
            </a:p>
            <a:p>
              <a:pPr>
                <a:lnSpc>
                  <a:spcPts val="1600"/>
                </a:lnSpc>
              </a:pPr>
              <a:r>
                <a:rPr lang="en-US" sz="1600" b="1" spc="300" dirty="0" smtClean="0">
                  <a:latin typeface="Arial Rounded MT Bold" panose="020F0704030504030204" pitchFamily="34" charset="0"/>
                </a:rPr>
                <a:t>Analysis</a:t>
              </a:r>
              <a:endParaRPr lang="en-US" sz="1600" b="1" spc="300" dirty="0">
                <a:latin typeface="Arial Rounded MT Bold" panose="020F0704030504030204" pitchFamily="34" charset="0"/>
              </a:endParaRPr>
            </a:p>
          </p:txBody>
        </p:sp>
        <p:sp>
          <p:nvSpPr>
            <p:cNvPr id="150" name="TextBox 149"/>
            <p:cNvSpPr txBox="1"/>
            <p:nvPr/>
          </p:nvSpPr>
          <p:spPr>
            <a:xfrm>
              <a:off x="10790308" y="2445746"/>
              <a:ext cx="365760" cy="228600"/>
            </a:xfrm>
            <a:prstGeom prst="rect">
              <a:avLst/>
            </a:prstGeom>
            <a:solidFill>
              <a:srgbClr val="C00000"/>
            </a:solidFill>
          </p:spPr>
          <p:txBody>
            <a:bodyPr wrap="none" lIns="45720" rIns="45720" rtlCol="0" anchor="ctr">
              <a:noAutofit/>
            </a:bodyPr>
            <a:lstStyle/>
            <a:p>
              <a:pPr>
                <a:lnSpc>
                  <a:spcPts val="1600"/>
                </a:lnSpc>
              </a:pPr>
              <a:r>
                <a:rPr lang="en-US" b="1" dirty="0" smtClean="0">
                  <a:solidFill>
                    <a:schemeClr val="bg1"/>
                  </a:solidFill>
                </a:rPr>
                <a:t>1.6</a:t>
              </a:r>
              <a:endParaRPr lang="en-US" b="1" dirty="0">
                <a:solidFill>
                  <a:schemeClr val="bg1"/>
                </a:solidFill>
              </a:endParaRPr>
            </a:p>
          </p:txBody>
        </p:sp>
      </p:grpSp>
      <p:grpSp>
        <p:nvGrpSpPr>
          <p:cNvPr id="49" name="Group 48"/>
          <p:cNvGrpSpPr/>
          <p:nvPr/>
        </p:nvGrpSpPr>
        <p:grpSpPr>
          <a:xfrm>
            <a:off x="10896600" y="4101942"/>
            <a:ext cx="1371600" cy="1079658"/>
            <a:chOff x="10736238" y="4101942"/>
            <a:chExt cx="1371600" cy="1079658"/>
          </a:xfrm>
        </p:grpSpPr>
        <p:sp>
          <p:nvSpPr>
            <p:cNvPr id="145" name="TextBox 144"/>
            <p:cNvSpPr txBox="1"/>
            <p:nvPr/>
          </p:nvSpPr>
          <p:spPr>
            <a:xfrm>
              <a:off x="10736238" y="4367784"/>
              <a:ext cx="1371600" cy="813816"/>
            </a:xfrm>
            <a:prstGeom prst="rect">
              <a:avLst/>
            </a:prstGeom>
            <a:noFill/>
          </p:spPr>
          <p:txBody>
            <a:bodyPr wrap="none" rtlCol="0">
              <a:noAutofit/>
            </a:bodyPr>
            <a:lstStyle/>
            <a:p>
              <a:pPr>
                <a:lnSpc>
                  <a:spcPts val="1600"/>
                </a:lnSpc>
              </a:pPr>
              <a:r>
                <a:rPr lang="en-US" sz="1600" b="1" spc="300" dirty="0" smtClean="0">
                  <a:latin typeface="Arial Rounded MT Bold" panose="020F0704030504030204" pitchFamily="34" charset="0"/>
                </a:rPr>
                <a:t>Chronic</a:t>
              </a:r>
            </a:p>
            <a:p>
              <a:pPr>
                <a:lnSpc>
                  <a:spcPts val="1600"/>
                </a:lnSpc>
              </a:pPr>
              <a:r>
                <a:rPr lang="en-US" sz="1600" b="1" spc="300" dirty="0" smtClean="0">
                  <a:latin typeface="Arial Rounded MT Bold" panose="020F0704030504030204" pitchFamily="34" charset="0"/>
                </a:rPr>
                <a:t>Failure</a:t>
              </a:r>
            </a:p>
            <a:p>
              <a:pPr>
                <a:lnSpc>
                  <a:spcPts val="1600"/>
                </a:lnSpc>
              </a:pPr>
              <a:r>
                <a:rPr lang="en-US" sz="1600" b="1" spc="300" dirty="0" smtClean="0">
                  <a:latin typeface="Arial Rounded MT Bold" panose="020F0704030504030204" pitchFamily="34" charset="0"/>
                </a:rPr>
                <a:t>Analysis</a:t>
              </a:r>
              <a:endParaRPr lang="en-US" sz="1600" b="1" spc="300" dirty="0">
                <a:latin typeface="Arial Rounded MT Bold" panose="020F0704030504030204" pitchFamily="34" charset="0"/>
              </a:endParaRPr>
            </a:p>
          </p:txBody>
        </p:sp>
        <p:sp>
          <p:nvSpPr>
            <p:cNvPr id="151" name="TextBox 150"/>
            <p:cNvSpPr txBox="1"/>
            <p:nvPr/>
          </p:nvSpPr>
          <p:spPr>
            <a:xfrm>
              <a:off x="10790362" y="4101942"/>
              <a:ext cx="365760" cy="228600"/>
            </a:xfrm>
            <a:prstGeom prst="rect">
              <a:avLst/>
            </a:prstGeom>
            <a:solidFill>
              <a:srgbClr val="C00000"/>
            </a:solidFill>
          </p:spPr>
          <p:txBody>
            <a:bodyPr wrap="none" lIns="45720" rIns="45720" rtlCol="0" anchor="ctr">
              <a:noAutofit/>
            </a:bodyPr>
            <a:lstStyle/>
            <a:p>
              <a:pPr>
                <a:lnSpc>
                  <a:spcPts val="1600"/>
                </a:lnSpc>
              </a:pPr>
              <a:r>
                <a:rPr lang="en-US" b="1" dirty="0" smtClean="0">
                  <a:solidFill>
                    <a:schemeClr val="bg1"/>
                  </a:solidFill>
                </a:rPr>
                <a:t>1.7</a:t>
              </a:r>
              <a:endParaRPr lang="en-US" b="1" dirty="0">
                <a:solidFill>
                  <a:schemeClr val="bg1"/>
                </a:solidFill>
              </a:endParaRPr>
            </a:p>
          </p:txBody>
        </p:sp>
      </p:grpSp>
      <p:sp>
        <p:nvSpPr>
          <p:cNvPr id="152" name="TextBox 151"/>
          <p:cNvSpPr txBox="1"/>
          <p:nvPr/>
        </p:nvSpPr>
        <p:spPr>
          <a:xfrm>
            <a:off x="8534400" y="5254094"/>
            <a:ext cx="2834640" cy="274320"/>
          </a:xfrm>
          <a:prstGeom prst="rect">
            <a:avLst/>
          </a:prstGeom>
          <a:solidFill>
            <a:schemeClr val="bg1">
              <a:lumMod val="75000"/>
            </a:schemeClr>
          </a:solidFill>
        </p:spPr>
        <p:txBody>
          <a:bodyPr wrap="none" rtlCol="0" anchor="ctr">
            <a:noAutofit/>
          </a:bodyPr>
          <a:lstStyle/>
          <a:p>
            <a:r>
              <a:rPr lang="en-US" b="1" dirty="0" smtClean="0"/>
              <a:t>WO COMPLETION UPDATES</a:t>
            </a:r>
            <a:endParaRPr lang="en-US" b="1" dirty="0"/>
          </a:p>
        </p:txBody>
      </p:sp>
      <p:grpSp>
        <p:nvGrpSpPr>
          <p:cNvPr id="48" name="Group 47"/>
          <p:cNvGrpSpPr/>
          <p:nvPr/>
        </p:nvGrpSpPr>
        <p:grpSpPr>
          <a:xfrm>
            <a:off x="9555480" y="5791200"/>
            <a:ext cx="1371600" cy="762000"/>
            <a:chOff x="10390878" y="6076674"/>
            <a:chExt cx="1371600" cy="762000"/>
          </a:xfrm>
        </p:grpSpPr>
        <p:sp>
          <p:nvSpPr>
            <p:cNvPr id="153" name="TextBox 152"/>
            <p:cNvSpPr txBox="1"/>
            <p:nvPr/>
          </p:nvSpPr>
          <p:spPr>
            <a:xfrm>
              <a:off x="10390878" y="6290034"/>
              <a:ext cx="1371600" cy="548640"/>
            </a:xfrm>
            <a:prstGeom prst="rect">
              <a:avLst/>
            </a:prstGeom>
            <a:noFill/>
          </p:spPr>
          <p:txBody>
            <a:bodyPr wrap="none" rtlCol="0">
              <a:noAutofit/>
            </a:bodyPr>
            <a:lstStyle/>
            <a:p>
              <a:pPr algn="ctr">
                <a:lnSpc>
                  <a:spcPts val="1300"/>
                </a:lnSpc>
              </a:pPr>
              <a:r>
                <a:rPr lang="en-US" sz="1600" b="1" spc="300" dirty="0" smtClean="0">
                  <a:latin typeface="Arial Rounded MT Bold" panose="020F0704030504030204" pitchFamily="34" charset="0"/>
                </a:rPr>
                <a:t>WO</a:t>
              </a:r>
            </a:p>
            <a:p>
              <a:pPr algn="ctr">
                <a:lnSpc>
                  <a:spcPts val="1300"/>
                </a:lnSpc>
              </a:pPr>
              <a:r>
                <a:rPr lang="en-US" sz="1600" b="1" spc="300" dirty="0" smtClean="0">
                  <a:latin typeface="Arial Rounded MT Bold" panose="020F0704030504030204" pitchFamily="34" charset="0"/>
                </a:rPr>
                <a:t>Feedback</a:t>
              </a:r>
              <a:endParaRPr lang="en-US" sz="1600" b="1" spc="300" dirty="0">
                <a:latin typeface="Arial Rounded MT Bold" panose="020F0704030504030204" pitchFamily="34" charset="0"/>
              </a:endParaRPr>
            </a:p>
          </p:txBody>
        </p:sp>
        <p:sp>
          <p:nvSpPr>
            <p:cNvPr id="154" name="TextBox 153"/>
            <p:cNvSpPr txBox="1"/>
            <p:nvPr/>
          </p:nvSpPr>
          <p:spPr>
            <a:xfrm>
              <a:off x="10871722" y="6076674"/>
              <a:ext cx="365760" cy="228600"/>
            </a:xfrm>
            <a:prstGeom prst="rect">
              <a:avLst/>
            </a:prstGeom>
            <a:solidFill>
              <a:srgbClr val="C00000"/>
            </a:solidFill>
          </p:spPr>
          <p:txBody>
            <a:bodyPr wrap="none" lIns="45720" rIns="45720" rtlCol="0" anchor="ctr">
              <a:noAutofit/>
            </a:bodyPr>
            <a:lstStyle/>
            <a:p>
              <a:pPr>
                <a:lnSpc>
                  <a:spcPts val="1600"/>
                </a:lnSpc>
              </a:pPr>
              <a:r>
                <a:rPr lang="en-US" b="1" dirty="0" smtClean="0">
                  <a:solidFill>
                    <a:schemeClr val="bg1"/>
                  </a:solidFill>
                </a:rPr>
                <a:t>1.8</a:t>
              </a:r>
              <a:endParaRPr lang="en-US" b="1" dirty="0">
                <a:solidFill>
                  <a:schemeClr val="bg1"/>
                </a:solidFill>
              </a:endParaRPr>
            </a:p>
          </p:txBody>
        </p:sp>
      </p:grpSp>
      <p:sp>
        <p:nvSpPr>
          <p:cNvPr id="51" name="Oval 50"/>
          <p:cNvSpPr/>
          <p:nvPr/>
        </p:nvSpPr>
        <p:spPr>
          <a:xfrm>
            <a:off x="11506200" y="6577854"/>
            <a:ext cx="45720" cy="4572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9022080" y="5638800"/>
            <a:ext cx="45720"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Elbow Connector 52"/>
          <p:cNvCxnSpPr/>
          <p:nvPr/>
        </p:nvCxnSpPr>
        <p:spPr>
          <a:xfrm rot="16200000" flipH="1">
            <a:off x="6718995" y="3180644"/>
            <a:ext cx="20188" cy="4631701"/>
          </a:xfrm>
          <a:prstGeom prst="bentConnector3">
            <a:avLst>
              <a:gd name="adj1" fmla="val 1329760"/>
            </a:avLst>
          </a:prstGeom>
          <a:ln w="28575">
            <a:tailEnd type="arrow" w="lg" len="med"/>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7604760" y="5715000"/>
            <a:ext cx="77723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0" y="5304085"/>
            <a:ext cx="2245473" cy="1530323"/>
          </a:xfrm>
          <a:prstGeom prst="rect">
            <a:avLst/>
          </a:prstGeom>
        </p:spPr>
      </p:pic>
      <p:sp>
        <p:nvSpPr>
          <p:cNvPr id="56" name="TextBox 55"/>
          <p:cNvSpPr txBox="1"/>
          <p:nvPr/>
        </p:nvSpPr>
        <p:spPr>
          <a:xfrm>
            <a:off x="475441" y="5423316"/>
            <a:ext cx="1429559" cy="964367"/>
          </a:xfrm>
          <a:prstGeom prst="rect">
            <a:avLst/>
          </a:prstGeom>
          <a:noFill/>
        </p:spPr>
        <p:txBody>
          <a:bodyPr wrap="square" rtlCol="0">
            <a:spAutoFit/>
          </a:bodyPr>
          <a:lstStyle/>
          <a:p>
            <a:pPr algn="ctr">
              <a:lnSpc>
                <a:spcPts val="1700"/>
              </a:lnSpc>
            </a:pPr>
            <a:r>
              <a:rPr lang="en-US" sz="1600" b="1" dirty="0" smtClean="0"/>
              <a:t>Store RCM Analysis results inside CMMS</a:t>
            </a:r>
            <a:endParaRPr lang="en-US" sz="1600" b="1" dirty="0"/>
          </a:p>
        </p:txBody>
      </p:sp>
      <p:cxnSp>
        <p:nvCxnSpPr>
          <p:cNvPr id="65" name="Elbow Connector 64"/>
          <p:cNvCxnSpPr/>
          <p:nvPr/>
        </p:nvCxnSpPr>
        <p:spPr>
          <a:xfrm rot="10800000">
            <a:off x="2063853" y="6248400"/>
            <a:ext cx="7476109" cy="0"/>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066974" y="5943600"/>
            <a:ext cx="3792089" cy="369332"/>
          </a:xfrm>
          <a:prstGeom prst="rect">
            <a:avLst/>
          </a:prstGeom>
          <a:noFill/>
        </p:spPr>
        <p:txBody>
          <a:bodyPr wrap="square" rtlCol="0">
            <a:spAutoFit/>
          </a:bodyPr>
          <a:lstStyle/>
          <a:p>
            <a:pPr algn="r"/>
            <a:r>
              <a:rPr lang="en-US" dirty="0" smtClean="0"/>
              <a:t>One-off WO failure mode comparison</a:t>
            </a:r>
            <a:endParaRPr lang="en-US" dirty="0"/>
          </a:p>
        </p:txBody>
      </p:sp>
      <p:sp>
        <p:nvSpPr>
          <p:cNvPr id="70" name="Oval 69"/>
          <p:cNvSpPr/>
          <p:nvPr/>
        </p:nvSpPr>
        <p:spPr>
          <a:xfrm>
            <a:off x="2362200" y="6659881"/>
            <a:ext cx="45720"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Elbow Connector 72"/>
          <p:cNvCxnSpPr>
            <a:stCxn id="51" idx="2"/>
          </p:cNvCxnSpPr>
          <p:nvPr/>
        </p:nvCxnSpPr>
        <p:spPr>
          <a:xfrm rot="10800000" flipV="1">
            <a:off x="2407920" y="6682740"/>
            <a:ext cx="9098280" cy="0"/>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76" name="Elbow Connector 75"/>
          <p:cNvCxnSpPr/>
          <p:nvPr/>
        </p:nvCxnSpPr>
        <p:spPr>
          <a:xfrm rot="5400000">
            <a:off x="10759075" y="5865155"/>
            <a:ext cx="1554480" cy="171"/>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78" name="Elbow Connector 77"/>
          <p:cNvCxnSpPr/>
          <p:nvPr/>
        </p:nvCxnSpPr>
        <p:spPr>
          <a:xfrm rot="5400000">
            <a:off x="10439400" y="5589782"/>
            <a:ext cx="457200" cy="457200"/>
          </a:xfrm>
          <a:prstGeom prst="bentConnector3">
            <a:avLst>
              <a:gd name="adj1" fmla="val 99587"/>
            </a:avLst>
          </a:prstGeom>
          <a:ln w="28575">
            <a:tailEnd type="arrow" w="lg" len="med"/>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2407920" y="6385460"/>
            <a:ext cx="8710586" cy="369332"/>
          </a:xfrm>
          <a:prstGeom prst="rect">
            <a:avLst/>
          </a:prstGeom>
          <a:noFill/>
        </p:spPr>
        <p:txBody>
          <a:bodyPr wrap="square" rtlCol="0">
            <a:spAutoFit/>
          </a:bodyPr>
          <a:lstStyle/>
          <a:p>
            <a:pPr algn="r"/>
            <a:r>
              <a:rPr lang="en-US" dirty="0" smtClean="0"/>
              <a:t>Pareto sort identifies worst offenders</a:t>
            </a:r>
            <a:r>
              <a:rPr lang="en-US" dirty="0"/>
              <a:t> </a:t>
            </a:r>
            <a:r>
              <a:rPr lang="en-US" dirty="0" smtClean="0"/>
              <a:t>and drills down on failure mode to find true cause</a:t>
            </a:r>
            <a:endParaRPr lang="en-US" dirty="0"/>
          </a:p>
        </p:txBody>
      </p:sp>
      <p:sp>
        <p:nvSpPr>
          <p:cNvPr id="86" name="TextBox 85"/>
          <p:cNvSpPr txBox="1"/>
          <p:nvPr/>
        </p:nvSpPr>
        <p:spPr>
          <a:xfrm>
            <a:off x="11384278" y="1816350"/>
            <a:ext cx="695329" cy="553998"/>
          </a:xfrm>
          <a:prstGeom prst="rect">
            <a:avLst/>
          </a:prstGeom>
          <a:noFill/>
        </p:spPr>
        <p:txBody>
          <a:bodyPr wrap="square" rtlCol="0">
            <a:spAutoFit/>
          </a:bodyPr>
          <a:lstStyle/>
          <a:p>
            <a:pPr>
              <a:lnSpc>
                <a:spcPts val="1200"/>
              </a:lnSpc>
            </a:pPr>
            <a:r>
              <a:rPr lang="en-US" sz="1400" b="1" dirty="0" smtClean="0"/>
              <a:t>RCA </a:t>
            </a:r>
          </a:p>
          <a:p>
            <a:pPr>
              <a:lnSpc>
                <a:spcPts val="1200"/>
              </a:lnSpc>
            </a:pPr>
            <a:r>
              <a:rPr lang="en-US" sz="1400" b="1" dirty="0" smtClean="0"/>
              <a:t>Trigger </a:t>
            </a:r>
          </a:p>
          <a:p>
            <a:pPr>
              <a:lnSpc>
                <a:spcPts val="1200"/>
              </a:lnSpc>
            </a:pPr>
            <a:r>
              <a:rPr lang="en-US" sz="1400" b="1" dirty="0" smtClean="0"/>
              <a:t>Points</a:t>
            </a:r>
            <a:endParaRPr lang="en-US" sz="1400" b="1" dirty="0"/>
          </a:p>
        </p:txBody>
      </p:sp>
      <p:cxnSp>
        <p:nvCxnSpPr>
          <p:cNvPr id="88" name="Elbow Connector 87"/>
          <p:cNvCxnSpPr/>
          <p:nvPr/>
        </p:nvCxnSpPr>
        <p:spPr>
          <a:xfrm rot="5400000">
            <a:off x="11405281" y="2373348"/>
            <a:ext cx="393954" cy="297172"/>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11381466" y="3647634"/>
            <a:ext cx="836805" cy="400110"/>
          </a:xfrm>
          <a:prstGeom prst="rect">
            <a:avLst/>
          </a:prstGeom>
          <a:noFill/>
        </p:spPr>
        <p:txBody>
          <a:bodyPr wrap="square" rtlCol="0">
            <a:spAutoFit/>
          </a:bodyPr>
          <a:lstStyle/>
          <a:p>
            <a:pPr>
              <a:lnSpc>
                <a:spcPts val="1200"/>
              </a:lnSpc>
            </a:pPr>
            <a:r>
              <a:rPr lang="en-US" sz="1400" b="1" dirty="0" smtClean="0"/>
              <a:t>Monthly Meeting</a:t>
            </a:r>
            <a:endParaRPr lang="en-US" sz="1400" b="1" dirty="0"/>
          </a:p>
        </p:txBody>
      </p:sp>
      <p:cxnSp>
        <p:nvCxnSpPr>
          <p:cNvPr id="90" name="Elbow Connector 89"/>
          <p:cNvCxnSpPr/>
          <p:nvPr/>
        </p:nvCxnSpPr>
        <p:spPr>
          <a:xfrm rot="5400000">
            <a:off x="11478909" y="4042210"/>
            <a:ext cx="393954" cy="297172"/>
          </a:xfrm>
          <a:prstGeom prst="bentConnector3">
            <a:avLst>
              <a:gd name="adj1" fmla="val 50000"/>
            </a:avLst>
          </a:prstGeom>
          <a:ln w="28575">
            <a:tailEnd type="arrow" w="lg" len="med"/>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9829800" y="3439043"/>
            <a:ext cx="0" cy="1828800"/>
          </a:xfrm>
          <a:prstGeom prst="straightConnector1">
            <a:avLst/>
          </a:prstGeom>
          <a:ln w="31750">
            <a:prstDash val="dash"/>
            <a:tailEnd type="arrow" w="lg" len="med"/>
          </a:ln>
        </p:spPr>
        <p:style>
          <a:lnRef idx="1">
            <a:schemeClr val="dk1"/>
          </a:lnRef>
          <a:fillRef idx="0">
            <a:schemeClr val="dk1"/>
          </a:fillRef>
          <a:effectRef idx="0">
            <a:schemeClr val="dk1"/>
          </a:effectRef>
          <a:fontRef idx="minor">
            <a:schemeClr val="tx1"/>
          </a:fontRef>
        </p:style>
      </p:cxnSp>
      <p:sp>
        <p:nvSpPr>
          <p:cNvPr id="124" name="Explosion 1 123"/>
          <p:cNvSpPr/>
          <p:nvPr/>
        </p:nvSpPr>
        <p:spPr>
          <a:xfrm>
            <a:off x="8923106" y="3962400"/>
            <a:ext cx="1821094" cy="1212912"/>
          </a:xfrm>
          <a:prstGeom prst="irregularSeal1">
            <a:avLst/>
          </a:prstGeom>
          <a:solidFill>
            <a:srgbClr val="630A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ctr"/>
          <a:lstStyle/>
          <a:p>
            <a:pPr algn="ctr">
              <a:lnSpc>
                <a:spcPts val="1800"/>
              </a:lnSpc>
            </a:pPr>
            <a:r>
              <a:rPr lang="en-US" b="1" dirty="0" smtClean="0"/>
              <a:t>RECURRING</a:t>
            </a:r>
          </a:p>
          <a:p>
            <a:pPr algn="ctr">
              <a:lnSpc>
                <a:spcPts val="1800"/>
              </a:lnSpc>
            </a:pPr>
            <a:r>
              <a:rPr lang="en-US" b="1" dirty="0" smtClean="0"/>
              <a:t>FAILURE</a:t>
            </a:r>
            <a:endParaRPr lang="en-US" b="1" dirty="0"/>
          </a:p>
        </p:txBody>
      </p:sp>
      <p:sp>
        <p:nvSpPr>
          <p:cNvPr id="91" name="TextBox 90"/>
          <p:cNvSpPr txBox="1"/>
          <p:nvPr/>
        </p:nvSpPr>
        <p:spPr>
          <a:xfrm>
            <a:off x="9191903" y="125105"/>
            <a:ext cx="2923897" cy="1246495"/>
          </a:xfrm>
          <a:custGeom>
            <a:avLst/>
            <a:gdLst>
              <a:gd name="connsiteX0" fmla="*/ 0 w 2696908"/>
              <a:gd name="connsiteY0" fmla="*/ 0 h 1249701"/>
              <a:gd name="connsiteX1" fmla="*/ 2696908 w 2696908"/>
              <a:gd name="connsiteY1" fmla="*/ 0 h 1249701"/>
              <a:gd name="connsiteX2" fmla="*/ 2696908 w 2696908"/>
              <a:gd name="connsiteY2" fmla="*/ 1249701 h 1249701"/>
              <a:gd name="connsiteX3" fmla="*/ 0 w 2696908"/>
              <a:gd name="connsiteY3" fmla="*/ 1249701 h 1249701"/>
              <a:gd name="connsiteX4" fmla="*/ 0 w 2696908"/>
              <a:gd name="connsiteY4" fmla="*/ 0 h 1249701"/>
              <a:gd name="connsiteX0" fmla="*/ 0 w 2696908"/>
              <a:gd name="connsiteY0" fmla="*/ 0 h 1249701"/>
              <a:gd name="connsiteX1" fmla="*/ 2696908 w 2696908"/>
              <a:gd name="connsiteY1" fmla="*/ 0 h 1249701"/>
              <a:gd name="connsiteX2" fmla="*/ 2696908 w 2696908"/>
              <a:gd name="connsiteY2" fmla="*/ 1249701 h 1249701"/>
              <a:gd name="connsiteX3" fmla="*/ 292231 w 2696908"/>
              <a:gd name="connsiteY3" fmla="*/ 1249701 h 1249701"/>
              <a:gd name="connsiteX4" fmla="*/ 0 w 2696908"/>
              <a:gd name="connsiteY4" fmla="*/ 0 h 1249701"/>
              <a:gd name="connsiteX0" fmla="*/ 0 w 2696908"/>
              <a:gd name="connsiteY0" fmla="*/ 0 h 1259128"/>
              <a:gd name="connsiteX1" fmla="*/ 2696908 w 2696908"/>
              <a:gd name="connsiteY1" fmla="*/ 0 h 1259128"/>
              <a:gd name="connsiteX2" fmla="*/ 2329263 w 2696908"/>
              <a:gd name="connsiteY2" fmla="*/ 1259128 h 1259128"/>
              <a:gd name="connsiteX3" fmla="*/ 292231 w 2696908"/>
              <a:gd name="connsiteY3" fmla="*/ 1249701 h 1259128"/>
              <a:gd name="connsiteX4" fmla="*/ 0 w 2696908"/>
              <a:gd name="connsiteY4" fmla="*/ 0 h 1259128"/>
              <a:gd name="connsiteX0" fmla="*/ 0 w 2696908"/>
              <a:gd name="connsiteY0" fmla="*/ 0 h 1259128"/>
              <a:gd name="connsiteX1" fmla="*/ 2696908 w 2696908"/>
              <a:gd name="connsiteY1" fmla="*/ 0 h 1259128"/>
              <a:gd name="connsiteX2" fmla="*/ 2329263 w 2696908"/>
              <a:gd name="connsiteY2" fmla="*/ 1259128 h 1259128"/>
              <a:gd name="connsiteX3" fmla="*/ 348792 w 2696908"/>
              <a:gd name="connsiteY3" fmla="*/ 1249701 h 1259128"/>
              <a:gd name="connsiteX4" fmla="*/ 0 w 2696908"/>
              <a:gd name="connsiteY4" fmla="*/ 0 h 125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908" h="1259128">
                <a:moveTo>
                  <a:pt x="0" y="0"/>
                </a:moveTo>
                <a:lnTo>
                  <a:pt x="2696908" y="0"/>
                </a:lnTo>
                <a:lnTo>
                  <a:pt x="2329263" y="1259128"/>
                </a:lnTo>
                <a:lnTo>
                  <a:pt x="348792" y="1249701"/>
                </a:lnTo>
                <a:lnTo>
                  <a:pt x="0" y="0"/>
                </a:lnTo>
                <a:close/>
              </a:path>
            </a:pathLst>
          </a:custGeom>
          <a:noFill/>
          <a:ln w="38100">
            <a:solidFill>
              <a:schemeClr val="tx1"/>
            </a:solidFill>
          </a:ln>
        </p:spPr>
        <p:txBody>
          <a:bodyPr wrap="square" rtlCol="0">
            <a:spAutoFit/>
          </a:bodyPr>
          <a:lstStyle/>
          <a:p>
            <a:pPr algn="ctr">
              <a:lnSpc>
                <a:spcPts val="1800"/>
              </a:lnSpc>
            </a:pPr>
            <a:r>
              <a:rPr lang="en-US" b="1" i="1" dirty="0" smtClean="0"/>
              <a:t>Goal: The organization must</a:t>
            </a:r>
          </a:p>
          <a:p>
            <a:pPr algn="ctr">
              <a:lnSpc>
                <a:spcPts val="1800"/>
              </a:lnSpc>
            </a:pPr>
            <a:r>
              <a:rPr lang="en-US" b="1" i="1" dirty="0"/>
              <a:t>c</a:t>
            </a:r>
            <a:r>
              <a:rPr lang="en-US" b="1" i="1" dirty="0" smtClean="0"/>
              <a:t>ontinually improve processes, reduce costs, </a:t>
            </a:r>
          </a:p>
          <a:p>
            <a:pPr algn="ctr">
              <a:lnSpc>
                <a:spcPts val="1800"/>
              </a:lnSpc>
            </a:pPr>
            <a:r>
              <a:rPr lang="en-US" b="1" i="1" dirty="0" smtClean="0"/>
              <a:t>and cut waste to </a:t>
            </a:r>
          </a:p>
          <a:p>
            <a:pPr algn="ctr">
              <a:lnSpc>
                <a:spcPts val="1800"/>
              </a:lnSpc>
            </a:pPr>
            <a:r>
              <a:rPr lang="en-US" b="1" i="1" dirty="0" smtClean="0"/>
              <a:t>remain competitive.</a:t>
            </a:r>
            <a:endParaRPr lang="en-US" b="1" i="1" dirty="0"/>
          </a:p>
        </p:txBody>
      </p:sp>
      <p:sp>
        <p:nvSpPr>
          <p:cNvPr id="2" name="Freeform 1"/>
          <p:cNvSpPr/>
          <p:nvPr/>
        </p:nvSpPr>
        <p:spPr>
          <a:xfrm>
            <a:off x="-77841" y="2782022"/>
            <a:ext cx="5685082" cy="4030556"/>
          </a:xfrm>
          <a:custGeom>
            <a:avLst/>
            <a:gdLst>
              <a:gd name="connsiteX0" fmla="*/ 1659753 w 5685082"/>
              <a:gd name="connsiteY0" fmla="*/ 610402 h 4030556"/>
              <a:gd name="connsiteX1" fmla="*/ 1275705 w 5685082"/>
              <a:gd name="connsiteY1" fmla="*/ 1378498 h 4030556"/>
              <a:gd name="connsiteX2" fmla="*/ 617337 w 5685082"/>
              <a:gd name="connsiteY2" fmla="*/ 2073442 h 4030556"/>
              <a:gd name="connsiteX3" fmla="*/ 251577 w 5685082"/>
              <a:gd name="connsiteY3" fmla="*/ 2823250 h 4030556"/>
              <a:gd name="connsiteX4" fmla="*/ 114417 w 5685082"/>
              <a:gd name="connsiteY4" fmla="*/ 3856522 h 4030556"/>
              <a:gd name="connsiteX5" fmla="*/ 187569 w 5685082"/>
              <a:gd name="connsiteY5" fmla="*/ 4021114 h 4030556"/>
              <a:gd name="connsiteX6" fmla="*/ 2318121 w 5685082"/>
              <a:gd name="connsiteY6" fmla="*/ 4002826 h 4030556"/>
              <a:gd name="connsiteX7" fmla="*/ 2400417 w 5685082"/>
              <a:gd name="connsiteY7" fmla="*/ 3938818 h 4030556"/>
              <a:gd name="connsiteX8" fmla="*/ 2427849 w 5685082"/>
              <a:gd name="connsiteY8" fmla="*/ 3792514 h 4030556"/>
              <a:gd name="connsiteX9" fmla="*/ 2171817 w 5685082"/>
              <a:gd name="connsiteY9" fmla="*/ 3536482 h 4030556"/>
              <a:gd name="connsiteX10" fmla="*/ 2144385 w 5685082"/>
              <a:gd name="connsiteY10" fmla="*/ 3463330 h 4030556"/>
              <a:gd name="connsiteX11" fmla="*/ 2162673 w 5685082"/>
              <a:gd name="connsiteY11" fmla="*/ 3353602 h 4030556"/>
              <a:gd name="connsiteX12" fmla="*/ 3296529 w 5685082"/>
              <a:gd name="connsiteY12" fmla="*/ 2411770 h 4030556"/>
              <a:gd name="connsiteX13" fmla="*/ 4869297 w 5685082"/>
              <a:gd name="connsiteY13" fmla="*/ 2356906 h 4030556"/>
              <a:gd name="connsiteX14" fmla="*/ 5518521 w 5685082"/>
              <a:gd name="connsiteY14" fmla="*/ 2375194 h 4030556"/>
              <a:gd name="connsiteX15" fmla="*/ 5655681 w 5685082"/>
              <a:gd name="connsiteY15" fmla="*/ 2274610 h 4030556"/>
              <a:gd name="connsiteX16" fmla="*/ 5582529 w 5685082"/>
              <a:gd name="connsiteY16" fmla="*/ 1268770 h 4030556"/>
              <a:gd name="connsiteX17" fmla="*/ 5683113 w 5685082"/>
              <a:gd name="connsiteY17" fmla="*/ 125770 h 4030556"/>
              <a:gd name="connsiteX18" fmla="*/ 5628249 w 5685082"/>
              <a:gd name="connsiteY18" fmla="*/ 16042 h 4030556"/>
              <a:gd name="connsiteX19" fmla="*/ 5390505 w 5685082"/>
              <a:gd name="connsiteY19" fmla="*/ 6898 h 4030556"/>
              <a:gd name="connsiteX20" fmla="*/ 4329801 w 5685082"/>
              <a:gd name="connsiteY20" fmla="*/ 25186 h 4030556"/>
              <a:gd name="connsiteX21" fmla="*/ 3845169 w 5685082"/>
              <a:gd name="connsiteY21" fmla="*/ 162346 h 4030556"/>
              <a:gd name="connsiteX22" fmla="*/ 2190105 w 5685082"/>
              <a:gd name="connsiteY22" fmla="*/ 171490 h 4030556"/>
              <a:gd name="connsiteX23" fmla="*/ 1824345 w 5685082"/>
              <a:gd name="connsiteY23" fmla="*/ 253786 h 4030556"/>
              <a:gd name="connsiteX24" fmla="*/ 1659753 w 5685082"/>
              <a:gd name="connsiteY24" fmla="*/ 610402 h 403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85082" h="4030556">
                <a:moveTo>
                  <a:pt x="1659753" y="610402"/>
                </a:moveTo>
                <a:cubicBezTo>
                  <a:pt x="1568313" y="797854"/>
                  <a:pt x="1449441" y="1134658"/>
                  <a:pt x="1275705" y="1378498"/>
                </a:cubicBezTo>
                <a:cubicBezTo>
                  <a:pt x="1101969" y="1622338"/>
                  <a:pt x="788025" y="1832650"/>
                  <a:pt x="617337" y="2073442"/>
                </a:cubicBezTo>
                <a:cubicBezTo>
                  <a:pt x="446649" y="2314234"/>
                  <a:pt x="335397" y="2526070"/>
                  <a:pt x="251577" y="2823250"/>
                </a:cubicBezTo>
                <a:cubicBezTo>
                  <a:pt x="167757" y="3120430"/>
                  <a:pt x="125085" y="3656878"/>
                  <a:pt x="114417" y="3856522"/>
                </a:cubicBezTo>
                <a:cubicBezTo>
                  <a:pt x="103749" y="4056166"/>
                  <a:pt x="-179715" y="3996730"/>
                  <a:pt x="187569" y="4021114"/>
                </a:cubicBezTo>
                <a:cubicBezTo>
                  <a:pt x="554853" y="4045498"/>
                  <a:pt x="1949313" y="4016542"/>
                  <a:pt x="2318121" y="4002826"/>
                </a:cubicBezTo>
                <a:cubicBezTo>
                  <a:pt x="2686929" y="3989110"/>
                  <a:pt x="2382129" y="3973870"/>
                  <a:pt x="2400417" y="3938818"/>
                </a:cubicBezTo>
                <a:cubicBezTo>
                  <a:pt x="2418705" y="3903766"/>
                  <a:pt x="2465949" y="3859570"/>
                  <a:pt x="2427849" y="3792514"/>
                </a:cubicBezTo>
                <a:cubicBezTo>
                  <a:pt x="2389749" y="3725458"/>
                  <a:pt x="2219061" y="3591346"/>
                  <a:pt x="2171817" y="3536482"/>
                </a:cubicBezTo>
                <a:cubicBezTo>
                  <a:pt x="2124573" y="3481618"/>
                  <a:pt x="2145909" y="3493810"/>
                  <a:pt x="2144385" y="3463330"/>
                </a:cubicBezTo>
                <a:cubicBezTo>
                  <a:pt x="2142861" y="3432850"/>
                  <a:pt x="1970649" y="3528862"/>
                  <a:pt x="2162673" y="3353602"/>
                </a:cubicBezTo>
                <a:cubicBezTo>
                  <a:pt x="2354697" y="3178342"/>
                  <a:pt x="2845425" y="2577886"/>
                  <a:pt x="3296529" y="2411770"/>
                </a:cubicBezTo>
                <a:cubicBezTo>
                  <a:pt x="3747633" y="2245654"/>
                  <a:pt x="4498965" y="2363002"/>
                  <a:pt x="4869297" y="2356906"/>
                </a:cubicBezTo>
                <a:cubicBezTo>
                  <a:pt x="5239629" y="2350810"/>
                  <a:pt x="5387457" y="2388910"/>
                  <a:pt x="5518521" y="2375194"/>
                </a:cubicBezTo>
                <a:cubicBezTo>
                  <a:pt x="5649585" y="2361478"/>
                  <a:pt x="5645013" y="2459014"/>
                  <a:pt x="5655681" y="2274610"/>
                </a:cubicBezTo>
                <a:cubicBezTo>
                  <a:pt x="5666349" y="2090206"/>
                  <a:pt x="5577957" y="1626910"/>
                  <a:pt x="5582529" y="1268770"/>
                </a:cubicBezTo>
                <a:cubicBezTo>
                  <a:pt x="5587101" y="910630"/>
                  <a:pt x="5675493" y="334558"/>
                  <a:pt x="5683113" y="125770"/>
                </a:cubicBezTo>
                <a:cubicBezTo>
                  <a:pt x="5690733" y="-83018"/>
                  <a:pt x="5677017" y="35854"/>
                  <a:pt x="5628249" y="16042"/>
                </a:cubicBezTo>
                <a:cubicBezTo>
                  <a:pt x="5579481" y="-3770"/>
                  <a:pt x="5606913" y="5374"/>
                  <a:pt x="5390505" y="6898"/>
                </a:cubicBezTo>
                <a:cubicBezTo>
                  <a:pt x="5174097" y="8422"/>
                  <a:pt x="4587357" y="-722"/>
                  <a:pt x="4329801" y="25186"/>
                </a:cubicBezTo>
                <a:cubicBezTo>
                  <a:pt x="4072245" y="51094"/>
                  <a:pt x="4201785" y="137962"/>
                  <a:pt x="3845169" y="162346"/>
                </a:cubicBezTo>
                <a:cubicBezTo>
                  <a:pt x="3488553" y="186730"/>
                  <a:pt x="2526909" y="156250"/>
                  <a:pt x="2190105" y="171490"/>
                </a:cubicBezTo>
                <a:cubicBezTo>
                  <a:pt x="1853301" y="186730"/>
                  <a:pt x="1912737" y="186730"/>
                  <a:pt x="1824345" y="253786"/>
                </a:cubicBezTo>
                <a:cubicBezTo>
                  <a:pt x="1735953" y="320842"/>
                  <a:pt x="1751193" y="422950"/>
                  <a:pt x="1659753" y="610402"/>
                </a:cubicBez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10530840" y="3048000"/>
            <a:ext cx="420624" cy="0"/>
          </a:xfrm>
          <a:prstGeom prst="straightConnector1">
            <a:avLst/>
          </a:prstGeom>
          <a:ln w="53975">
            <a:tailEnd type="arrow" w="sm" len="sm"/>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a:off x="10530840" y="4572000"/>
            <a:ext cx="420624" cy="0"/>
          </a:xfrm>
          <a:prstGeom prst="straightConnector1">
            <a:avLst/>
          </a:prstGeom>
          <a:ln w="53975">
            <a:tailEnd type="arrow" w="sm" len="sm"/>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3660823" y="3014246"/>
            <a:ext cx="736099" cy="307777"/>
          </a:xfrm>
          <a:prstGeom prst="rect">
            <a:avLst/>
          </a:prstGeom>
          <a:noFill/>
        </p:spPr>
        <p:txBody>
          <a:bodyPr wrap="none" rtlCol="0">
            <a:spAutoFit/>
          </a:bodyPr>
          <a:lstStyle/>
          <a:p>
            <a:pPr algn="r"/>
            <a:r>
              <a:rPr lang="en-US" sz="1400" b="1" dirty="0" smtClean="0"/>
              <a:t>10-15%</a:t>
            </a:r>
            <a:endParaRPr lang="en-US" sz="1400" b="1" dirty="0"/>
          </a:p>
        </p:txBody>
      </p:sp>
      <p:sp>
        <p:nvSpPr>
          <p:cNvPr id="81" name="TextBox 80"/>
          <p:cNvSpPr txBox="1"/>
          <p:nvPr/>
        </p:nvSpPr>
        <p:spPr>
          <a:xfrm>
            <a:off x="3659674" y="3665537"/>
            <a:ext cx="736099" cy="307777"/>
          </a:xfrm>
          <a:prstGeom prst="rect">
            <a:avLst/>
          </a:prstGeom>
          <a:noFill/>
        </p:spPr>
        <p:txBody>
          <a:bodyPr wrap="none" rtlCol="0">
            <a:spAutoFit/>
          </a:bodyPr>
          <a:lstStyle/>
          <a:p>
            <a:pPr algn="r"/>
            <a:r>
              <a:rPr lang="en-US" sz="1400" b="1" dirty="0" smtClean="0"/>
              <a:t>70-75%</a:t>
            </a:r>
            <a:endParaRPr lang="en-US" sz="1400" b="1" dirty="0"/>
          </a:p>
        </p:txBody>
      </p:sp>
      <p:sp>
        <p:nvSpPr>
          <p:cNvPr id="82" name="TextBox 81"/>
          <p:cNvSpPr txBox="1"/>
          <p:nvPr/>
        </p:nvSpPr>
        <p:spPr>
          <a:xfrm>
            <a:off x="3657600" y="4410310"/>
            <a:ext cx="736099" cy="307777"/>
          </a:xfrm>
          <a:prstGeom prst="rect">
            <a:avLst/>
          </a:prstGeom>
          <a:noFill/>
        </p:spPr>
        <p:txBody>
          <a:bodyPr wrap="none" rtlCol="0">
            <a:spAutoFit/>
          </a:bodyPr>
          <a:lstStyle/>
          <a:p>
            <a:pPr algn="r"/>
            <a:r>
              <a:rPr lang="en-US" sz="1400" b="1" dirty="0" smtClean="0"/>
              <a:t>10-15%</a:t>
            </a:r>
            <a:endParaRPr lang="en-US" sz="1400" b="1" dirty="0"/>
          </a:p>
        </p:txBody>
      </p:sp>
      <p:grpSp>
        <p:nvGrpSpPr>
          <p:cNvPr id="12" name="Group 11"/>
          <p:cNvGrpSpPr/>
          <p:nvPr/>
        </p:nvGrpSpPr>
        <p:grpSpPr>
          <a:xfrm>
            <a:off x="3730752" y="3061019"/>
            <a:ext cx="594360" cy="228600"/>
            <a:chOff x="3730752" y="3061019"/>
            <a:chExt cx="594360" cy="228600"/>
          </a:xfrm>
        </p:grpSpPr>
        <p:cxnSp>
          <p:nvCxnSpPr>
            <p:cNvPr id="11" name="Straight Connector 10"/>
            <p:cNvCxnSpPr/>
            <p:nvPr/>
          </p:nvCxnSpPr>
          <p:spPr>
            <a:xfrm>
              <a:off x="3733800" y="3061019"/>
              <a:ext cx="0"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rot="5400000">
              <a:off x="4027932" y="2979420"/>
              <a:ext cx="0" cy="59436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3" name="Group 92"/>
          <p:cNvGrpSpPr/>
          <p:nvPr/>
        </p:nvGrpSpPr>
        <p:grpSpPr>
          <a:xfrm>
            <a:off x="3728054" y="3726615"/>
            <a:ext cx="594360" cy="228600"/>
            <a:chOff x="3730752" y="3061019"/>
            <a:chExt cx="594360" cy="228600"/>
          </a:xfrm>
        </p:grpSpPr>
        <p:cxnSp>
          <p:nvCxnSpPr>
            <p:cNvPr id="94" name="Straight Connector 93"/>
            <p:cNvCxnSpPr/>
            <p:nvPr/>
          </p:nvCxnSpPr>
          <p:spPr>
            <a:xfrm>
              <a:off x="3733800" y="3061019"/>
              <a:ext cx="0"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rot="5400000">
              <a:off x="4027932" y="2979420"/>
              <a:ext cx="0" cy="59436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6" name="Group 95"/>
          <p:cNvGrpSpPr/>
          <p:nvPr/>
        </p:nvGrpSpPr>
        <p:grpSpPr>
          <a:xfrm>
            <a:off x="3728054" y="4457032"/>
            <a:ext cx="594360" cy="228600"/>
            <a:chOff x="3730752" y="3061019"/>
            <a:chExt cx="594360" cy="228600"/>
          </a:xfrm>
        </p:grpSpPr>
        <p:cxnSp>
          <p:nvCxnSpPr>
            <p:cNvPr id="97" name="Straight Connector 96"/>
            <p:cNvCxnSpPr/>
            <p:nvPr/>
          </p:nvCxnSpPr>
          <p:spPr>
            <a:xfrm>
              <a:off x="3733800" y="3061019"/>
              <a:ext cx="0"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5400000">
              <a:off x="4027932" y="2979420"/>
              <a:ext cx="0" cy="59436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9" name="TextBox 98"/>
          <p:cNvSpPr txBox="1"/>
          <p:nvPr/>
        </p:nvSpPr>
        <p:spPr>
          <a:xfrm>
            <a:off x="5919901" y="4881578"/>
            <a:ext cx="938099" cy="400110"/>
          </a:xfrm>
          <a:prstGeom prst="rect">
            <a:avLst/>
          </a:prstGeom>
          <a:noFill/>
        </p:spPr>
        <p:txBody>
          <a:bodyPr wrap="square" rtlCol="0">
            <a:spAutoFit/>
          </a:bodyPr>
          <a:lstStyle/>
          <a:p>
            <a:pPr>
              <a:lnSpc>
                <a:spcPts val="1200"/>
              </a:lnSpc>
            </a:pPr>
            <a:r>
              <a:rPr lang="en-US" sz="1400" b="1" dirty="0" smtClean="0"/>
              <a:t>CBT</a:t>
            </a:r>
          </a:p>
          <a:p>
            <a:pPr>
              <a:lnSpc>
                <a:spcPts val="1200"/>
              </a:lnSpc>
            </a:pPr>
            <a:r>
              <a:rPr lang="en-US" sz="1400" b="1" dirty="0" smtClean="0"/>
              <a:t>Discovery</a:t>
            </a:r>
            <a:endParaRPr lang="en-US" sz="1400" b="1" dirty="0"/>
          </a:p>
        </p:txBody>
      </p:sp>
      <p:cxnSp>
        <p:nvCxnSpPr>
          <p:cNvPr id="100" name="Straight Arrow Connector 99"/>
          <p:cNvCxnSpPr/>
          <p:nvPr/>
        </p:nvCxnSpPr>
        <p:spPr>
          <a:xfrm rot="5400000">
            <a:off x="6003127" y="4741164"/>
            <a:ext cx="338328" cy="0"/>
          </a:xfrm>
          <a:prstGeom prst="straightConnector1">
            <a:avLst/>
          </a:prstGeom>
          <a:ln w="34925">
            <a:tailEnd type="arrow" w="lg" len="med"/>
          </a:ln>
        </p:spPr>
        <p:style>
          <a:lnRef idx="1">
            <a:schemeClr val="dk1"/>
          </a:lnRef>
          <a:fillRef idx="0">
            <a:schemeClr val="dk1"/>
          </a:fillRef>
          <a:effectRef idx="0">
            <a:schemeClr val="dk1"/>
          </a:effectRef>
          <a:fontRef idx="minor">
            <a:schemeClr val="tx1"/>
          </a:fontRef>
        </p:style>
      </p:cxnSp>
      <p:sp>
        <p:nvSpPr>
          <p:cNvPr id="101" name="Rectangle 100"/>
          <p:cNvSpPr/>
          <p:nvPr/>
        </p:nvSpPr>
        <p:spPr>
          <a:xfrm>
            <a:off x="0" y="-96333"/>
            <a:ext cx="2972352" cy="707886"/>
          </a:xfrm>
          <a:prstGeom prst="rect">
            <a:avLst/>
          </a:prstGeom>
          <a:noFill/>
        </p:spPr>
        <p:txBody>
          <a:bodyPr wrap="none" lIns="91440" tIns="45720" rIns="91440" bIns="45720">
            <a:spAutoFit/>
          </a:bodyPr>
          <a:lstStyle/>
          <a:p>
            <a:r>
              <a:rPr lang="en-US" sz="4000" b="0" u="sng" cap="none" spc="0" dirty="0" smtClean="0">
                <a:ln w="0"/>
                <a:gradFill>
                  <a:gsLst>
                    <a:gs pos="21000">
                      <a:srgbClr val="53575C"/>
                    </a:gs>
                    <a:gs pos="88000">
                      <a:srgbClr val="C5C7CA"/>
                    </a:gs>
                  </a:gsLst>
                  <a:lin ang="5400000"/>
                </a:gradFill>
                <a:effectLst/>
              </a:rPr>
              <a:t>Maximo WBS</a:t>
            </a:r>
            <a:endParaRPr lang="en-US" sz="4000" b="0" u="sng"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61970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8752" y="3247644"/>
            <a:ext cx="1051560" cy="51866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Root Cause Analysis</a:t>
            </a:r>
          </a:p>
        </p:txBody>
      </p:sp>
      <p:sp>
        <p:nvSpPr>
          <p:cNvPr id="14" name="TextBox 13"/>
          <p:cNvSpPr txBox="1"/>
          <p:nvPr/>
        </p:nvSpPr>
        <p:spPr>
          <a:xfrm>
            <a:off x="6494272" y="4757147"/>
            <a:ext cx="1658620" cy="311912"/>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Improve CMMS SOPs</a:t>
            </a:r>
          </a:p>
        </p:txBody>
      </p:sp>
      <p:sp>
        <p:nvSpPr>
          <p:cNvPr id="15" name="TextBox 14"/>
          <p:cNvSpPr txBox="1"/>
          <p:nvPr/>
        </p:nvSpPr>
        <p:spPr>
          <a:xfrm>
            <a:off x="6704457" y="2063181"/>
            <a:ext cx="894334" cy="805366"/>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Design-Build Failure Analytic</a:t>
            </a:r>
          </a:p>
        </p:txBody>
      </p:sp>
      <p:sp>
        <p:nvSpPr>
          <p:cNvPr id="17" name="TextBox 16"/>
          <p:cNvSpPr txBox="1"/>
          <p:nvPr/>
        </p:nvSpPr>
        <p:spPr>
          <a:xfrm>
            <a:off x="4333748" y="2943860"/>
            <a:ext cx="1051560" cy="578612"/>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Capture Accurate Failure Data</a:t>
            </a:r>
          </a:p>
        </p:txBody>
      </p:sp>
      <p:sp>
        <p:nvSpPr>
          <p:cNvPr id="18" name="TextBox 17"/>
          <p:cNvSpPr txBox="1"/>
          <p:nvPr/>
        </p:nvSpPr>
        <p:spPr>
          <a:xfrm>
            <a:off x="3083560" y="2945130"/>
            <a:ext cx="931926" cy="578612"/>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Capture Failure Mode</a:t>
            </a:r>
          </a:p>
        </p:txBody>
      </p:sp>
      <p:sp>
        <p:nvSpPr>
          <p:cNvPr id="20" name="TextBox 19"/>
          <p:cNvSpPr txBox="1"/>
          <p:nvPr/>
        </p:nvSpPr>
        <p:spPr>
          <a:xfrm>
            <a:off x="3092704" y="3644900"/>
            <a:ext cx="2331212" cy="1140460"/>
          </a:xfrm>
          <a:prstGeom prst="rect">
            <a:avLst/>
          </a:prstGeom>
          <a:noFill/>
          <a:ln w="15875">
            <a:solidFill>
              <a:schemeClr val="tx1"/>
            </a:solidFill>
          </a:ln>
        </p:spPr>
        <p:txBody>
          <a:bodyPr wrap="square" lIns="45720" rIns="45720" rtlCol="0" anchor="t">
            <a:noAutofit/>
          </a:bodyPr>
          <a:lstStyle/>
          <a:p>
            <a:pPr>
              <a:lnSpc>
                <a:spcPts val="1400"/>
              </a:lnSpc>
            </a:pPr>
            <a:r>
              <a:rPr lang="en-US" sz="1400" b="1" dirty="0" smtClean="0">
                <a:latin typeface="Calibri" panose="020F0502020204030204" pitchFamily="34" charset="0"/>
              </a:rPr>
              <a:t>Allow Pareto Sort on Report:</a:t>
            </a:r>
          </a:p>
          <a:p>
            <a:pPr marL="91440" indent="-91440">
              <a:lnSpc>
                <a:spcPts val="1400"/>
              </a:lnSpc>
              <a:buFont typeface="Arial" panose="020B0604020202020204" pitchFamily="34" charset="0"/>
              <a:buChar char="•"/>
            </a:pPr>
            <a:r>
              <a:rPr lang="en-US" sz="1400" b="1" dirty="0" smtClean="0">
                <a:latin typeface="Calibri" panose="020F0502020204030204" pitchFamily="34" charset="0"/>
              </a:rPr>
              <a:t># Work Orders</a:t>
            </a:r>
          </a:p>
          <a:p>
            <a:pPr marL="91440" indent="-91440">
              <a:lnSpc>
                <a:spcPts val="1400"/>
              </a:lnSpc>
              <a:buFont typeface="Arial" panose="020B0604020202020204" pitchFamily="34" charset="0"/>
              <a:buChar char="•"/>
            </a:pPr>
            <a:r>
              <a:rPr lang="en-US" sz="1400" b="1" dirty="0" smtClean="0">
                <a:latin typeface="Calibri" panose="020F0502020204030204" pitchFamily="34" charset="0"/>
              </a:rPr>
              <a:t>Operational Downtime</a:t>
            </a:r>
          </a:p>
          <a:p>
            <a:pPr marL="91440" indent="-91440">
              <a:lnSpc>
                <a:spcPts val="1400"/>
              </a:lnSpc>
              <a:buFont typeface="Arial" panose="020B0604020202020204" pitchFamily="34" charset="0"/>
              <a:buChar char="•"/>
            </a:pPr>
            <a:r>
              <a:rPr lang="en-US" sz="1400" b="1" dirty="0" smtClean="0">
                <a:latin typeface="Calibri" panose="020F0502020204030204" pitchFamily="34" charset="0"/>
              </a:rPr>
              <a:t>Asset  Condition</a:t>
            </a:r>
          </a:p>
          <a:p>
            <a:pPr marL="91440" indent="-91440">
              <a:lnSpc>
                <a:spcPts val="1400"/>
              </a:lnSpc>
              <a:buFont typeface="Arial" panose="020B0604020202020204" pitchFamily="34" charset="0"/>
              <a:buChar char="•"/>
            </a:pPr>
            <a:r>
              <a:rPr lang="en-US" sz="1400" b="1" dirty="0" smtClean="0">
                <a:latin typeface="Calibri" panose="020F0502020204030204" pitchFamily="34" charset="0"/>
              </a:rPr>
              <a:t>Avg Annual Maint Cost / ERV</a:t>
            </a:r>
          </a:p>
          <a:p>
            <a:pPr marL="91440" indent="-91440">
              <a:lnSpc>
                <a:spcPts val="1400"/>
              </a:lnSpc>
              <a:buFont typeface="Arial" panose="020B0604020202020204" pitchFamily="34" charset="0"/>
              <a:buChar char="•"/>
            </a:pPr>
            <a:r>
              <a:rPr lang="en-US" sz="1400" b="1" dirty="0" smtClean="0">
                <a:latin typeface="Calibri" panose="020F0502020204030204" pitchFamily="34" charset="0"/>
              </a:rPr>
              <a:t>Asset Age </a:t>
            </a:r>
          </a:p>
        </p:txBody>
      </p:sp>
      <p:cxnSp>
        <p:nvCxnSpPr>
          <p:cNvPr id="22" name="Elbow Connector 21"/>
          <p:cNvCxnSpPr>
            <a:stCxn id="20" idx="3"/>
            <a:endCxn id="192" idx="2"/>
          </p:cNvCxnSpPr>
          <p:nvPr/>
        </p:nvCxnSpPr>
        <p:spPr>
          <a:xfrm flipV="1">
            <a:off x="5423916" y="2573803"/>
            <a:ext cx="189103" cy="1641327"/>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cxnSp>
        <p:nvCxnSpPr>
          <p:cNvPr id="26" name="Elbow Connector 25"/>
          <p:cNvCxnSpPr>
            <a:stCxn id="17" idx="3"/>
            <a:endCxn id="192" idx="2"/>
          </p:cNvCxnSpPr>
          <p:nvPr/>
        </p:nvCxnSpPr>
        <p:spPr>
          <a:xfrm flipV="1">
            <a:off x="5385308" y="2573803"/>
            <a:ext cx="227711" cy="659363"/>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8" idx="3"/>
            <a:endCxn id="17" idx="1"/>
          </p:cNvCxnSpPr>
          <p:nvPr/>
        </p:nvCxnSpPr>
        <p:spPr>
          <a:xfrm flipV="1">
            <a:off x="4015486" y="3233166"/>
            <a:ext cx="318262" cy="1270"/>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9" idx="3"/>
            <a:endCxn id="18" idx="1"/>
          </p:cNvCxnSpPr>
          <p:nvPr/>
        </p:nvCxnSpPr>
        <p:spPr>
          <a:xfrm>
            <a:off x="2489708" y="3233166"/>
            <a:ext cx="593852" cy="1270"/>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cxnSp>
        <p:nvCxnSpPr>
          <p:cNvPr id="41" name="Elbow Connector 40"/>
          <p:cNvCxnSpPr>
            <a:stCxn id="14" idx="3"/>
            <a:endCxn id="6" idx="1"/>
          </p:cNvCxnSpPr>
          <p:nvPr/>
        </p:nvCxnSpPr>
        <p:spPr>
          <a:xfrm flipV="1">
            <a:off x="8152892" y="4264152"/>
            <a:ext cx="1277620" cy="648951"/>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cxnSp>
        <p:nvCxnSpPr>
          <p:cNvPr id="32" name="Elbow Connector 31"/>
          <p:cNvCxnSpPr>
            <a:stCxn id="15" idx="3"/>
            <a:endCxn id="83" idx="3"/>
          </p:cNvCxnSpPr>
          <p:nvPr/>
        </p:nvCxnSpPr>
        <p:spPr>
          <a:xfrm>
            <a:off x="7598791" y="2465864"/>
            <a:ext cx="462661" cy="338042"/>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5762752" y="389128"/>
            <a:ext cx="1278128" cy="46024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Perform RCM Analysis</a:t>
            </a:r>
          </a:p>
        </p:txBody>
      </p:sp>
      <p:sp>
        <p:nvSpPr>
          <p:cNvPr id="60" name="TextBox 59"/>
          <p:cNvSpPr txBox="1"/>
          <p:nvPr/>
        </p:nvSpPr>
        <p:spPr>
          <a:xfrm>
            <a:off x="5965952" y="956056"/>
            <a:ext cx="1278128" cy="46024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Perform PMO Analysis</a:t>
            </a:r>
          </a:p>
        </p:txBody>
      </p:sp>
      <p:sp>
        <p:nvSpPr>
          <p:cNvPr id="61" name="TextBox 60"/>
          <p:cNvSpPr txBox="1"/>
          <p:nvPr/>
        </p:nvSpPr>
        <p:spPr>
          <a:xfrm>
            <a:off x="6240272" y="1522984"/>
            <a:ext cx="1511808" cy="46024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Gather OEM Recommendations</a:t>
            </a:r>
          </a:p>
        </p:txBody>
      </p:sp>
      <p:sp>
        <p:nvSpPr>
          <p:cNvPr id="62" name="TextBox 61"/>
          <p:cNvSpPr txBox="1"/>
          <p:nvPr/>
        </p:nvSpPr>
        <p:spPr>
          <a:xfrm>
            <a:off x="8130032" y="779272"/>
            <a:ext cx="988060" cy="80568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Store RCM Analysis inside CMMS</a:t>
            </a:r>
          </a:p>
        </p:txBody>
      </p:sp>
      <p:cxnSp>
        <p:nvCxnSpPr>
          <p:cNvPr id="63" name="Elbow Connector 62"/>
          <p:cNvCxnSpPr>
            <a:stCxn id="59" idx="3"/>
            <a:endCxn id="62" idx="1"/>
          </p:cNvCxnSpPr>
          <p:nvPr/>
        </p:nvCxnSpPr>
        <p:spPr>
          <a:xfrm>
            <a:off x="7040880" y="619252"/>
            <a:ext cx="1089152" cy="562864"/>
          </a:xfrm>
          <a:prstGeom prst="bentConnector3">
            <a:avLst>
              <a:gd name="adj1" fmla="val 76026"/>
            </a:avLst>
          </a:prstGeom>
          <a:ln w="31750">
            <a:tailEnd type="arrow"/>
          </a:ln>
        </p:spPr>
        <p:style>
          <a:lnRef idx="1">
            <a:schemeClr val="dk1"/>
          </a:lnRef>
          <a:fillRef idx="0">
            <a:schemeClr val="dk1"/>
          </a:fillRef>
          <a:effectRef idx="0">
            <a:schemeClr val="dk1"/>
          </a:effectRef>
          <a:fontRef idx="minor">
            <a:schemeClr val="tx1"/>
          </a:fontRef>
        </p:style>
      </p:cxnSp>
      <p:cxnSp>
        <p:nvCxnSpPr>
          <p:cNvPr id="64" name="Elbow Connector 63"/>
          <p:cNvCxnSpPr>
            <a:stCxn id="60" idx="3"/>
            <a:endCxn id="62" idx="1"/>
          </p:cNvCxnSpPr>
          <p:nvPr/>
        </p:nvCxnSpPr>
        <p:spPr>
          <a:xfrm flipV="1">
            <a:off x="7244080" y="1182116"/>
            <a:ext cx="885952" cy="4064"/>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cxnSp>
        <p:nvCxnSpPr>
          <p:cNvPr id="65" name="Elbow Connector 64"/>
          <p:cNvCxnSpPr>
            <a:stCxn id="61" idx="3"/>
            <a:endCxn id="62" idx="1"/>
          </p:cNvCxnSpPr>
          <p:nvPr/>
        </p:nvCxnSpPr>
        <p:spPr>
          <a:xfrm flipV="1">
            <a:off x="7752080" y="1182116"/>
            <a:ext cx="377952" cy="570992"/>
          </a:xfrm>
          <a:prstGeom prst="bentConnector3">
            <a:avLst>
              <a:gd name="adj1" fmla="val 30645"/>
            </a:avLst>
          </a:prstGeom>
          <a:ln w="31750">
            <a:tailEnd type="arrow"/>
          </a:ln>
        </p:spPr>
        <p:style>
          <a:lnRef idx="1">
            <a:schemeClr val="dk1"/>
          </a:lnRef>
          <a:fillRef idx="0">
            <a:schemeClr val="dk1"/>
          </a:fillRef>
          <a:effectRef idx="0">
            <a:schemeClr val="dk1"/>
          </a:effectRef>
          <a:fontRef idx="minor">
            <a:schemeClr val="tx1"/>
          </a:fontRef>
        </p:style>
      </p:cxnSp>
      <p:cxnSp>
        <p:nvCxnSpPr>
          <p:cNvPr id="68" name="Elbow Connector 67"/>
          <p:cNvCxnSpPr>
            <a:stCxn id="83" idx="1"/>
            <a:endCxn id="5" idx="1"/>
          </p:cNvCxnSpPr>
          <p:nvPr/>
        </p:nvCxnSpPr>
        <p:spPr>
          <a:xfrm flipV="1">
            <a:off x="9113012" y="1881632"/>
            <a:ext cx="449580" cy="922274"/>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cxnSp>
        <p:nvCxnSpPr>
          <p:cNvPr id="71" name="Elbow Connector 70"/>
          <p:cNvCxnSpPr>
            <a:stCxn id="62" idx="3"/>
            <a:endCxn id="5" idx="1"/>
          </p:cNvCxnSpPr>
          <p:nvPr/>
        </p:nvCxnSpPr>
        <p:spPr>
          <a:xfrm>
            <a:off x="9118092" y="1182116"/>
            <a:ext cx="444500" cy="699516"/>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rot="10800000" flipV="1">
            <a:off x="8061452" y="2483866"/>
            <a:ext cx="1051560" cy="640080"/>
          </a:xfrm>
          <a:prstGeom prst="rect">
            <a:avLst/>
          </a:prstGeom>
          <a:noFill/>
          <a:ln w="15875">
            <a:solidFill>
              <a:schemeClr val="tx1"/>
            </a:solidFill>
          </a:ln>
        </p:spPr>
        <p:txBody>
          <a:bodyPr wrap="square" lIns="45720" tIns="182880" rIns="45720" rtlCol="0" anchor="ctr">
            <a:noAutofit/>
          </a:bodyPr>
          <a:lstStyle/>
          <a:p>
            <a:pPr algn="ctr">
              <a:lnSpc>
                <a:spcPts val="1400"/>
              </a:lnSpc>
            </a:pPr>
            <a:r>
              <a:rPr lang="en-US" sz="1400" b="1" dirty="0">
                <a:latin typeface="Calibri" panose="020F0502020204030204" pitchFamily="34" charset="0"/>
              </a:rPr>
              <a:t>Chronic</a:t>
            </a:r>
          </a:p>
          <a:p>
            <a:pPr algn="ctr">
              <a:lnSpc>
                <a:spcPts val="1400"/>
              </a:lnSpc>
            </a:pPr>
            <a:r>
              <a:rPr lang="en-US" sz="1400" b="1" dirty="0">
                <a:latin typeface="Calibri" panose="020F0502020204030204" pitchFamily="34" charset="0"/>
              </a:rPr>
              <a:t>Failure</a:t>
            </a:r>
          </a:p>
          <a:p>
            <a:pPr algn="ctr">
              <a:lnSpc>
                <a:spcPts val="1400"/>
              </a:lnSpc>
            </a:pPr>
            <a:r>
              <a:rPr lang="en-US" sz="1400" b="1" dirty="0">
                <a:latin typeface="Calibri" panose="020F0502020204030204" pitchFamily="34" charset="0"/>
              </a:rPr>
              <a:t>Analysis</a:t>
            </a:r>
          </a:p>
          <a:p>
            <a:pPr algn="ctr">
              <a:lnSpc>
                <a:spcPts val="1400"/>
              </a:lnSpc>
            </a:pPr>
            <a:endParaRPr lang="en-US" sz="1400" b="1" dirty="0" smtClean="0">
              <a:latin typeface="Calibri" panose="020F0502020204030204" pitchFamily="34" charset="0"/>
            </a:endParaRPr>
          </a:p>
        </p:txBody>
      </p:sp>
      <p:sp>
        <p:nvSpPr>
          <p:cNvPr id="86" name="TextBox 85"/>
          <p:cNvSpPr txBox="1"/>
          <p:nvPr/>
        </p:nvSpPr>
        <p:spPr>
          <a:xfrm>
            <a:off x="4458843" y="1477899"/>
            <a:ext cx="883920" cy="54660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Perform Criticality Analysis</a:t>
            </a:r>
          </a:p>
        </p:txBody>
      </p:sp>
      <p:cxnSp>
        <p:nvCxnSpPr>
          <p:cNvPr id="87" name="Elbow Connector 86"/>
          <p:cNvCxnSpPr>
            <a:stCxn id="86" idx="3"/>
            <a:endCxn id="59" idx="1"/>
          </p:cNvCxnSpPr>
          <p:nvPr/>
        </p:nvCxnSpPr>
        <p:spPr>
          <a:xfrm flipV="1">
            <a:off x="5342763" y="619252"/>
            <a:ext cx="419989" cy="1131951"/>
          </a:xfrm>
          <a:prstGeom prst="bentConnector3">
            <a:avLst/>
          </a:prstGeom>
          <a:ln w="31750">
            <a:tailEnd type="arrow"/>
          </a:ln>
        </p:spPr>
        <p:style>
          <a:lnRef idx="1">
            <a:schemeClr val="dk1"/>
          </a:lnRef>
          <a:fillRef idx="0">
            <a:schemeClr val="dk1"/>
          </a:fillRef>
          <a:effectRef idx="0">
            <a:schemeClr val="dk1"/>
          </a:effectRef>
          <a:fontRef idx="minor">
            <a:schemeClr val="tx1"/>
          </a:fontRef>
        </p:style>
      </p:cxnSp>
      <p:cxnSp>
        <p:nvCxnSpPr>
          <p:cNvPr id="90" name="Elbow Connector 89"/>
          <p:cNvCxnSpPr>
            <a:stCxn id="86" idx="3"/>
            <a:endCxn id="60" idx="1"/>
          </p:cNvCxnSpPr>
          <p:nvPr/>
        </p:nvCxnSpPr>
        <p:spPr>
          <a:xfrm flipV="1">
            <a:off x="5342763" y="1186180"/>
            <a:ext cx="623189" cy="565023"/>
          </a:xfrm>
          <a:prstGeom prst="bentConnector3">
            <a:avLst>
              <a:gd name="adj1" fmla="val 33860"/>
            </a:avLst>
          </a:prstGeom>
          <a:ln w="31750">
            <a:tailEnd type="arrow"/>
          </a:ln>
        </p:spPr>
        <p:style>
          <a:lnRef idx="1">
            <a:schemeClr val="dk1"/>
          </a:lnRef>
          <a:fillRef idx="0">
            <a:schemeClr val="dk1"/>
          </a:fillRef>
          <a:effectRef idx="0">
            <a:schemeClr val="dk1"/>
          </a:effectRef>
          <a:fontRef idx="minor">
            <a:schemeClr val="tx1"/>
          </a:fontRef>
        </p:style>
      </p:cxnSp>
      <p:cxnSp>
        <p:nvCxnSpPr>
          <p:cNvPr id="93" name="Elbow Connector 92"/>
          <p:cNvCxnSpPr>
            <a:stCxn id="86" idx="3"/>
            <a:endCxn id="61" idx="1"/>
          </p:cNvCxnSpPr>
          <p:nvPr/>
        </p:nvCxnSpPr>
        <p:spPr>
          <a:xfrm>
            <a:off x="5342763" y="1751203"/>
            <a:ext cx="897509" cy="1905"/>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99" name="TextBox 98"/>
          <p:cNvSpPr txBox="1"/>
          <p:nvPr/>
        </p:nvSpPr>
        <p:spPr>
          <a:xfrm>
            <a:off x="5340858" y="5014247"/>
            <a:ext cx="856234" cy="48056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Promote </a:t>
            </a:r>
          </a:p>
          <a:p>
            <a:pPr algn="ctr">
              <a:lnSpc>
                <a:spcPts val="1400"/>
              </a:lnSpc>
            </a:pPr>
            <a:r>
              <a:rPr lang="en-US" sz="1400" b="1" dirty="0" smtClean="0">
                <a:latin typeface="Calibri" panose="020F0502020204030204" pitchFamily="34" charset="0"/>
              </a:rPr>
              <a:t>Job Safety</a:t>
            </a:r>
          </a:p>
        </p:txBody>
      </p:sp>
      <p:cxnSp>
        <p:nvCxnSpPr>
          <p:cNvPr id="100" name="Elbow Connector 99"/>
          <p:cNvCxnSpPr>
            <a:stCxn id="99" idx="3"/>
            <a:endCxn id="131" idx="0"/>
          </p:cNvCxnSpPr>
          <p:nvPr/>
        </p:nvCxnSpPr>
        <p:spPr>
          <a:xfrm>
            <a:off x="6197092" y="5254531"/>
            <a:ext cx="445008" cy="478251"/>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sp>
        <p:nvSpPr>
          <p:cNvPr id="113" name="TextBox 112"/>
          <p:cNvSpPr txBox="1"/>
          <p:nvPr/>
        </p:nvSpPr>
        <p:spPr>
          <a:xfrm>
            <a:off x="81533" y="356107"/>
            <a:ext cx="2471673" cy="1072897"/>
          </a:xfrm>
          <a:prstGeom prst="rect">
            <a:avLst/>
          </a:prstGeom>
          <a:noFill/>
          <a:ln w="15875">
            <a:solidFill>
              <a:schemeClr val="tx1"/>
            </a:solidFill>
          </a:ln>
        </p:spPr>
        <p:txBody>
          <a:bodyPr wrap="square" lIns="45720" rIns="45720" rtlCol="0" anchor="t">
            <a:noAutofit/>
          </a:bodyPr>
          <a:lstStyle/>
          <a:p>
            <a:pPr>
              <a:lnSpc>
                <a:spcPts val="1300"/>
              </a:lnSpc>
            </a:pPr>
            <a:r>
              <a:rPr lang="en-US" sz="1400" b="1" dirty="0" smtClean="0">
                <a:latin typeface="Calibri" panose="020F0502020204030204" pitchFamily="34" charset="0"/>
              </a:rPr>
              <a:t>Setup/Configure Fields:</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5 Annual Maint Costs to Asset</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Functional Failure on WO</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Out-of-Service on WO</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TypeWork field (with pic list)</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WO Feedback</a:t>
            </a:r>
          </a:p>
          <a:p>
            <a:pPr marL="91440" indent="-91440">
              <a:lnSpc>
                <a:spcPts val="1400"/>
              </a:lnSpc>
              <a:buFont typeface="Arial" panose="020B0604020202020204" pitchFamily="34" charset="0"/>
              <a:buChar char="•"/>
            </a:pPr>
            <a:endParaRPr lang="en-US" sz="1400" b="1" dirty="0" smtClean="0">
              <a:latin typeface="Calibri" panose="020F0502020204030204" pitchFamily="34" charset="0"/>
            </a:endParaRPr>
          </a:p>
          <a:p>
            <a:pPr>
              <a:lnSpc>
                <a:spcPts val="1400"/>
              </a:lnSpc>
            </a:pPr>
            <a:endParaRPr lang="en-US" sz="1400" b="1" dirty="0" smtClean="0">
              <a:latin typeface="Calibri" panose="020F0502020204030204" pitchFamily="34" charset="0"/>
            </a:endParaRPr>
          </a:p>
        </p:txBody>
      </p:sp>
      <p:sp>
        <p:nvSpPr>
          <p:cNvPr id="114" name="TextBox 113"/>
          <p:cNvSpPr txBox="1"/>
          <p:nvPr/>
        </p:nvSpPr>
        <p:spPr>
          <a:xfrm>
            <a:off x="76136" y="4286633"/>
            <a:ext cx="2575624" cy="242696"/>
          </a:xfrm>
          <a:prstGeom prst="rect">
            <a:avLst/>
          </a:prstGeom>
          <a:noFill/>
          <a:ln w="15875">
            <a:solidFill>
              <a:schemeClr val="tx1"/>
            </a:solidFill>
          </a:ln>
        </p:spPr>
        <p:txBody>
          <a:bodyPr wrap="square" lIns="45720" rIns="45720" rtlCol="0" anchor="t">
            <a:noAutofit/>
          </a:bodyPr>
          <a:lstStyle/>
          <a:p>
            <a:pPr algn="ctr">
              <a:lnSpc>
                <a:spcPts val="1400"/>
              </a:lnSpc>
            </a:pPr>
            <a:r>
              <a:rPr lang="en-US" sz="1400" b="1" dirty="0" smtClean="0">
                <a:latin typeface="Calibri" panose="020F0502020204030204" pitchFamily="34" charset="0"/>
              </a:rPr>
              <a:t>Autoscript for Oper. Downtime</a:t>
            </a:r>
          </a:p>
        </p:txBody>
      </p:sp>
      <p:cxnSp>
        <p:nvCxnSpPr>
          <p:cNvPr id="115" name="Elbow Connector 114"/>
          <p:cNvCxnSpPr>
            <a:stCxn id="114" idx="3"/>
            <a:endCxn id="20" idx="1"/>
          </p:cNvCxnSpPr>
          <p:nvPr/>
        </p:nvCxnSpPr>
        <p:spPr>
          <a:xfrm flipV="1">
            <a:off x="2651760" y="4215130"/>
            <a:ext cx="440944" cy="192851"/>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3551936" y="5374766"/>
            <a:ext cx="1004824" cy="582933"/>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AutoScript </a:t>
            </a:r>
          </a:p>
          <a:p>
            <a:pPr algn="ctr">
              <a:lnSpc>
                <a:spcPts val="1400"/>
              </a:lnSpc>
            </a:pPr>
            <a:r>
              <a:rPr lang="en-US" sz="1400" b="1" dirty="0" smtClean="0">
                <a:latin typeface="Calibri" panose="020F0502020204030204" pitchFamily="34" charset="0"/>
              </a:rPr>
              <a:t>for Rough Estimate</a:t>
            </a:r>
          </a:p>
        </p:txBody>
      </p:sp>
      <p:sp>
        <p:nvSpPr>
          <p:cNvPr id="126" name="TextBox 125"/>
          <p:cNvSpPr txBox="1"/>
          <p:nvPr/>
        </p:nvSpPr>
        <p:spPr>
          <a:xfrm>
            <a:off x="7762240" y="5713476"/>
            <a:ext cx="1127760" cy="418319"/>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Imp. Backlog Management</a:t>
            </a:r>
          </a:p>
        </p:txBody>
      </p:sp>
      <p:cxnSp>
        <p:nvCxnSpPr>
          <p:cNvPr id="127" name="Elbow Connector 126"/>
          <p:cNvCxnSpPr>
            <a:stCxn id="126" idx="3"/>
            <a:endCxn id="6" idx="1"/>
          </p:cNvCxnSpPr>
          <p:nvPr/>
        </p:nvCxnSpPr>
        <p:spPr>
          <a:xfrm flipV="1">
            <a:off x="8890000" y="4264152"/>
            <a:ext cx="540512" cy="1658484"/>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5028184" y="6426837"/>
            <a:ext cx="1051560" cy="377317"/>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Spare Part Integration</a:t>
            </a:r>
          </a:p>
        </p:txBody>
      </p:sp>
      <p:sp>
        <p:nvSpPr>
          <p:cNvPr id="131" name="TextBox 130"/>
          <p:cNvSpPr txBox="1"/>
          <p:nvPr/>
        </p:nvSpPr>
        <p:spPr>
          <a:xfrm>
            <a:off x="6116320" y="5732782"/>
            <a:ext cx="1051560" cy="377317"/>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Improve Job Planning</a:t>
            </a:r>
          </a:p>
        </p:txBody>
      </p:sp>
      <p:cxnSp>
        <p:nvCxnSpPr>
          <p:cNvPr id="135" name="Elbow Connector 134"/>
          <p:cNvCxnSpPr>
            <a:stCxn id="130" idx="3"/>
            <a:endCxn id="131" idx="2"/>
          </p:cNvCxnSpPr>
          <p:nvPr/>
        </p:nvCxnSpPr>
        <p:spPr>
          <a:xfrm flipV="1">
            <a:off x="6079744" y="6110099"/>
            <a:ext cx="457200" cy="505397"/>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cxnSp>
        <p:nvCxnSpPr>
          <p:cNvPr id="138" name="Elbow Connector 137"/>
          <p:cNvCxnSpPr>
            <a:stCxn id="131" idx="3"/>
            <a:endCxn id="126" idx="1"/>
          </p:cNvCxnSpPr>
          <p:nvPr/>
        </p:nvCxnSpPr>
        <p:spPr>
          <a:xfrm>
            <a:off x="7167880" y="5921441"/>
            <a:ext cx="594360" cy="1195"/>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cxnSp>
        <p:nvCxnSpPr>
          <p:cNvPr id="147" name="Elbow Connector 146"/>
          <p:cNvCxnSpPr>
            <a:stCxn id="9" idx="3"/>
            <a:endCxn id="5" idx="1"/>
          </p:cNvCxnSpPr>
          <p:nvPr/>
        </p:nvCxnSpPr>
        <p:spPr>
          <a:xfrm flipV="1">
            <a:off x="9100312" y="1881632"/>
            <a:ext cx="462280" cy="1625346"/>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grpSp>
        <p:nvGrpSpPr>
          <p:cNvPr id="3" name="Group 2"/>
          <p:cNvGrpSpPr/>
          <p:nvPr/>
        </p:nvGrpSpPr>
        <p:grpSpPr>
          <a:xfrm>
            <a:off x="9429242" y="3370072"/>
            <a:ext cx="1734566" cy="2177097"/>
            <a:chOff x="9429242" y="3370072"/>
            <a:chExt cx="1734566" cy="2177097"/>
          </a:xfrm>
        </p:grpSpPr>
        <p:sp>
          <p:nvSpPr>
            <p:cNvPr id="7" name="TextBox 6"/>
            <p:cNvSpPr txBox="1"/>
            <p:nvPr/>
          </p:nvSpPr>
          <p:spPr>
            <a:xfrm>
              <a:off x="9429242" y="4741481"/>
              <a:ext cx="1051560" cy="805688"/>
            </a:xfrm>
            <a:prstGeom prst="rect">
              <a:avLst/>
            </a:prstGeom>
            <a:solidFill>
              <a:schemeClr val="accent1">
                <a:lumMod val="20000"/>
                <a:lumOff val="80000"/>
              </a:schemeClr>
            </a:solid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Provide Ease-of-Use for Core System use</a:t>
              </a:r>
            </a:p>
          </p:txBody>
        </p:sp>
        <p:sp>
          <p:nvSpPr>
            <p:cNvPr id="6" name="TextBox 5"/>
            <p:cNvSpPr txBox="1"/>
            <p:nvPr/>
          </p:nvSpPr>
          <p:spPr>
            <a:xfrm>
              <a:off x="9430512" y="3944112"/>
              <a:ext cx="1051560" cy="640080"/>
            </a:xfrm>
            <a:prstGeom prst="rect">
              <a:avLst/>
            </a:prstGeom>
            <a:solidFill>
              <a:schemeClr val="accent1">
                <a:lumMod val="20000"/>
                <a:lumOff val="80000"/>
              </a:schemeClr>
            </a:solid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Improve Workforce Productivity</a:t>
              </a:r>
            </a:p>
          </p:txBody>
        </p:sp>
        <p:cxnSp>
          <p:nvCxnSpPr>
            <p:cNvPr id="157" name="Elbow Connector 156"/>
            <p:cNvCxnSpPr>
              <a:stCxn id="6" idx="3"/>
              <a:endCxn id="4" idx="1"/>
            </p:cNvCxnSpPr>
            <p:nvPr/>
          </p:nvCxnSpPr>
          <p:spPr>
            <a:xfrm flipV="1">
              <a:off x="10482072" y="3370072"/>
              <a:ext cx="681736" cy="894080"/>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cxnSp>
          <p:nvCxnSpPr>
            <p:cNvPr id="161" name="Elbow Connector 160"/>
            <p:cNvCxnSpPr>
              <a:stCxn id="7" idx="3"/>
              <a:endCxn id="4" idx="1"/>
            </p:cNvCxnSpPr>
            <p:nvPr/>
          </p:nvCxnSpPr>
          <p:spPr>
            <a:xfrm flipV="1">
              <a:off x="10480802" y="3370072"/>
              <a:ext cx="683006" cy="1774253"/>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grpSp>
      <p:sp>
        <p:nvSpPr>
          <p:cNvPr id="177" name="TextBox 176"/>
          <p:cNvSpPr txBox="1"/>
          <p:nvPr/>
        </p:nvSpPr>
        <p:spPr>
          <a:xfrm>
            <a:off x="10152380" y="6088889"/>
            <a:ext cx="800608" cy="744770"/>
          </a:xfrm>
          <a:prstGeom prst="rect">
            <a:avLst/>
          </a:prstGeom>
          <a:noFill/>
          <a:ln w="15875">
            <a:solidFill>
              <a:schemeClr val="tx1"/>
            </a:solidFill>
          </a:ln>
        </p:spPr>
        <p:txBody>
          <a:bodyPr wrap="square" lIns="45720" rIns="45720" rtlCol="0" anchor="ctr">
            <a:noAutofit/>
          </a:bodyPr>
          <a:lstStyle/>
          <a:p>
            <a:pPr algn="ctr">
              <a:lnSpc>
                <a:spcPts val="1300"/>
              </a:lnSpc>
            </a:pPr>
            <a:r>
              <a:rPr lang="en-US" sz="1400" b="1" dirty="0" smtClean="0">
                <a:latin typeface="Calibri" panose="020F0502020204030204" pitchFamily="34" charset="0"/>
              </a:rPr>
              <a:t>Evaluate </a:t>
            </a:r>
          </a:p>
          <a:p>
            <a:pPr algn="ctr">
              <a:lnSpc>
                <a:spcPts val="1300"/>
              </a:lnSpc>
            </a:pPr>
            <a:r>
              <a:rPr lang="en-US" sz="1400" b="1" dirty="0" smtClean="0">
                <a:latin typeface="Calibri" panose="020F0502020204030204" pitchFamily="34" charset="0"/>
              </a:rPr>
              <a:t>Speed/</a:t>
            </a:r>
          </a:p>
          <a:p>
            <a:pPr algn="ctr">
              <a:lnSpc>
                <a:spcPts val="1300"/>
              </a:lnSpc>
            </a:pPr>
            <a:r>
              <a:rPr lang="en-US" sz="1400" b="1" dirty="0" smtClean="0">
                <a:latin typeface="Calibri" panose="020F0502020204030204" pitchFamily="34" charset="0"/>
              </a:rPr>
              <a:t>Perfor-</a:t>
            </a:r>
          </a:p>
          <a:p>
            <a:pPr algn="ctr">
              <a:lnSpc>
                <a:spcPts val="1300"/>
              </a:lnSpc>
            </a:pPr>
            <a:r>
              <a:rPr lang="en-US" sz="1400" b="1" dirty="0" smtClean="0">
                <a:latin typeface="Calibri" panose="020F0502020204030204" pitchFamily="34" charset="0"/>
              </a:rPr>
              <a:t>mance</a:t>
            </a:r>
          </a:p>
        </p:txBody>
      </p:sp>
      <p:cxnSp>
        <p:nvCxnSpPr>
          <p:cNvPr id="178" name="Elbow Connector 177"/>
          <p:cNvCxnSpPr>
            <a:stCxn id="303" idx="3"/>
            <a:endCxn id="7" idx="1"/>
          </p:cNvCxnSpPr>
          <p:nvPr/>
        </p:nvCxnSpPr>
        <p:spPr>
          <a:xfrm flipV="1">
            <a:off x="8890000" y="5144325"/>
            <a:ext cx="539242" cy="1545199"/>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181" name="TextBox 180"/>
          <p:cNvSpPr txBox="1"/>
          <p:nvPr/>
        </p:nvSpPr>
        <p:spPr>
          <a:xfrm>
            <a:off x="6768084" y="5168706"/>
            <a:ext cx="1384808" cy="438467"/>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Create Backlog Growth Report</a:t>
            </a:r>
          </a:p>
        </p:txBody>
      </p:sp>
      <p:cxnSp>
        <p:nvCxnSpPr>
          <p:cNvPr id="182" name="Elbow Connector 181"/>
          <p:cNvCxnSpPr>
            <a:stCxn id="181" idx="3"/>
            <a:endCxn id="126" idx="0"/>
          </p:cNvCxnSpPr>
          <p:nvPr/>
        </p:nvCxnSpPr>
        <p:spPr>
          <a:xfrm>
            <a:off x="8152892" y="5387940"/>
            <a:ext cx="173228" cy="325536"/>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sp>
        <p:nvSpPr>
          <p:cNvPr id="189" name="TextBox 188"/>
          <p:cNvSpPr txBox="1"/>
          <p:nvPr/>
        </p:nvSpPr>
        <p:spPr>
          <a:xfrm>
            <a:off x="8055737" y="1737424"/>
            <a:ext cx="1061212" cy="622744"/>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Perform </a:t>
            </a:r>
          </a:p>
          <a:p>
            <a:pPr algn="ctr">
              <a:lnSpc>
                <a:spcPts val="1400"/>
              </a:lnSpc>
            </a:pPr>
            <a:r>
              <a:rPr lang="en-US" sz="1400" b="1" dirty="0" smtClean="0">
                <a:latin typeface="Calibri" panose="020F0502020204030204" pitchFamily="34" charset="0"/>
              </a:rPr>
              <a:t>Defect Elimination</a:t>
            </a:r>
          </a:p>
        </p:txBody>
      </p:sp>
      <p:sp>
        <p:nvSpPr>
          <p:cNvPr id="192" name="TextBox 191"/>
          <p:cNvSpPr txBox="1"/>
          <p:nvPr/>
        </p:nvSpPr>
        <p:spPr>
          <a:xfrm>
            <a:off x="4749800" y="2325878"/>
            <a:ext cx="1726438" cy="247925"/>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Setup Reliability Team</a:t>
            </a:r>
          </a:p>
        </p:txBody>
      </p:sp>
      <p:cxnSp>
        <p:nvCxnSpPr>
          <p:cNvPr id="204" name="Elbow Connector 203"/>
          <p:cNvCxnSpPr>
            <a:stCxn id="15" idx="3"/>
            <a:endCxn id="189" idx="1"/>
          </p:cNvCxnSpPr>
          <p:nvPr/>
        </p:nvCxnSpPr>
        <p:spPr>
          <a:xfrm flipV="1">
            <a:off x="7598791" y="2048796"/>
            <a:ext cx="456946" cy="417068"/>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208" name="TextBox 207"/>
          <p:cNvSpPr txBox="1"/>
          <p:nvPr/>
        </p:nvSpPr>
        <p:spPr>
          <a:xfrm>
            <a:off x="81534" y="1477899"/>
            <a:ext cx="2950972" cy="1078039"/>
          </a:xfrm>
          <a:prstGeom prst="rect">
            <a:avLst/>
          </a:prstGeom>
          <a:noFill/>
          <a:ln w="15875">
            <a:solidFill>
              <a:schemeClr val="tx1"/>
            </a:solidFill>
          </a:ln>
        </p:spPr>
        <p:txBody>
          <a:bodyPr wrap="square" lIns="45720" rIns="45720" rtlCol="0" anchor="t">
            <a:noAutofit/>
          </a:bodyPr>
          <a:lstStyle/>
          <a:p>
            <a:pPr>
              <a:lnSpc>
                <a:spcPts val="1300"/>
              </a:lnSpc>
            </a:pPr>
            <a:r>
              <a:rPr lang="en-US" sz="1400" b="1" dirty="0" smtClean="0">
                <a:latin typeface="Calibri" panose="020F0502020204030204" pitchFamily="34" charset="0"/>
              </a:rPr>
              <a:t>Create Power Applications:</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Defect Tracking</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RCM Analysis Screen</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WO Ranking Matrix</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HSE Accident/Incident Tracking</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PM Basic &amp; Commitment Repository</a:t>
            </a:r>
          </a:p>
          <a:p>
            <a:pPr>
              <a:lnSpc>
                <a:spcPts val="1400"/>
              </a:lnSpc>
            </a:pPr>
            <a:endParaRPr lang="en-US" sz="1400" b="1" dirty="0" smtClean="0">
              <a:latin typeface="Calibri" panose="020F0502020204030204" pitchFamily="34" charset="0"/>
            </a:endParaRPr>
          </a:p>
        </p:txBody>
      </p:sp>
      <p:cxnSp>
        <p:nvCxnSpPr>
          <p:cNvPr id="211" name="Straight Arrow Connector 210"/>
          <p:cNvCxnSpPr>
            <a:stCxn id="192" idx="3"/>
            <a:endCxn id="15" idx="1"/>
          </p:cNvCxnSpPr>
          <p:nvPr/>
        </p:nvCxnSpPr>
        <p:spPr>
          <a:xfrm>
            <a:off x="6476238" y="2449841"/>
            <a:ext cx="228219" cy="16023"/>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216" name="TextBox 215"/>
          <p:cNvSpPr txBox="1"/>
          <p:nvPr/>
        </p:nvSpPr>
        <p:spPr>
          <a:xfrm>
            <a:off x="39116" y="5577726"/>
            <a:ext cx="867410" cy="599468"/>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Formalize Core</a:t>
            </a:r>
          </a:p>
          <a:p>
            <a:pPr algn="ctr">
              <a:lnSpc>
                <a:spcPts val="1400"/>
              </a:lnSpc>
            </a:pPr>
            <a:r>
              <a:rPr lang="en-US" sz="1400" b="1" dirty="0" smtClean="0">
                <a:latin typeface="Calibri" panose="020F0502020204030204" pitchFamily="34" charset="0"/>
              </a:rPr>
              <a:t>Team</a:t>
            </a:r>
          </a:p>
        </p:txBody>
      </p:sp>
      <p:sp>
        <p:nvSpPr>
          <p:cNvPr id="217" name="TextBox 216"/>
          <p:cNvSpPr txBox="1"/>
          <p:nvPr/>
        </p:nvSpPr>
        <p:spPr>
          <a:xfrm>
            <a:off x="1158240" y="4929037"/>
            <a:ext cx="1984755" cy="1897063"/>
          </a:xfrm>
          <a:prstGeom prst="rect">
            <a:avLst/>
          </a:prstGeom>
          <a:noFill/>
          <a:ln w="15875">
            <a:solidFill>
              <a:schemeClr val="tx1"/>
            </a:solidFill>
          </a:ln>
        </p:spPr>
        <p:txBody>
          <a:bodyPr wrap="square" lIns="45720" rIns="45720" rtlCol="0" anchor="t">
            <a:noAutofit/>
          </a:bodyPr>
          <a:lstStyle/>
          <a:p>
            <a:pPr marL="91440" indent="-91440">
              <a:lnSpc>
                <a:spcPts val="1300"/>
              </a:lnSpc>
              <a:buFont typeface="Arial" panose="020B0604020202020204" pitchFamily="34" charset="0"/>
              <a:buChar char="•"/>
            </a:pPr>
            <a:r>
              <a:rPr lang="en-US" sz="1400" b="1" dirty="0" smtClean="0">
                <a:latin typeface="Calibri" panose="020F0502020204030204" pitchFamily="34" charset="0"/>
              </a:rPr>
              <a:t>Build Charter</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Build RACI</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Formalize WORM team</a:t>
            </a:r>
          </a:p>
          <a:p>
            <a:pPr marL="91440" indent="-91440">
              <a:lnSpc>
                <a:spcPts val="1300"/>
              </a:lnSpc>
              <a:buFont typeface="Arial" panose="020B0604020202020204" pitchFamily="34" charset="0"/>
              <a:buChar char="•"/>
            </a:pPr>
            <a:r>
              <a:rPr lang="en-US" sz="1400" b="1" dirty="0">
                <a:latin typeface="Calibri" panose="020F0502020204030204" pitchFamily="34" charset="0"/>
              </a:rPr>
              <a:t>Create Business </a:t>
            </a:r>
            <a:r>
              <a:rPr lang="en-US" sz="1400" b="1" dirty="0" smtClean="0">
                <a:latin typeface="Calibri" panose="020F0502020204030204" pitchFamily="34" charset="0"/>
              </a:rPr>
              <a:t>Rules</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Build CMMS Definitions</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Create Error Checks</a:t>
            </a:r>
            <a:endParaRPr lang="en-US" sz="1400" b="1" dirty="0">
              <a:latin typeface="Calibri" panose="020F0502020204030204" pitchFamily="34" charset="0"/>
            </a:endParaRPr>
          </a:p>
          <a:p>
            <a:pPr marL="91440" indent="-91440">
              <a:lnSpc>
                <a:spcPts val="1300"/>
              </a:lnSpc>
              <a:buFont typeface="Arial" panose="020B0604020202020204" pitchFamily="34" charset="0"/>
              <a:buChar char="•"/>
            </a:pPr>
            <a:r>
              <a:rPr lang="en-US" sz="1400" b="1" dirty="0" smtClean="0">
                <a:latin typeface="Calibri" panose="020F0502020204030204" pitchFamily="34" charset="0"/>
              </a:rPr>
              <a:t>Define Business Analyst</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Maintain Punchlist</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Solidify Vision/Mission</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Create Posters</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Setup Book Club</a:t>
            </a:r>
          </a:p>
        </p:txBody>
      </p:sp>
      <p:cxnSp>
        <p:nvCxnSpPr>
          <p:cNvPr id="220" name="Straight Arrow Connector 219"/>
          <p:cNvCxnSpPr>
            <a:stCxn id="216" idx="3"/>
            <a:endCxn id="217" idx="1"/>
          </p:cNvCxnSpPr>
          <p:nvPr/>
        </p:nvCxnSpPr>
        <p:spPr>
          <a:xfrm>
            <a:off x="906526" y="5877460"/>
            <a:ext cx="251714" cy="109"/>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cxnSp>
        <p:nvCxnSpPr>
          <p:cNvPr id="226" name="Elbow Connector 225"/>
          <p:cNvCxnSpPr>
            <a:stCxn id="105" idx="3"/>
            <a:endCxn id="20" idx="1"/>
          </p:cNvCxnSpPr>
          <p:nvPr/>
        </p:nvCxnSpPr>
        <p:spPr>
          <a:xfrm>
            <a:off x="2450592" y="3789894"/>
            <a:ext cx="642112" cy="425236"/>
          </a:xfrm>
          <a:prstGeom prst="bentConnector3">
            <a:avLst>
              <a:gd name="adj1" fmla="val 67089"/>
            </a:avLst>
          </a:prstGeom>
          <a:ln w="31750">
            <a:tailEnd type="arrow"/>
          </a:ln>
        </p:spPr>
        <p:style>
          <a:lnRef idx="1">
            <a:schemeClr val="dk1"/>
          </a:lnRef>
          <a:fillRef idx="0">
            <a:schemeClr val="dk1"/>
          </a:fillRef>
          <a:effectRef idx="0">
            <a:schemeClr val="dk1"/>
          </a:effectRef>
          <a:fontRef idx="minor">
            <a:schemeClr val="tx1"/>
          </a:fontRef>
        </p:style>
      </p:cxnSp>
      <p:cxnSp>
        <p:nvCxnSpPr>
          <p:cNvPr id="232" name="Elbow Connector 231"/>
          <p:cNvCxnSpPr>
            <a:stCxn id="15" idx="3"/>
            <a:endCxn id="9" idx="1"/>
          </p:cNvCxnSpPr>
          <p:nvPr/>
        </p:nvCxnSpPr>
        <p:spPr>
          <a:xfrm>
            <a:off x="7598791" y="2465864"/>
            <a:ext cx="449961" cy="1041114"/>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cxnSp>
        <p:nvCxnSpPr>
          <p:cNvPr id="238" name="Elbow Connector 237"/>
          <p:cNvCxnSpPr>
            <a:stCxn id="217" idx="3"/>
            <a:endCxn id="14" idx="1"/>
          </p:cNvCxnSpPr>
          <p:nvPr/>
        </p:nvCxnSpPr>
        <p:spPr>
          <a:xfrm flipV="1">
            <a:off x="3142995" y="4913103"/>
            <a:ext cx="3351277" cy="964466"/>
          </a:xfrm>
          <a:prstGeom prst="bentConnector3">
            <a:avLst>
              <a:gd name="adj1" fmla="val 6217"/>
            </a:avLst>
          </a:prstGeom>
          <a:ln w="31750">
            <a:tailEnd type="arrow"/>
          </a:ln>
        </p:spPr>
        <p:style>
          <a:lnRef idx="1">
            <a:schemeClr val="dk1"/>
          </a:lnRef>
          <a:fillRef idx="0">
            <a:schemeClr val="dk1"/>
          </a:fillRef>
          <a:effectRef idx="0">
            <a:schemeClr val="dk1"/>
          </a:effectRef>
          <a:fontRef idx="minor">
            <a:schemeClr val="tx1"/>
          </a:fontRef>
        </p:style>
      </p:cxnSp>
      <p:sp>
        <p:nvSpPr>
          <p:cNvPr id="249" name="TextBox 248"/>
          <p:cNvSpPr txBox="1"/>
          <p:nvPr/>
        </p:nvSpPr>
        <p:spPr>
          <a:xfrm>
            <a:off x="2756407" y="354521"/>
            <a:ext cx="2352675" cy="1066038"/>
          </a:xfrm>
          <a:prstGeom prst="rect">
            <a:avLst/>
          </a:prstGeom>
          <a:noFill/>
          <a:ln w="15875">
            <a:solidFill>
              <a:schemeClr val="tx1"/>
            </a:solidFill>
          </a:ln>
        </p:spPr>
        <p:txBody>
          <a:bodyPr wrap="square" lIns="45720" rIns="45720" rtlCol="0" anchor="t">
            <a:noAutofit/>
          </a:bodyPr>
          <a:lstStyle/>
          <a:p>
            <a:pPr>
              <a:lnSpc>
                <a:spcPts val="1300"/>
              </a:lnSpc>
            </a:pPr>
            <a:r>
              <a:rPr lang="en-US" sz="1400" b="1" dirty="0" smtClean="0">
                <a:latin typeface="Calibri" panose="020F0502020204030204" pitchFamily="34" charset="0"/>
              </a:rPr>
              <a:t>Activate CMMS Functionality:</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Type-Ahead</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Prefix WO with “YY-”</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Capture Actions Performed</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Setup Capital Tool Tracking</a:t>
            </a:r>
          </a:p>
          <a:p>
            <a:pPr marL="91440" indent="-91440">
              <a:lnSpc>
                <a:spcPts val="1300"/>
              </a:lnSpc>
              <a:buFont typeface="Arial" panose="020B0604020202020204" pitchFamily="34" charset="0"/>
              <a:buChar char="•"/>
            </a:pPr>
            <a:r>
              <a:rPr lang="en-US" sz="1400" b="1" dirty="0" smtClean="0">
                <a:latin typeface="Calibri" panose="020F0502020204030204" pitchFamily="34" charset="0"/>
              </a:rPr>
              <a:t>Meter-based PMs</a:t>
            </a:r>
          </a:p>
          <a:p>
            <a:pPr>
              <a:lnSpc>
                <a:spcPts val="1400"/>
              </a:lnSpc>
            </a:pPr>
            <a:endParaRPr lang="en-US" sz="1400" b="1" dirty="0" smtClean="0">
              <a:latin typeface="Calibri" panose="020F0502020204030204" pitchFamily="34" charset="0"/>
            </a:endParaRPr>
          </a:p>
        </p:txBody>
      </p:sp>
      <p:sp>
        <p:nvSpPr>
          <p:cNvPr id="255" name="TextBox 254"/>
          <p:cNvSpPr txBox="1"/>
          <p:nvPr/>
        </p:nvSpPr>
        <p:spPr>
          <a:xfrm>
            <a:off x="5844730" y="4135437"/>
            <a:ext cx="2702497" cy="242636"/>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Perform Precision Maint. Training</a:t>
            </a:r>
          </a:p>
        </p:txBody>
      </p:sp>
      <p:cxnSp>
        <p:nvCxnSpPr>
          <p:cNvPr id="256" name="Straight Arrow Connector 255"/>
          <p:cNvCxnSpPr>
            <a:stCxn id="255" idx="3"/>
            <a:endCxn id="6" idx="1"/>
          </p:cNvCxnSpPr>
          <p:nvPr/>
        </p:nvCxnSpPr>
        <p:spPr>
          <a:xfrm>
            <a:off x="8547227" y="4256755"/>
            <a:ext cx="883285" cy="7397"/>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262" name="TextBox 261"/>
          <p:cNvSpPr txBox="1"/>
          <p:nvPr/>
        </p:nvSpPr>
        <p:spPr>
          <a:xfrm>
            <a:off x="7981505" y="391421"/>
            <a:ext cx="1782826" cy="321310"/>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Cost Avoidance Report</a:t>
            </a:r>
          </a:p>
        </p:txBody>
      </p:sp>
      <p:cxnSp>
        <p:nvCxnSpPr>
          <p:cNvPr id="265" name="Elbow Connector 264"/>
          <p:cNvCxnSpPr>
            <a:stCxn id="262" idx="3"/>
            <a:endCxn id="5" idx="0"/>
          </p:cNvCxnSpPr>
          <p:nvPr/>
        </p:nvCxnSpPr>
        <p:spPr>
          <a:xfrm>
            <a:off x="9764331" y="552076"/>
            <a:ext cx="255461" cy="1009516"/>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grpSp>
        <p:nvGrpSpPr>
          <p:cNvPr id="70" name="Group 69"/>
          <p:cNvGrpSpPr/>
          <p:nvPr/>
        </p:nvGrpSpPr>
        <p:grpSpPr>
          <a:xfrm>
            <a:off x="521906" y="2943860"/>
            <a:ext cx="1967802" cy="579882"/>
            <a:chOff x="521906" y="2943860"/>
            <a:chExt cx="1967802" cy="579882"/>
          </a:xfrm>
        </p:grpSpPr>
        <p:sp>
          <p:nvSpPr>
            <p:cNvPr id="19" name="TextBox 18"/>
            <p:cNvSpPr txBox="1"/>
            <p:nvPr/>
          </p:nvSpPr>
          <p:spPr>
            <a:xfrm>
              <a:off x="728980" y="2943860"/>
              <a:ext cx="1760728" cy="578612"/>
            </a:xfrm>
            <a:prstGeom prst="rect">
              <a:avLst/>
            </a:prstGeom>
            <a:noFill/>
            <a:ln w="15875">
              <a:solidFill>
                <a:schemeClr val="tx1"/>
              </a:solidFill>
            </a:ln>
          </p:spPr>
          <p:txBody>
            <a:bodyPr wrap="square" lIns="45720" rIns="45720" rtlCol="0" anchor="ctr">
              <a:noAutofit/>
            </a:bodyPr>
            <a:lstStyle/>
            <a:p>
              <a:pPr>
                <a:lnSpc>
                  <a:spcPts val="1300"/>
                </a:lnSpc>
              </a:pPr>
              <a:r>
                <a:rPr lang="en-US" sz="1400" b="1" dirty="0" smtClean="0">
                  <a:latin typeface="Calibri" panose="020F0502020204030204" pitchFamily="34" charset="0"/>
                </a:rPr>
                <a:t>Failed Component</a:t>
              </a:r>
            </a:p>
            <a:p>
              <a:pPr>
                <a:lnSpc>
                  <a:spcPts val="1300"/>
                </a:lnSpc>
              </a:pPr>
              <a:r>
                <a:rPr lang="en-US" sz="1400" b="1" dirty="0" smtClean="0">
                  <a:latin typeface="Calibri" panose="020F0502020204030204" pitchFamily="34" charset="0"/>
                </a:rPr>
                <a:t>Component Problem</a:t>
              </a:r>
            </a:p>
            <a:p>
              <a:pPr>
                <a:lnSpc>
                  <a:spcPts val="1300"/>
                </a:lnSpc>
              </a:pPr>
              <a:r>
                <a:rPr lang="en-US" sz="1400" b="1" dirty="0" smtClean="0">
                  <a:latin typeface="Calibri" panose="020F0502020204030204" pitchFamily="34" charset="0"/>
                </a:rPr>
                <a:t>Cause Code</a:t>
              </a:r>
            </a:p>
          </p:txBody>
        </p:sp>
        <p:sp>
          <p:nvSpPr>
            <p:cNvPr id="273" name="TextBox 272"/>
            <p:cNvSpPr txBox="1"/>
            <p:nvPr/>
          </p:nvSpPr>
          <p:spPr>
            <a:xfrm rot="16200000">
              <a:off x="333184" y="3137090"/>
              <a:ext cx="575374" cy="197929"/>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Setup</a:t>
              </a:r>
            </a:p>
          </p:txBody>
        </p:sp>
      </p:grpSp>
      <p:sp>
        <p:nvSpPr>
          <p:cNvPr id="105" name="TextBox 104"/>
          <p:cNvSpPr txBox="1"/>
          <p:nvPr/>
        </p:nvSpPr>
        <p:spPr>
          <a:xfrm>
            <a:off x="276352" y="3607014"/>
            <a:ext cx="2174240" cy="365760"/>
          </a:xfrm>
          <a:prstGeom prst="rect">
            <a:avLst/>
          </a:prstGeom>
          <a:noFill/>
          <a:ln w="15875">
            <a:solidFill>
              <a:schemeClr val="tx1"/>
            </a:solidFill>
          </a:ln>
        </p:spPr>
        <p:txBody>
          <a:bodyPr wrap="square" lIns="45720" rIns="45720" rtlCol="0" anchor="ctr">
            <a:noAutofit/>
          </a:bodyPr>
          <a:lstStyle/>
          <a:p>
            <a:pPr>
              <a:lnSpc>
                <a:spcPts val="1300"/>
              </a:lnSpc>
            </a:pPr>
            <a:r>
              <a:rPr lang="en-US" sz="1400" b="1" dirty="0" smtClean="0">
                <a:latin typeface="Calibri" panose="020F0502020204030204" pitchFamily="34" charset="0"/>
              </a:rPr>
              <a:t>Asset Install Date, Warranty Expiry, Replacement Cost</a:t>
            </a:r>
          </a:p>
        </p:txBody>
      </p:sp>
      <p:sp>
        <p:nvSpPr>
          <p:cNvPr id="283" name="TextBox 282"/>
          <p:cNvSpPr txBox="1"/>
          <p:nvPr/>
        </p:nvSpPr>
        <p:spPr>
          <a:xfrm>
            <a:off x="11074400" y="6481381"/>
            <a:ext cx="1188720" cy="427419"/>
          </a:xfrm>
          <a:prstGeom prst="rect">
            <a:avLst/>
          </a:prstGeom>
          <a:noFill/>
          <a:ln w="15875">
            <a:noFill/>
          </a:ln>
        </p:spPr>
        <p:txBody>
          <a:bodyPr wrap="square" lIns="45720" rIns="45720" rtlCol="0" anchor="t">
            <a:noAutofit/>
          </a:bodyPr>
          <a:lstStyle/>
          <a:p>
            <a:r>
              <a:rPr lang="en-US" sz="1050" b="1" dirty="0" smtClean="0">
                <a:latin typeface="Calibri" panose="020F0502020204030204" pitchFamily="34" charset="0"/>
              </a:rPr>
              <a:t>TRM John Reeve</a:t>
            </a:r>
          </a:p>
          <a:p>
            <a:r>
              <a:rPr lang="en-US" sz="1050" b="1" dirty="0" smtClean="0">
                <a:latin typeface="Calibri" panose="020F0502020204030204" pitchFamily="34" charset="0"/>
              </a:rPr>
              <a:t>Rev 1, 11/02/2017</a:t>
            </a:r>
          </a:p>
        </p:txBody>
      </p:sp>
      <p:sp>
        <p:nvSpPr>
          <p:cNvPr id="286" name="TextBox 285"/>
          <p:cNvSpPr txBox="1"/>
          <p:nvPr/>
        </p:nvSpPr>
        <p:spPr>
          <a:xfrm>
            <a:off x="3539490" y="6083651"/>
            <a:ext cx="1004824" cy="582933"/>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AutoScript </a:t>
            </a:r>
          </a:p>
          <a:p>
            <a:pPr algn="ctr">
              <a:lnSpc>
                <a:spcPts val="1400"/>
              </a:lnSpc>
            </a:pPr>
            <a:r>
              <a:rPr lang="en-US" sz="1400" b="1" dirty="0" smtClean="0">
                <a:latin typeface="Calibri" panose="020F0502020204030204" pitchFamily="34" charset="0"/>
              </a:rPr>
              <a:t>for Backlog Ranking</a:t>
            </a:r>
          </a:p>
        </p:txBody>
      </p:sp>
      <p:cxnSp>
        <p:nvCxnSpPr>
          <p:cNvPr id="287" name="Elbow Connector 286"/>
          <p:cNvCxnSpPr>
            <a:stCxn id="120" idx="3"/>
            <a:endCxn id="131" idx="1"/>
          </p:cNvCxnSpPr>
          <p:nvPr/>
        </p:nvCxnSpPr>
        <p:spPr>
          <a:xfrm>
            <a:off x="4556760" y="5666233"/>
            <a:ext cx="1559560" cy="255208"/>
          </a:xfrm>
          <a:prstGeom prst="bentConnector3">
            <a:avLst>
              <a:gd name="adj1" fmla="val 9544"/>
            </a:avLst>
          </a:prstGeom>
          <a:ln w="31750">
            <a:tailEnd type="arrow"/>
          </a:ln>
        </p:spPr>
        <p:style>
          <a:lnRef idx="1">
            <a:schemeClr val="dk1"/>
          </a:lnRef>
          <a:fillRef idx="0">
            <a:schemeClr val="dk1"/>
          </a:fillRef>
          <a:effectRef idx="0">
            <a:schemeClr val="dk1"/>
          </a:effectRef>
          <a:fontRef idx="minor">
            <a:schemeClr val="tx1"/>
          </a:fontRef>
        </p:style>
      </p:cxnSp>
      <p:cxnSp>
        <p:nvCxnSpPr>
          <p:cNvPr id="290" name="Elbow Connector 289"/>
          <p:cNvCxnSpPr>
            <a:stCxn id="286" idx="3"/>
            <a:endCxn id="131" idx="1"/>
          </p:cNvCxnSpPr>
          <p:nvPr/>
        </p:nvCxnSpPr>
        <p:spPr>
          <a:xfrm flipV="1">
            <a:off x="4544314" y="5921441"/>
            <a:ext cx="1572006" cy="453677"/>
          </a:xfrm>
          <a:prstGeom prst="bentConnector3">
            <a:avLst>
              <a:gd name="adj1" fmla="val 9283"/>
            </a:avLst>
          </a:prstGeom>
          <a:ln w="31750">
            <a:tailEnd type="arrow"/>
          </a:ln>
        </p:spPr>
        <p:style>
          <a:lnRef idx="1">
            <a:schemeClr val="dk1"/>
          </a:lnRef>
          <a:fillRef idx="0">
            <a:schemeClr val="dk1"/>
          </a:fillRef>
          <a:effectRef idx="0">
            <a:schemeClr val="dk1"/>
          </a:effectRef>
          <a:fontRef idx="minor">
            <a:schemeClr val="tx1"/>
          </a:fontRef>
        </p:style>
      </p:cxnSp>
      <p:sp>
        <p:nvSpPr>
          <p:cNvPr id="303" name="TextBox 302"/>
          <p:cNvSpPr txBox="1"/>
          <p:nvPr/>
        </p:nvSpPr>
        <p:spPr>
          <a:xfrm>
            <a:off x="6704457" y="6554533"/>
            <a:ext cx="2185543" cy="269981"/>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Integrate MX PR to Oracle</a:t>
            </a:r>
          </a:p>
        </p:txBody>
      </p:sp>
      <p:cxnSp>
        <p:nvCxnSpPr>
          <p:cNvPr id="307" name="Elbow Connector 306"/>
          <p:cNvCxnSpPr>
            <a:stCxn id="177" idx="0"/>
            <a:endCxn id="7" idx="2"/>
          </p:cNvCxnSpPr>
          <p:nvPr/>
        </p:nvCxnSpPr>
        <p:spPr>
          <a:xfrm rot="16200000" flipV="1">
            <a:off x="9982993" y="5519198"/>
            <a:ext cx="541720" cy="597662"/>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313" name="TextBox 312"/>
          <p:cNvSpPr txBox="1"/>
          <p:nvPr/>
        </p:nvSpPr>
        <p:spPr>
          <a:xfrm>
            <a:off x="3564509" y="5011371"/>
            <a:ext cx="1517142" cy="277686"/>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Incident Reporting</a:t>
            </a:r>
          </a:p>
        </p:txBody>
      </p:sp>
      <p:cxnSp>
        <p:nvCxnSpPr>
          <p:cNvPr id="315" name="Straight Arrow Connector 314"/>
          <p:cNvCxnSpPr/>
          <p:nvPr/>
        </p:nvCxnSpPr>
        <p:spPr>
          <a:xfrm>
            <a:off x="5088762" y="5162536"/>
            <a:ext cx="251714" cy="2893"/>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4815458" y="6102176"/>
            <a:ext cx="822960" cy="260449"/>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Punchout</a:t>
            </a:r>
          </a:p>
        </p:txBody>
      </p:sp>
      <p:cxnSp>
        <p:nvCxnSpPr>
          <p:cNvPr id="96" name="Elbow Connector 95"/>
          <p:cNvCxnSpPr>
            <a:stCxn id="91" idx="3"/>
            <a:endCxn id="131" idx="1"/>
          </p:cNvCxnSpPr>
          <p:nvPr/>
        </p:nvCxnSpPr>
        <p:spPr>
          <a:xfrm flipV="1">
            <a:off x="5638418" y="5921441"/>
            <a:ext cx="477902" cy="310960"/>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104" name="TextBox 103"/>
          <p:cNvSpPr txBox="1"/>
          <p:nvPr/>
        </p:nvSpPr>
        <p:spPr>
          <a:xfrm>
            <a:off x="75660" y="4567632"/>
            <a:ext cx="2575624" cy="242696"/>
          </a:xfrm>
          <a:prstGeom prst="rect">
            <a:avLst/>
          </a:prstGeom>
          <a:noFill/>
          <a:ln w="15875">
            <a:solidFill>
              <a:schemeClr val="tx1"/>
            </a:solidFill>
          </a:ln>
        </p:spPr>
        <p:txBody>
          <a:bodyPr wrap="square" lIns="45720" rIns="45720" rtlCol="0" anchor="t">
            <a:noAutofit/>
          </a:bodyPr>
          <a:lstStyle/>
          <a:p>
            <a:pPr algn="ctr">
              <a:lnSpc>
                <a:spcPts val="1400"/>
              </a:lnSpc>
            </a:pPr>
            <a:r>
              <a:rPr lang="en-US" sz="1400" b="1" dirty="0" smtClean="0">
                <a:latin typeface="Calibri" panose="020F0502020204030204" pitchFamily="34" charset="0"/>
              </a:rPr>
              <a:t>Autoscript for Avg Ann Maint $$</a:t>
            </a:r>
          </a:p>
        </p:txBody>
      </p:sp>
      <p:cxnSp>
        <p:nvCxnSpPr>
          <p:cNvPr id="116" name="Elbow Connector 115"/>
          <p:cNvCxnSpPr>
            <a:stCxn id="104" idx="3"/>
            <a:endCxn id="20" idx="1"/>
          </p:cNvCxnSpPr>
          <p:nvPr/>
        </p:nvCxnSpPr>
        <p:spPr>
          <a:xfrm flipV="1">
            <a:off x="2651284" y="4215130"/>
            <a:ext cx="441420" cy="473850"/>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122" name="TextBox 121"/>
          <p:cNvSpPr txBox="1"/>
          <p:nvPr/>
        </p:nvSpPr>
        <p:spPr>
          <a:xfrm>
            <a:off x="6703187" y="6230946"/>
            <a:ext cx="2185543" cy="269981"/>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Make Oracle WO required</a:t>
            </a:r>
          </a:p>
        </p:txBody>
      </p:sp>
      <p:cxnSp>
        <p:nvCxnSpPr>
          <p:cNvPr id="123" name="Elbow Connector 122"/>
          <p:cNvCxnSpPr>
            <a:stCxn id="122" idx="3"/>
            <a:endCxn id="7" idx="1"/>
          </p:cNvCxnSpPr>
          <p:nvPr/>
        </p:nvCxnSpPr>
        <p:spPr>
          <a:xfrm flipV="1">
            <a:off x="8888730" y="5144325"/>
            <a:ext cx="540512" cy="1221612"/>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141" name="TextBox 140"/>
          <p:cNvSpPr txBox="1"/>
          <p:nvPr/>
        </p:nvSpPr>
        <p:spPr>
          <a:xfrm>
            <a:off x="296370" y="4019033"/>
            <a:ext cx="2194560" cy="242696"/>
          </a:xfrm>
          <a:prstGeom prst="rect">
            <a:avLst/>
          </a:prstGeom>
          <a:noFill/>
          <a:ln w="15875">
            <a:solidFill>
              <a:schemeClr val="tx1"/>
            </a:solidFill>
          </a:ln>
        </p:spPr>
        <p:txBody>
          <a:bodyPr wrap="square" lIns="45720" rIns="45720" rtlCol="0" anchor="t">
            <a:noAutofit/>
          </a:bodyPr>
          <a:lstStyle/>
          <a:p>
            <a:pPr>
              <a:lnSpc>
                <a:spcPts val="1400"/>
              </a:lnSpc>
            </a:pPr>
            <a:r>
              <a:rPr lang="en-US" sz="1400" b="1" dirty="0" smtClean="0">
                <a:latin typeface="Calibri" panose="020F0502020204030204" pitchFamily="34" charset="0"/>
              </a:rPr>
              <a:t>Setup Asset Cond. Capture</a:t>
            </a:r>
          </a:p>
        </p:txBody>
      </p:sp>
      <p:cxnSp>
        <p:nvCxnSpPr>
          <p:cNvPr id="143" name="Elbow Connector 142"/>
          <p:cNvCxnSpPr>
            <a:stCxn id="141" idx="3"/>
            <a:endCxn id="20" idx="1"/>
          </p:cNvCxnSpPr>
          <p:nvPr/>
        </p:nvCxnSpPr>
        <p:spPr>
          <a:xfrm>
            <a:off x="2490930" y="4140381"/>
            <a:ext cx="601774" cy="74749"/>
          </a:xfrm>
          <a:prstGeom prst="bentConnector3">
            <a:avLst>
              <a:gd name="adj1" fmla="val 63676"/>
            </a:avLst>
          </a:prstGeom>
          <a:ln w="31750">
            <a:tailEnd type="arrow"/>
          </a:ln>
        </p:spPr>
        <p:style>
          <a:lnRef idx="1">
            <a:schemeClr val="dk1"/>
          </a:lnRef>
          <a:fillRef idx="0">
            <a:schemeClr val="dk1"/>
          </a:fillRef>
          <a:effectRef idx="0">
            <a:schemeClr val="dk1"/>
          </a:effectRef>
          <a:fontRef idx="minor">
            <a:schemeClr val="tx1"/>
          </a:fontRef>
        </p:style>
      </p:cxnSp>
      <p:sp>
        <p:nvSpPr>
          <p:cNvPr id="148" name="TextBox 147"/>
          <p:cNvSpPr txBox="1"/>
          <p:nvPr/>
        </p:nvSpPr>
        <p:spPr>
          <a:xfrm>
            <a:off x="3180715" y="1647476"/>
            <a:ext cx="946468" cy="686021"/>
          </a:xfrm>
          <a:prstGeom prst="rect">
            <a:avLst/>
          </a:prstGeom>
          <a:noFill/>
          <a:ln w="15875">
            <a:solidFill>
              <a:schemeClr val="tx1"/>
            </a:solidFill>
          </a:ln>
        </p:spPr>
        <p:txBody>
          <a:bodyPr wrap="square" lIns="45720" rIns="45720" rtlCol="0" anchor="ctr">
            <a:noAutofit/>
          </a:bodyPr>
          <a:lstStyle/>
          <a:p>
            <a:pPr algn="ctr">
              <a:lnSpc>
                <a:spcPts val="1300"/>
              </a:lnSpc>
            </a:pPr>
            <a:r>
              <a:rPr lang="en-US" sz="1400" b="1" dirty="0" smtClean="0">
                <a:latin typeface="Calibri" panose="020F0502020204030204" pitchFamily="34" charset="0"/>
              </a:rPr>
              <a:t>Bus. Rule:</a:t>
            </a:r>
          </a:p>
          <a:p>
            <a:pPr algn="ctr">
              <a:lnSpc>
                <a:spcPts val="1300"/>
              </a:lnSpc>
            </a:pPr>
            <a:r>
              <a:rPr lang="en-US" sz="1400" b="1" dirty="0" smtClean="0">
                <a:latin typeface="Calibri" panose="020F0502020204030204" pitchFamily="34" charset="0"/>
              </a:rPr>
              <a:t>CM Worktype for Repair</a:t>
            </a:r>
          </a:p>
        </p:txBody>
      </p:sp>
      <p:cxnSp>
        <p:nvCxnSpPr>
          <p:cNvPr id="149" name="Elbow Connector 148"/>
          <p:cNvCxnSpPr>
            <a:stCxn id="148" idx="2"/>
            <a:endCxn id="17" idx="0"/>
          </p:cNvCxnSpPr>
          <p:nvPr/>
        </p:nvCxnSpPr>
        <p:spPr>
          <a:xfrm rot="16200000" flipH="1">
            <a:off x="3951557" y="2035888"/>
            <a:ext cx="610363" cy="1205579"/>
          </a:xfrm>
          <a:prstGeom prst="bentConnector3">
            <a:avLst>
              <a:gd name="adj1" fmla="val 57491"/>
            </a:avLst>
          </a:prstGeom>
          <a:ln w="31750">
            <a:tailEnd type="arrow"/>
          </a:ln>
        </p:spPr>
        <p:style>
          <a:lnRef idx="1">
            <a:schemeClr val="dk1"/>
          </a:lnRef>
          <a:fillRef idx="0">
            <a:schemeClr val="dk1"/>
          </a:fillRef>
          <a:effectRef idx="0">
            <a:schemeClr val="dk1"/>
          </a:effectRef>
          <a:fontRef idx="minor">
            <a:schemeClr val="tx1"/>
          </a:fontRef>
        </p:style>
      </p:cxnSp>
      <p:sp>
        <p:nvSpPr>
          <p:cNvPr id="154" name="TextBox 153"/>
          <p:cNvSpPr txBox="1"/>
          <p:nvPr/>
        </p:nvSpPr>
        <p:spPr>
          <a:xfrm>
            <a:off x="5844729" y="4461360"/>
            <a:ext cx="2702497" cy="242636"/>
          </a:xfrm>
          <a:prstGeom prst="rect">
            <a:avLst/>
          </a:prstGeom>
          <a:no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Design-Build Pass-Down Report</a:t>
            </a:r>
          </a:p>
        </p:txBody>
      </p:sp>
      <p:cxnSp>
        <p:nvCxnSpPr>
          <p:cNvPr id="155" name="Elbow Connector 154"/>
          <p:cNvCxnSpPr>
            <a:stCxn id="154" idx="3"/>
            <a:endCxn id="6" idx="1"/>
          </p:cNvCxnSpPr>
          <p:nvPr/>
        </p:nvCxnSpPr>
        <p:spPr>
          <a:xfrm flipV="1">
            <a:off x="8547226" y="4264152"/>
            <a:ext cx="883286" cy="318526"/>
          </a:xfrm>
          <a:prstGeom prst="bentConnector3">
            <a:avLst>
              <a:gd name="adj1" fmla="val 28260"/>
            </a:avLst>
          </a:prstGeom>
          <a:ln w="31750">
            <a:tailEnd type="arrow"/>
          </a:ln>
        </p:spPr>
        <p:style>
          <a:lnRef idx="1">
            <a:schemeClr val="dk1"/>
          </a:lnRef>
          <a:fillRef idx="0">
            <a:schemeClr val="dk1"/>
          </a:fillRef>
          <a:effectRef idx="0">
            <a:schemeClr val="dk1"/>
          </a:effectRef>
          <a:fontRef idx="minor">
            <a:schemeClr val="tx1"/>
          </a:fontRef>
        </p:style>
      </p:cxnSp>
      <p:sp>
        <p:nvSpPr>
          <p:cNvPr id="164" name="TextBox 163"/>
          <p:cNvSpPr txBox="1"/>
          <p:nvPr/>
        </p:nvSpPr>
        <p:spPr>
          <a:xfrm>
            <a:off x="9265285" y="6083651"/>
            <a:ext cx="800608" cy="605873"/>
          </a:xfrm>
          <a:prstGeom prst="rect">
            <a:avLst/>
          </a:prstGeom>
          <a:noFill/>
          <a:ln w="15875">
            <a:solidFill>
              <a:schemeClr val="tx1"/>
            </a:solidFill>
          </a:ln>
        </p:spPr>
        <p:txBody>
          <a:bodyPr wrap="square" lIns="45720" rIns="45720" rtlCol="0" anchor="ctr">
            <a:noAutofit/>
          </a:bodyPr>
          <a:lstStyle/>
          <a:p>
            <a:pPr algn="ctr">
              <a:lnSpc>
                <a:spcPts val="1300"/>
              </a:lnSpc>
            </a:pPr>
            <a:r>
              <a:rPr lang="en-US" sz="1400" b="1" dirty="0" smtClean="0">
                <a:latin typeface="Calibri" panose="020F0502020204030204" pitchFamily="34" charset="0"/>
              </a:rPr>
              <a:t>Setup SR Web Based</a:t>
            </a:r>
          </a:p>
        </p:txBody>
      </p:sp>
      <p:cxnSp>
        <p:nvCxnSpPr>
          <p:cNvPr id="165" name="Elbow Connector 164"/>
          <p:cNvCxnSpPr>
            <a:stCxn id="164" idx="0"/>
            <a:endCxn id="7" idx="2"/>
          </p:cNvCxnSpPr>
          <p:nvPr/>
        </p:nvCxnSpPr>
        <p:spPr>
          <a:xfrm rot="5400000" flipH="1" flipV="1">
            <a:off x="9542064" y="5670694"/>
            <a:ext cx="536482" cy="289433"/>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75660" y="17271"/>
            <a:ext cx="12093988" cy="5904170"/>
            <a:chOff x="75660" y="17271"/>
            <a:chExt cx="12093988" cy="5904170"/>
          </a:xfrm>
        </p:grpSpPr>
        <p:sp>
          <p:nvSpPr>
            <p:cNvPr id="4" name="TextBox 3"/>
            <p:cNvSpPr txBox="1"/>
            <p:nvPr/>
          </p:nvSpPr>
          <p:spPr>
            <a:xfrm>
              <a:off x="11163808" y="3050032"/>
              <a:ext cx="1005840" cy="640080"/>
            </a:xfrm>
            <a:prstGeom prst="rect">
              <a:avLst/>
            </a:prstGeom>
            <a:solidFill>
              <a:schemeClr val="accent2">
                <a:lumMod val="20000"/>
                <a:lumOff val="80000"/>
              </a:schemeClr>
            </a:solid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Optimize O&amp;M Costs with ROA</a:t>
              </a:r>
            </a:p>
          </p:txBody>
        </p:sp>
        <p:sp>
          <p:nvSpPr>
            <p:cNvPr id="5" name="TextBox 4"/>
            <p:cNvSpPr txBox="1"/>
            <p:nvPr/>
          </p:nvSpPr>
          <p:spPr>
            <a:xfrm>
              <a:off x="9562592" y="1561592"/>
              <a:ext cx="914400" cy="640080"/>
            </a:xfrm>
            <a:prstGeom prst="rect">
              <a:avLst/>
            </a:prstGeom>
            <a:solidFill>
              <a:schemeClr val="accent1">
                <a:lumMod val="20000"/>
                <a:lumOff val="80000"/>
              </a:schemeClr>
            </a:solidFill>
            <a:ln w="15875">
              <a:solidFill>
                <a:schemeClr val="tx1"/>
              </a:solidFill>
            </a:ln>
          </p:spPr>
          <p:txBody>
            <a:bodyPr wrap="square" lIns="45720" rIns="45720" rtlCol="0" anchor="ctr">
              <a:noAutofit/>
            </a:bodyPr>
            <a:lstStyle/>
            <a:p>
              <a:pPr algn="ctr">
                <a:lnSpc>
                  <a:spcPts val="1400"/>
                </a:lnSpc>
              </a:pPr>
              <a:r>
                <a:rPr lang="en-US" sz="1400" b="1" dirty="0" smtClean="0">
                  <a:latin typeface="Calibri" panose="020F0502020204030204" pitchFamily="34" charset="0"/>
                </a:rPr>
                <a:t>Enhance Asset Reliability</a:t>
              </a:r>
            </a:p>
          </p:txBody>
        </p:sp>
        <p:cxnSp>
          <p:nvCxnSpPr>
            <p:cNvPr id="74" name="Elbow Connector 73"/>
            <p:cNvCxnSpPr>
              <a:stCxn id="5" idx="3"/>
              <a:endCxn id="4" idx="1"/>
            </p:cNvCxnSpPr>
            <p:nvPr/>
          </p:nvCxnSpPr>
          <p:spPr>
            <a:xfrm>
              <a:off x="10476992" y="1881632"/>
              <a:ext cx="686816" cy="1488440"/>
            </a:xfrm>
            <a:prstGeom prst="bentConnector3">
              <a:avLst>
                <a:gd name="adj1" fmla="val 50000"/>
              </a:avLst>
            </a:prstGeom>
            <a:ln w="31750">
              <a:tailEnd type="arrow"/>
            </a:ln>
          </p:spPr>
          <p:style>
            <a:lnRef idx="1">
              <a:schemeClr val="dk1"/>
            </a:lnRef>
            <a:fillRef idx="0">
              <a:schemeClr val="dk1"/>
            </a:fillRef>
            <a:effectRef idx="0">
              <a:schemeClr val="dk1"/>
            </a:effectRef>
            <a:fontRef idx="minor">
              <a:schemeClr val="tx1"/>
            </a:fontRef>
          </p:style>
        </p:cxnSp>
        <p:sp>
          <p:nvSpPr>
            <p:cNvPr id="244" name="TextBox 243"/>
            <p:cNvSpPr txBox="1"/>
            <p:nvPr/>
          </p:nvSpPr>
          <p:spPr>
            <a:xfrm>
              <a:off x="10177272" y="17271"/>
              <a:ext cx="1984248" cy="1371600"/>
            </a:xfrm>
            <a:prstGeom prst="rect">
              <a:avLst/>
            </a:prstGeom>
            <a:noFill/>
            <a:ln w="15875">
              <a:noFill/>
            </a:ln>
          </p:spPr>
          <p:txBody>
            <a:bodyPr wrap="square" lIns="45720" tIns="0" rIns="45720" rtlCol="0" anchor="t">
              <a:noAutofit/>
            </a:bodyPr>
            <a:lstStyle/>
            <a:p>
              <a:pPr algn="r"/>
              <a:r>
                <a:rPr lang="en-US" sz="4400" b="1" spc="300" dirty="0" smtClean="0">
                  <a:latin typeface="Comic Sans MS" panose="030F0702030302020204" pitchFamily="66" charset="0"/>
                </a:rPr>
                <a:t>Road</a:t>
              </a:r>
            </a:p>
            <a:p>
              <a:pPr algn="r"/>
              <a:r>
                <a:rPr lang="en-US" sz="4400" b="1" spc="300" dirty="0" smtClean="0">
                  <a:latin typeface="Comic Sans MS" panose="030F0702030302020204" pitchFamily="66" charset="0"/>
                </a:rPr>
                <a:t>Map</a:t>
              </a:r>
            </a:p>
          </p:txBody>
        </p:sp>
        <p:sp>
          <p:nvSpPr>
            <p:cNvPr id="320" name="TextBox 319"/>
            <p:cNvSpPr txBox="1"/>
            <p:nvPr/>
          </p:nvSpPr>
          <p:spPr>
            <a:xfrm>
              <a:off x="10932160" y="1567308"/>
              <a:ext cx="1229360" cy="1343216"/>
            </a:xfrm>
            <a:prstGeom prst="rect">
              <a:avLst/>
            </a:prstGeom>
            <a:noFill/>
            <a:ln w="15875">
              <a:noFill/>
            </a:ln>
          </p:spPr>
          <p:txBody>
            <a:bodyPr wrap="square" lIns="45720" rIns="45720" rtlCol="0" anchor="ctr">
              <a:noAutofit/>
            </a:bodyPr>
            <a:lstStyle/>
            <a:p>
              <a:pPr algn="r">
                <a:lnSpc>
                  <a:spcPts val="1400"/>
                </a:lnSpc>
              </a:pPr>
              <a:r>
                <a:rPr lang="en-US" sz="1400" b="1" dirty="0"/>
                <a:t>Understanding the end-game gives an organization significant competitive advantage</a:t>
              </a:r>
              <a:r>
                <a:rPr lang="en-US" sz="1400" b="1" dirty="0" smtClean="0"/>
                <a:t>.</a:t>
              </a:r>
              <a:endParaRPr lang="en-US" sz="1400" b="1" dirty="0"/>
            </a:p>
          </p:txBody>
        </p:sp>
        <p:sp>
          <p:nvSpPr>
            <p:cNvPr id="322" name="TextBox 321"/>
            <p:cNvSpPr txBox="1"/>
            <p:nvPr/>
          </p:nvSpPr>
          <p:spPr>
            <a:xfrm>
              <a:off x="10940288" y="3766313"/>
              <a:ext cx="1229360" cy="2155128"/>
            </a:xfrm>
            <a:prstGeom prst="rect">
              <a:avLst/>
            </a:prstGeom>
            <a:noFill/>
            <a:ln w="15875">
              <a:noFill/>
            </a:ln>
          </p:spPr>
          <p:txBody>
            <a:bodyPr wrap="square" lIns="45720" rIns="45720" rtlCol="0" anchor="ctr">
              <a:noAutofit/>
            </a:bodyPr>
            <a:lstStyle/>
            <a:p>
              <a:pPr algn="r">
                <a:lnSpc>
                  <a:spcPts val="1400"/>
                </a:lnSpc>
              </a:pPr>
              <a:r>
                <a:rPr lang="en-US" sz="1400" b="1" dirty="0"/>
                <a:t>Organizations that </a:t>
              </a:r>
              <a:r>
                <a:rPr lang="en-US" sz="1400" b="1" dirty="0" smtClean="0"/>
                <a:t>deploy</a:t>
              </a:r>
            </a:p>
            <a:p>
              <a:pPr algn="r">
                <a:lnSpc>
                  <a:spcPts val="1400"/>
                </a:lnSpc>
              </a:pPr>
              <a:r>
                <a:rPr lang="en-US" sz="1400" b="1" dirty="0" smtClean="0"/>
                <a:t> </a:t>
              </a:r>
              <a:r>
                <a:rPr lang="en-US" sz="1400" b="1" dirty="0"/>
                <a:t>the best reliability-based maintenance practices provide the best availability at lower cost</a:t>
              </a:r>
              <a:r>
                <a:rPr lang="en-US" sz="1400" dirty="0" smtClean="0"/>
                <a:t>.</a:t>
              </a:r>
              <a:endParaRPr lang="en-US" sz="1400" dirty="0"/>
            </a:p>
          </p:txBody>
        </p:sp>
        <p:sp>
          <p:nvSpPr>
            <p:cNvPr id="133" name="TextBox 132"/>
            <p:cNvSpPr txBox="1"/>
            <p:nvPr/>
          </p:nvSpPr>
          <p:spPr>
            <a:xfrm>
              <a:off x="75660" y="48521"/>
              <a:ext cx="2651760" cy="228600"/>
            </a:xfrm>
            <a:prstGeom prst="rect">
              <a:avLst/>
            </a:prstGeom>
            <a:noFill/>
            <a:ln w="15875">
              <a:solidFill>
                <a:schemeClr val="tx1"/>
              </a:solidFill>
            </a:ln>
          </p:spPr>
          <p:txBody>
            <a:bodyPr wrap="square" lIns="45720" rIns="45720" rtlCol="0" anchor="ctr">
              <a:noAutofit/>
            </a:bodyPr>
            <a:lstStyle/>
            <a:p>
              <a:pPr>
                <a:lnSpc>
                  <a:spcPts val="1400"/>
                </a:lnSpc>
              </a:pPr>
              <a:r>
                <a:rPr lang="en-US" sz="1400" b="1" dirty="0" smtClean="0">
                  <a:latin typeface="Calibri" panose="020F0502020204030204" pitchFamily="34" charset="0"/>
                </a:rPr>
                <a:t>Upper Mgmt Conduct Review LRP</a:t>
              </a:r>
            </a:p>
          </p:txBody>
        </p:sp>
        <p:sp>
          <p:nvSpPr>
            <p:cNvPr id="134" name="TextBox 133"/>
            <p:cNvSpPr txBox="1"/>
            <p:nvPr/>
          </p:nvSpPr>
          <p:spPr>
            <a:xfrm>
              <a:off x="3042920" y="45521"/>
              <a:ext cx="2194560" cy="228600"/>
            </a:xfrm>
            <a:prstGeom prst="rect">
              <a:avLst/>
            </a:prstGeom>
            <a:noFill/>
            <a:ln w="15875">
              <a:solidFill>
                <a:schemeClr val="tx1"/>
              </a:solidFill>
            </a:ln>
          </p:spPr>
          <p:txBody>
            <a:bodyPr wrap="square" lIns="45720" rIns="45720" rtlCol="0" anchor="ctr">
              <a:noAutofit/>
            </a:bodyPr>
            <a:lstStyle/>
            <a:p>
              <a:pPr>
                <a:lnSpc>
                  <a:spcPts val="1400"/>
                </a:lnSpc>
              </a:pPr>
              <a:r>
                <a:rPr lang="en-US" sz="1400" b="1" dirty="0" smtClean="0">
                  <a:latin typeface="Calibri" panose="020F0502020204030204" pitchFamily="34" charset="0"/>
                </a:rPr>
                <a:t>Present LRP to Stakeholders</a:t>
              </a:r>
            </a:p>
          </p:txBody>
        </p:sp>
        <p:cxnSp>
          <p:nvCxnSpPr>
            <p:cNvPr id="136" name="Straight Arrow Connector 135"/>
            <p:cNvCxnSpPr>
              <a:stCxn id="133" idx="3"/>
              <a:endCxn id="134" idx="1"/>
            </p:cNvCxnSpPr>
            <p:nvPr/>
          </p:nvCxnSpPr>
          <p:spPr>
            <a:xfrm flipV="1">
              <a:off x="2727420" y="159821"/>
              <a:ext cx="315500" cy="3000"/>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169" name="TextBox 168"/>
            <p:cNvSpPr txBox="1"/>
            <p:nvPr/>
          </p:nvSpPr>
          <p:spPr>
            <a:xfrm>
              <a:off x="5576316" y="51940"/>
              <a:ext cx="1737360" cy="228600"/>
            </a:xfrm>
            <a:prstGeom prst="rect">
              <a:avLst/>
            </a:prstGeom>
            <a:noFill/>
            <a:ln w="15875">
              <a:solidFill>
                <a:schemeClr val="tx1"/>
              </a:solidFill>
            </a:ln>
          </p:spPr>
          <p:txBody>
            <a:bodyPr wrap="square" lIns="45720" rIns="45720" rtlCol="0" anchor="ctr">
              <a:noAutofit/>
            </a:bodyPr>
            <a:lstStyle/>
            <a:p>
              <a:pPr>
                <a:lnSpc>
                  <a:spcPts val="1400"/>
                </a:lnSpc>
              </a:pPr>
              <a:r>
                <a:rPr lang="en-US" sz="1400" b="1" dirty="0" smtClean="0">
                  <a:latin typeface="Calibri" panose="020F0502020204030204" pitchFamily="34" charset="0"/>
                </a:rPr>
                <a:t>Conduct User Surveys</a:t>
              </a:r>
            </a:p>
          </p:txBody>
        </p:sp>
        <p:cxnSp>
          <p:nvCxnSpPr>
            <p:cNvPr id="170" name="Straight Arrow Connector 169"/>
            <p:cNvCxnSpPr>
              <a:stCxn id="134" idx="3"/>
              <a:endCxn id="169" idx="1"/>
            </p:cNvCxnSpPr>
            <p:nvPr/>
          </p:nvCxnSpPr>
          <p:spPr>
            <a:xfrm>
              <a:off x="5237480" y="159821"/>
              <a:ext cx="338836" cy="6419"/>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173" name="TextBox 172"/>
            <p:cNvSpPr txBox="1"/>
            <p:nvPr/>
          </p:nvSpPr>
          <p:spPr>
            <a:xfrm>
              <a:off x="7620762" y="57912"/>
              <a:ext cx="1463040" cy="228600"/>
            </a:xfrm>
            <a:prstGeom prst="rect">
              <a:avLst/>
            </a:prstGeom>
            <a:noFill/>
            <a:ln w="15875">
              <a:solidFill>
                <a:schemeClr val="tx1"/>
              </a:solidFill>
            </a:ln>
          </p:spPr>
          <p:txBody>
            <a:bodyPr wrap="square" lIns="45720" rIns="45720" rtlCol="0" anchor="ctr">
              <a:noAutofit/>
            </a:bodyPr>
            <a:lstStyle/>
            <a:p>
              <a:pPr>
                <a:lnSpc>
                  <a:spcPts val="1400"/>
                </a:lnSpc>
              </a:pPr>
              <a:r>
                <a:rPr lang="en-US" sz="1400" b="1" dirty="0" smtClean="0">
                  <a:latin typeface="Calibri" panose="020F0502020204030204" pitchFamily="34" charset="0"/>
                </a:rPr>
                <a:t>CRL Accreditation</a:t>
              </a:r>
            </a:p>
          </p:txBody>
        </p:sp>
        <p:cxnSp>
          <p:nvCxnSpPr>
            <p:cNvPr id="174" name="Straight Arrow Connector 173"/>
            <p:cNvCxnSpPr>
              <a:stCxn id="169" idx="3"/>
              <a:endCxn id="173" idx="1"/>
            </p:cNvCxnSpPr>
            <p:nvPr/>
          </p:nvCxnSpPr>
          <p:spPr>
            <a:xfrm>
              <a:off x="7313676" y="166240"/>
              <a:ext cx="307086" cy="5972"/>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cxnSp>
          <p:nvCxnSpPr>
            <p:cNvPr id="179" name="Elbow Connector 178"/>
            <p:cNvCxnSpPr>
              <a:stCxn id="173" idx="3"/>
              <a:endCxn id="5" idx="0"/>
            </p:cNvCxnSpPr>
            <p:nvPr/>
          </p:nvCxnSpPr>
          <p:spPr>
            <a:xfrm>
              <a:off x="9083802" y="172212"/>
              <a:ext cx="935990" cy="1389380"/>
            </a:xfrm>
            <a:prstGeom prst="bentConnector2">
              <a:avLst/>
            </a:prstGeom>
            <a:ln w="31750">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470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left)">
                                      <p:cBhvr>
                                        <p:cTn id="55" dur="500"/>
                                        <p:tgtEl>
                                          <p:spTgt spid="6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left)">
                                      <p:cBhvr>
                                        <p:cTn id="61" dur="500"/>
                                        <p:tgtEl>
                                          <p:spTgt spid="62"/>
                                        </p:tgtEl>
                                      </p:cBhvr>
                                    </p:animEffect>
                                  </p:childTnLst>
                                </p:cTn>
                              </p:par>
                              <p:par>
                                <p:cTn id="62" presetID="22" presetClass="entr" presetSubtype="8"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left)">
                                      <p:cBhvr>
                                        <p:cTn id="64" dur="500"/>
                                        <p:tgtEl>
                                          <p:spTgt spid="63"/>
                                        </p:tgtEl>
                                      </p:cBhvr>
                                    </p:animEffect>
                                  </p:childTnLst>
                                </p:cTn>
                              </p:par>
                              <p:par>
                                <p:cTn id="65" presetID="22" presetClass="entr" presetSubtype="8"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par>
                                <p:cTn id="68" presetID="22" presetClass="entr" presetSubtype="8"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500"/>
                                        <p:tgtEl>
                                          <p:spTgt spid="65"/>
                                        </p:tgtEl>
                                      </p:cBhvr>
                                    </p:animEffect>
                                  </p:childTnLst>
                                </p:cTn>
                              </p:par>
                              <p:par>
                                <p:cTn id="71" presetID="22" presetClass="entr" presetSubtype="8"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left)">
                                      <p:cBhvr>
                                        <p:cTn id="73" dur="500"/>
                                        <p:tgtEl>
                                          <p:spTgt spid="68"/>
                                        </p:tgtEl>
                                      </p:cBhvr>
                                    </p:animEffect>
                                  </p:childTnLst>
                                </p:cTn>
                              </p:par>
                              <p:par>
                                <p:cTn id="74" presetID="22" presetClass="entr" presetSubtype="8" fill="hold"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left)">
                                      <p:cBhvr>
                                        <p:cTn id="82" dur="500"/>
                                        <p:tgtEl>
                                          <p:spTgt spid="86"/>
                                        </p:tgtEl>
                                      </p:cBhvr>
                                    </p:animEffect>
                                  </p:childTnLst>
                                </p:cTn>
                              </p:par>
                              <p:par>
                                <p:cTn id="83" presetID="22" presetClass="entr" presetSubtype="8"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wipe(left)">
                                      <p:cBhvr>
                                        <p:cTn id="85" dur="500"/>
                                        <p:tgtEl>
                                          <p:spTgt spid="87"/>
                                        </p:tgtEl>
                                      </p:cBhvr>
                                    </p:animEffect>
                                  </p:childTnLst>
                                </p:cTn>
                              </p:par>
                              <p:par>
                                <p:cTn id="86" presetID="22" presetClass="entr" presetSubtype="8"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left)">
                                      <p:cBhvr>
                                        <p:cTn id="88" dur="500"/>
                                        <p:tgtEl>
                                          <p:spTgt spid="90"/>
                                        </p:tgtEl>
                                      </p:cBhvr>
                                    </p:animEffect>
                                  </p:childTnLst>
                                </p:cTn>
                              </p:par>
                              <p:par>
                                <p:cTn id="89" presetID="22" presetClass="entr" presetSubtype="8"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wipe(left)">
                                      <p:cBhvr>
                                        <p:cTn id="91" dur="500"/>
                                        <p:tgtEl>
                                          <p:spTgt spid="9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wipe(left)">
                                      <p:cBhvr>
                                        <p:cTn id="94" dur="500"/>
                                        <p:tgtEl>
                                          <p:spTgt spid="99"/>
                                        </p:tgtEl>
                                      </p:cBhvr>
                                    </p:animEffect>
                                  </p:childTnLst>
                                </p:cTn>
                              </p:par>
                              <p:par>
                                <p:cTn id="95" presetID="22" presetClass="entr" presetSubtype="8" fill="hold" nodeType="with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wipe(left)">
                                      <p:cBhvr>
                                        <p:cTn id="97" dur="500"/>
                                        <p:tgtEl>
                                          <p:spTgt spid="10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wipe(left)">
                                      <p:cBhvr>
                                        <p:cTn id="100" dur="500"/>
                                        <p:tgtEl>
                                          <p:spTgt spid="11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wipe(left)">
                                      <p:cBhvr>
                                        <p:cTn id="103" dur="500"/>
                                        <p:tgtEl>
                                          <p:spTgt spid="114"/>
                                        </p:tgtEl>
                                      </p:cBhvr>
                                    </p:animEffect>
                                  </p:childTnLst>
                                </p:cTn>
                              </p:par>
                              <p:par>
                                <p:cTn id="104" presetID="22" presetClass="entr" presetSubtype="8" fill="hold" nodeType="withEffect">
                                  <p:stCondLst>
                                    <p:cond delay="0"/>
                                  </p:stCondLst>
                                  <p:childTnLst>
                                    <p:set>
                                      <p:cBhvr>
                                        <p:cTn id="105" dur="1" fill="hold">
                                          <p:stCondLst>
                                            <p:cond delay="0"/>
                                          </p:stCondLst>
                                        </p:cTn>
                                        <p:tgtEl>
                                          <p:spTgt spid="115"/>
                                        </p:tgtEl>
                                        <p:attrNameLst>
                                          <p:attrName>style.visibility</p:attrName>
                                        </p:attrNameLst>
                                      </p:cBhvr>
                                      <p:to>
                                        <p:strVal val="visible"/>
                                      </p:to>
                                    </p:set>
                                    <p:animEffect transition="in" filter="wipe(left)">
                                      <p:cBhvr>
                                        <p:cTn id="106" dur="500"/>
                                        <p:tgtEl>
                                          <p:spTgt spid="115"/>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20"/>
                                        </p:tgtEl>
                                        <p:attrNameLst>
                                          <p:attrName>style.visibility</p:attrName>
                                        </p:attrNameLst>
                                      </p:cBhvr>
                                      <p:to>
                                        <p:strVal val="visible"/>
                                      </p:to>
                                    </p:set>
                                    <p:animEffect transition="in" filter="wipe(left)">
                                      <p:cBhvr>
                                        <p:cTn id="109" dur="500"/>
                                        <p:tgtEl>
                                          <p:spTgt spid="12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26"/>
                                        </p:tgtEl>
                                        <p:attrNameLst>
                                          <p:attrName>style.visibility</p:attrName>
                                        </p:attrNameLst>
                                      </p:cBhvr>
                                      <p:to>
                                        <p:strVal val="visible"/>
                                      </p:to>
                                    </p:set>
                                    <p:animEffect transition="in" filter="wipe(left)">
                                      <p:cBhvr>
                                        <p:cTn id="112" dur="500"/>
                                        <p:tgtEl>
                                          <p:spTgt spid="126"/>
                                        </p:tgtEl>
                                      </p:cBhvr>
                                    </p:animEffect>
                                  </p:childTnLst>
                                </p:cTn>
                              </p:par>
                              <p:par>
                                <p:cTn id="113" presetID="22" presetClass="entr" presetSubtype="8" fill="hold" nodeType="withEffect">
                                  <p:stCondLst>
                                    <p:cond delay="0"/>
                                  </p:stCondLst>
                                  <p:childTnLst>
                                    <p:set>
                                      <p:cBhvr>
                                        <p:cTn id="114" dur="1" fill="hold">
                                          <p:stCondLst>
                                            <p:cond delay="0"/>
                                          </p:stCondLst>
                                        </p:cTn>
                                        <p:tgtEl>
                                          <p:spTgt spid="127"/>
                                        </p:tgtEl>
                                        <p:attrNameLst>
                                          <p:attrName>style.visibility</p:attrName>
                                        </p:attrNameLst>
                                      </p:cBhvr>
                                      <p:to>
                                        <p:strVal val="visible"/>
                                      </p:to>
                                    </p:set>
                                    <p:animEffect transition="in" filter="wipe(left)">
                                      <p:cBhvr>
                                        <p:cTn id="115" dur="500"/>
                                        <p:tgtEl>
                                          <p:spTgt spid="127"/>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30"/>
                                        </p:tgtEl>
                                        <p:attrNameLst>
                                          <p:attrName>style.visibility</p:attrName>
                                        </p:attrNameLst>
                                      </p:cBhvr>
                                      <p:to>
                                        <p:strVal val="visible"/>
                                      </p:to>
                                    </p:set>
                                    <p:animEffect transition="in" filter="wipe(left)">
                                      <p:cBhvr>
                                        <p:cTn id="118" dur="500"/>
                                        <p:tgtEl>
                                          <p:spTgt spid="130"/>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31"/>
                                        </p:tgtEl>
                                        <p:attrNameLst>
                                          <p:attrName>style.visibility</p:attrName>
                                        </p:attrNameLst>
                                      </p:cBhvr>
                                      <p:to>
                                        <p:strVal val="visible"/>
                                      </p:to>
                                    </p:set>
                                    <p:animEffect transition="in" filter="wipe(left)">
                                      <p:cBhvr>
                                        <p:cTn id="121" dur="500"/>
                                        <p:tgtEl>
                                          <p:spTgt spid="131"/>
                                        </p:tgtEl>
                                      </p:cBhvr>
                                    </p:animEffect>
                                  </p:childTnLst>
                                </p:cTn>
                              </p:par>
                              <p:par>
                                <p:cTn id="122" presetID="22" presetClass="entr" presetSubtype="8" fill="hold" nodeType="withEffect">
                                  <p:stCondLst>
                                    <p:cond delay="0"/>
                                  </p:stCondLst>
                                  <p:childTnLst>
                                    <p:set>
                                      <p:cBhvr>
                                        <p:cTn id="123" dur="1" fill="hold">
                                          <p:stCondLst>
                                            <p:cond delay="0"/>
                                          </p:stCondLst>
                                        </p:cTn>
                                        <p:tgtEl>
                                          <p:spTgt spid="135"/>
                                        </p:tgtEl>
                                        <p:attrNameLst>
                                          <p:attrName>style.visibility</p:attrName>
                                        </p:attrNameLst>
                                      </p:cBhvr>
                                      <p:to>
                                        <p:strVal val="visible"/>
                                      </p:to>
                                    </p:set>
                                    <p:animEffect transition="in" filter="wipe(left)">
                                      <p:cBhvr>
                                        <p:cTn id="124" dur="500"/>
                                        <p:tgtEl>
                                          <p:spTgt spid="135"/>
                                        </p:tgtEl>
                                      </p:cBhvr>
                                    </p:animEffect>
                                  </p:childTnLst>
                                </p:cTn>
                              </p:par>
                              <p:par>
                                <p:cTn id="125" presetID="22" presetClass="entr" presetSubtype="8" fill="hold"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wipe(left)">
                                      <p:cBhvr>
                                        <p:cTn id="127" dur="500"/>
                                        <p:tgtEl>
                                          <p:spTgt spid="138"/>
                                        </p:tgtEl>
                                      </p:cBhvr>
                                    </p:animEffect>
                                  </p:childTnLst>
                                </p:cTn>
                              </p:par>
                              <p:par>
                                <p:cTn id="128" presetID="22" presetClass="entr" presetSubtype="8" fill="hold" nodeType="withEffect">
                                  <p:stCondLst>
                                    <p:cond delay="0"/>
                                  </p:stCondLst>
                                  <p:childTnLst>
                                    <p:set>
                                      <p:cBhvr>
                                        <p:cTn id="129" dur="1" fill="hold">
                                          <p:stCondLst>
                                            <p:cond delay="0"/>
                                          </p:stCondLst>
                                        </p:cTn>
                                        <p:tgtEl>
                                          <p:spTgt spid="147"/>
                                        </p:tgtEl>
                                        <p:attrNameLst>
                                          <p:attrName>style.visibility</p:attrName>
                                        </p:attrNameLst>
                                      </p:cBhvr>
                                      <p:to>
                                        <p:strVal val="visible"/>
                                      </p:to>
                                    </p:set>
                                    <p:animEffect transition="in" filter="wipe(left)">
                                      <p:cBhvr>
                                        <p:cTn id="130" dur="500"/>
                                        <p:tgtEl>
                                          <p:spTgt spid="14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77"/>
                                        </p:tgtEl>
                                        <p:attrNameLst>
                                          <p:attrName>style.visibility</p:attrName>
                                        </p:attrNameLst>
                                      </p:cBhvr>
                                      <p:to>
                                        <p:strVal val="visible"/>
                                      </p:to>
                                    </p:set>
                                    <p:animEffect transition="in" filter="wipe(left)">
                                      <p:cBhvr>
                                        <p:cTn id="133" dur="500"/>
                                        <p:tgtEl>
                                          <p:spTgt spid="177"/>
                                        </p:tgtEl>
                                      </p:cBhvr>
                                    </p:animEffect>
                                  </p:childTnLst>
                                </p:cTn>
                              </p:par>
                              <p:par>
                                <p:cTn id="134" presetID="22" presetClass="entr" presetSubtype="8" fill="hold" nodeType="withEffect">
                                  <p:stCondLst>
                                    <p:cond delay="0"/>
                                  </p:stCondLst>
                                  <p:childTnLst>
                                    <p:set>
                                      <p:cBhvr>
                                        <p:cTn id="135" dur="1" fill="hold">
                                          <p:stCondLst>
                                            <p:cond delay="0"/>
                                          </p:stCondLst>
                                        </p:cTn>
                                        <p:tgtEl>
                                          <p:spTgt spid="178"/>
                                        </p:tgtEl>
                                        <p:attrNameLst>
                                          <p:attrName>style.visibility</p:attrName>
                                        </p:attrNameLst>
                                      </p:cBhvr>
                                      <p:to>
                                        <p:strVal val="visible"/>
                                      </p:to>
                                    </p:set>
                                    <p:animEffect transition="in" filter="wipe(left)">
                                      <p:cBhvr>
                                        <p:cTn id="136" dur="500"/>
                                        <p:tgtEl>
                                          <p:spTgt spid="17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81"/>
                                        </p:tgtEl>
                                        <p:attrNameLst>
                                          <p:attrName>style.visibility</p:attrName>
                                        </p:attrNameLst>
                                      </p:cBhvr>
                                      <p:to>
                                        <p:strVal val="visible"/>
                                      </p:to>
                                    </p:set>
                                    <p:animEffect transition="in" filter="wipe(left)">
                                      <p:cBhvr>
                                        <p:cTn id="139" dur="500"/>
                                        <p:tgtEl>
                                          <p:spTgt spid="181"/>
                                        </p:tgtEl>
                                      </p:cBhvr>
                                    </p:animEffect>
                                  </p:childTnLst>
                                </p:cTn>
                              </p:par>
                              <p:par>
                                <p:cTn id="140" presetID="22" presetClass="entr" presetSubtype="8" fill="hold" nodeType="withEffect">
                                  <p:stCondLst>
                                    <p:cond delay="0"/>
                                  </p:stCondLst>
                                  <p:childTnLst>
                                    <p:set>
                                      <p:cBhvr>
                                        <p:cTn id="141" dur="1" fill="hold">
                                          <p:stCondLst>
                                            <p:cond delay="0"/>
                                          </p:stCondLst>
                                        </p:cTn>
                                        <p:tgtEl>
                                          <p:spTgt spid="182"/>
                                        </p:tgtEl>
                                        <p:attrNameLst>
                                          <p:attrName>style.visibility</p:attrName>
                                        </p:attrNameLst>
                                      </p:cBhvr>
                                      <p:to>
                                        <p:strVal val="visible"/>
                                      </p:to>
                                    </p:set>
                                    <p:animEffect transition="in" filter="wipe(left)">
                                      <p:cBhvr>
                                        <p:cTn id="142" dur="500"/>
                                        <p:tgtEl>
                                          <p:spTgt spid="182"/>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189"/>
                                        </p:tgtEl>
                                        <p:attrNameLst>
                                          <p:attrName>style.visibility</p:attrName>
                                        </p:attrNameLst>
                                      </p:cBhvr>
                                      <p:to>
                                        <p:strVal val="visible"/>
                                      </p:to>
                                    </p:set>
                                    <p:animEffect transition="in" filter="wipe(left)">
                                      <p:cBhvr>
                                        <p:cTn id="145" dur="500"/>
                                        <p:tgtEl>
                                          <p:spTgt spid="189"/>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192"/>
                                        </p:tgtEl>
                                        <p:attrNameLst>
                                          <p:attrName>style.visibility</p:attrName>
                                        </p:attrNameLst>
                                      </p:cBhvr>
                                      <p:to>
                                        <p:strVal val="visible"/>
                                      </p:to>
                                    </p:set>
                                    <p:animEffect transition="in" filter="wipe(left)">
                                      <p:cBhvr>
                                        <p:cTn id="148" dur="500"/>
                                        <p:tgtEl>
                                          <p:spTgt spid="192"/>
                                        </p:tgtEl>
                                      </p:cBhvr>
                                    </p:animEffect>
                                  </p:childTnLst>
                                </p:cTn>
                              </p:par>
                              <p:par>
                                <p:cTn id="149" presetID="22" presetClass="entr" presetSubtype="8" fill="hold" nodeType="withEffect">
                                  <p:stCondLst>
                                    <p:cond delay="0"/>
                                  </p:stCondLst>
                                  <p:childTnLst>
                                    <p:set>
                                      <p:cBhvr>
                                        <p:cTn id="150" dur="1" fill="hold">
                                          <p:stCondLst>
                                            <p:cond delay="0"/>
                                          </p:stCondLst>
                                        </p:cTn>
                                        <p:tgtEl>
                                          <p:spTgt spid="204"/>
                                        </p:tgtEl>
                                        <p:attrNameLst>
                                          <p:attrName>style.visibility</p:attrName>
                                        </p:attrNameLst>
                                      </p:cBhvr>
                                      <p:to>
                                        <p:strVal val="visible"/>
                                      </p:to>
                                    </p:set>
                                    <p:animEffect transition="in" filter="wipe(left)">
                                      <p:cBhvr>
                                        <p:cTn id="151" dur="500"/>
                                        <p:tgtEl>
                                          <p:spTgt spid="204"/>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208"/>
                                        </p:tgtEl>
                                        <p:attrNameLst>
                                          <p:attrName>style.visibility</p:attrName>
                                        </p:attrNameLst>
                                      </p:cBhvr>
                                      <p:to>
                                        <p:strVal val="visible"/>
                                      </p:to>
                                    </p:set>
                                    <p:animEffect transition="in" filter="wipe(left)">
                                      <p:cBhvr>
                                        <p:cTn id="154" dur="500"/>
                                        <p:tgtEl>
                                          <p:spTgt spid="208"/>
                                        </p:tgtEl>
                                      </p:cBhvr>
                                    </p:animEffect>
                                  </p:childTnLst>
                                </p:cTn>
                              </p:par>
                              <p:par>
                                <p:cTn id="155" presetID="22" presetClass="entr" presetSubtype="8" fill="hold" nodeType="withEffect">
                                  <p:stCondLst>
                                    <p:cond delay="0"/>
                                  </p:stCondLst>
                                  <p:childTnLst>
                                    <p:set>
                                      <p:cBhvr>
                                        <p:cTn id="156" dur="1" fill="hold">
                                          <p:stCondLst>
                                            <p:cond delay="0"/>
                                          </p:stCondLst>
                                        </p:cTn>
                                        <p:tgtEl>
                                          <p:spTgt spid="211"/>
                                        </p:tgtEl>
                                        <p:attrNameLst>
                                          <p:attrName>style.visibility</p:attrName>
                                        </p:attrNameLst>
                                      </p:cBhvr>
                                      <p:to>
                                        <p:strVal val="visible"/>
                                      </p:to>
                                    </p:set>
                                    <p:animEffect transition="in" filter="wipe(left)">
                                      <p:cBhvr>
                                        <p:cTn id="157" dur="500"/>
                                        <p:tgtEl>
                                          <p:spTgt spid="211"/>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216"/>
                                        </p:tgtEl>
                                        <p:attrNameLst>
                                          <p:attrName>style.visibility</p:attrName>
                                        </p:attrNameLst>
                                      </p:cBhvr>
                                      <p:to>
                                        <p:strVal val="visible"/>
                                      </p:to>
                                    </p:set>
                                    <p:animEffect transition="in" filter="wipe(left)">
                                      <p:cBhvr>
                                        <p:cTn id="160" dur="500"/>
                                        <p:tgtEl>
                                          <p:spTgt spid="216"/>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217"/>
                                        </p:tgtEl>
                                        <p:attrNameLst>
                                          <p:attrName>style.visibility</p:attrName>
                                        </p:attrNameLst>
                                      </p:cBhvr>
                                      <p:to>
                                        <p:strVal val="visible"/>
                                      </p:to>
                                    </p:set>
                                    <p:animEffect transition="in" filter="wipe(left)">
                                      <p:cBhvr>
                                        <p:cTn id="163" dur="500"/>
                                        <p:tgtEl>
                                          <p:spTgt spid="217"/>
                                        </p:tgtEl>
                                      </p:cBhvr>
                                    </p:animEffect>
                                  </p:childTnLst>
                                </p:cTn>
                              </p:par>
                              <p:par>
                                <p:cTn id="164" presetID="22" presetClass="entr" presetSubtype="8" fill="hold" nodeType="withEffect">
                                  <p:stCondLst>
                                    <p:cond delay="0"/>
                                  </p:stCondLst>
                                  <p:childTnLst>
                                    <p:set>
                                      <p:cBhvr>
                                        <p:cTn id="165" dur="1" fill="hold">
                                          <p:stCondLst>
                                            <p:cond delay="0"/>
                                          </p:stCondLst>
                                        </p:cTn>
                                        <p:tgtEl>
                                          <p:spTgt spid="220"/>
                                        </p:tgtEl>
                                        <p:attrNameLst>
                                          <p:attrName>style.visibility</p:attrName>
                                        </p:attrNameLst>
                                      </p:cBhvr>
                                      <p:to>
                                        <p:strVal val="visible"/>
                                      </p:to>
                                    </p:set>
                                    <p:animEffect transition="in" filter="wipe(left)">
                                      <p:cBhvr>
                                        <p:cTn id="166" dur="500"/>
                                        <p:tgtEl>
                                          <p:spTgt spid="220"/>
                                        </p:tgtEl>
                                      </p:cBhvr>
                                    </p:animEffect>
                                  </p:childTnLst>
                                </p:cTn>
                              </p:par>
                              <p:par>
                                <p:cTn id="167" presetID="22" presetClass="entr" presetSubtype="8" fill="hold" nodeType="withEffect">
                                  <p:stCondLst>
                                    <p:cond delay="0"/>
                                  </p:stCondLst>
                                  <p:childTnLst>
                                    <p:set>
                                      <p:cBhvr>
                                        <p:cTn id="168" dur="1" fill="hold">
                                          <p:stCondLst>
                                            <p:cond delay="0"/>
                                          </p:stCondLst>
                                        </p:cTn>
                                        <p:tgtEl>
                                          <p:spTgt spid="226"/>
                                        </p:tgtEl>
                                        <p:attrNameLst>
                                          <p:attrName>style.visibility</p:attrName>
                                        </p:attrNameLst>
                                      </p:cBhvr>
                                      <p:to>
                                        <p:strVal val="visible"/>
                                      </p:to>
                                    </p:set>
                                    <p:animEffect transition="in" filter="wipe(left)">
                                      <p:cBhvr>
                                        <p:cTn id="169" dur="500"/>
                                        <p:tgtEl>
                                          <p:spTgt spid="226"/>
                                        </p:tgtEl>
                                      </p:cBhvr>
                                    </p:animEffect>
                                  </p:childTnLst>
                                </p:cTn>
                              </p:par>
                              <p:par>
                                <p:cTn id="170" presetID="22" presetClass="entr" presetSubtype="8" fill="hold" nodeType="withEffect">
                                  <p:stCondLst>
                                    <p:cond delay="0"/>
                                  </p:stCondLst>
                                  <p:childTnLst>
                                    <p:set>
                                      <p:cBhvr>
                                        <p:cTn id="171" dur="1" fill="hold">
                                          <p:stCondLst>
                                            <p:cond delay="0"/>
                                          </p:stCondLst>
                                        </p:cTn>
                                        <p:tgtEl>
                                          <p:spTgt spid="232"/>
                                        </p:tgtEl>
                                        <p:attrNameLst>
                                          <p:attrName>style.visibility</p:attrName>
                                        </p:attrNameLst>
                                      </p:cBhvr>
                                      <p:to>
                                        <p:strVal val="visible"/>
                                      </p:to>
                                    </p:set>
                                    <p:animEffect transition="in" filter="wipe(left)">
                                      <p:cBhvr>
                                        <p:cTn id="172" dur="500"/>
                                        <p:tgtEl>
                                          <p:spTgt spid="232"/>
                                        </p:tgtEl>
                                      </p:cBhvr>
                                    </p:animEffect>
                                  </p:childTnLst>
                                </p:cTn>
                              </p:par>
                              <p:par>
                                <p:cTn id="173" presetID="22" presetClass="entr" presetSubtype="8" fill="hold" nodeType="withEffect">
                                  <p:stCondLst>
                                    <p:cond delay="0"/>
                                  </p:stCondLst>
                                  <p:childTnLst>
                                    <p:set>
                                      <p:cBhvr>
                                        <p:cTn id="174" dur="1" fill="hold">
                                          <p:stCondLst>
                                            <p:cond delay="0"/>
                                          </p:stCondLst>
                                        </p:cTn>
                                        <p:tgtEl>
                                          <p:spTgt spid="238"/>
                                        </p:tgtEl>
                                        <p:attrNameLst>
                                          <p:attrName>style.visibility</p:attrName>
                                        </p:attrNameLst>
                                      </p:cBhvr>
                                      <p:to>
                                        <p:strVal val="visible"/>
                                      </p:to>
                                    </p:set>
                                    <p:animEffect transition="in" filter="wipe(left)">
                                      <p:cBhvr>
                                        <p:cTn id="175" dur="500"/>
                                        <p:tgtEl>
                                          <p:spTgt spid="238"/>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249"/>
                                        </p:tgtEl>
                                        <p:attrNameLst>
                                          <p:attrName>style.visibility</p:attrName>
                                        </p:attrNameLst>
                                      </p:cBhvr>
                                      <p:to>
                                        <p:strVal val="visible"/>
                                      </p:to>
                                    </p:set>
                                    <p:animEffect transition="in" filter="wipe(left)">
                                      <p:cBhvr>
                                        <p:cTn id="178" dur="500"/>
                                        <p:tgtEl>
                                          <p:spTgt spid="249"/>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255"/>
                                        </p:tgtEl>
                                        <p:attrNameLst>
                                          <p:attrName>style.visibility</p:attrName>
                                        </p:attrNameLst>
                                      </p:cBhvr>
                                      <p:to>
                                        <p:strVal val="visible"/>
                                      </p:to>
                                    </p:set>
                                    <p:animEffect transition="in" filter="wipe(left)">
                                      <p:cBhvr>
                                        <p:cTn id="181" dur="500"/>
                                        <p:tgtEl>
                                          <p:spTgt spid="255"/>
                                        </p:tgtEl>
                                      </p:cBhvr>
                                    </p:animEffect>
                                  </p:childTnLst>
                                </p:cTn>
                              </p:par>
                              <p:par>
                                <p:cTn id="182" presetID="22" presetClass="entr" presetSubtype="8" fill="hold" nodeType="withEffect">
                                  <p:stCondLst>
                                    <p:cond delay="0"/>
                                  </p:stCondLst>
                                  <p:childTnLst>
                                    <p:set>
                                      <p:cBhvr>
                                        <p:cTn id="183" dur="1" fill="hold">
                                          <p:stCondLst>
                                            <p:cond delay="0"/>
                                          </p:stCondLst>
                                        </p:cTn>
                                        <p:tgtEl>
                                          <p:spTgt spid="256"/>
                                        </p:tgtEl>
                                        <p:attrNameLst>
                                          <p:attrName>style.visibility</p:attrName>
                                        </p:attrNameLst>
                                      </p:cBhvr>
                                      <p:to>
                                        <p:strVal val="visible"/>
                                      </p:to>
                                    </p:set>
                                    <p:animEffect transition="in" filter="wipe(left)">
                                      <p:cBhvr>
                                        <p:cTn id="184" dur="500"/>
                                        <p:tgtEl>
                                          <p:spTgt spid="256"/>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262"/>
                                        </p:tgtEl>
                                        <p:attrNameLst>
                                          <p:attrName>style.visibility</p:attrName>
                                        </p:attrNameLst>
                                      </p:cBhvr>
                                      <p:to>
                                        <p:strVal val="visible"/>
                                      </p:to>
                                    </p:set>
                                    <p:animEffect transition="in" filter="wipe(left)">
                                      <p:cBhvr>
                                        <p:cTn id="187" dur="500"/>
                                        <p:tgtEl>
                                          <p:spTgt spid="262"/>
                                        </p:tgtEl>
                                      </p:cBhvr>
                                    </p:animEffect>
                                  </p:childTnLst>
                                </p:cTn>
                              </p:par>
                              <p:par>
                                <p:cTn id="188" presetID="22" presetClass="entr" presetSubtype="8" fill="hold" nodeType="withEffect">
                                  <p:stCondLst>
                                    <p:cond delay="0"/>
                                  </p:stCondLst>
                                  <p:childTnLst>
                                    <p:set>
                                      <p:cBhvr>
                                        <p:cTn id="189" dur="1" fill="hold">
                                          <p:stCondLst>
                                            <p:cond delay="0"/>
                                          </p:stCondLst>
                                        </p:cTn>
                                        <p:tgtEl>
                                          <p:spTgt spid="265"/>
                                        </p:tgtEl>
                                        <p:attrNameLst>
                                          <p:attrName>style.visibility</p:attrName>
                                        </p:attrNameLst>
                                      </p:cBhvr>
                                      <p:to>
                                        <p:strVal val="visible"/>
                                      </p:to>
                                    </p:set>
                                    <p:animEffect transition="in" filter="wipe(left)">
                                      <p:cBhvr>
                                        <p:cTn id="190" dur="500"/>
                                        <p:tgtEl>
                                          <p:spTgt spid="265"/>
                                        </p:tgtEl>
                                      </p:cBhvr>
                                    </p:animEffect>
                                  </p:childTnLst>
                                </p:cTn>
                              </p:par>
                              <p:par>
                                <p:cTn id="191" presetID="22" presetClass="entr" presetSubtype="8" fill="hold" nodeType="withEffect">
                                  <p:stCondLst>
                                    <p:cond delay="0"/>
                                  </p:stCondLst>
                                  <p:childTnLst>
                                    <p:set>
                                      <p:cBhvr>
                                        <p:cTn id="192" dur="1" fill="hold">
                                          <p:stCondLst>
                                            <p:cond delay="0"/>
                                          </p:stCondLst>
                                        </p:cTn>
                                        <p:tgtEl>
                                          <p:spTgt spid="70"/>
                                        </p:tgtEl>
                                        <p:attrNameLst>
                                          <p:attrName>style.visibility</p:attrName>
                                        </p:attrNameLst>
                                      </p:cBhvr>
                                      <p:to>
                                        <p:strVal val="visible"/>
                                      </p:to>
                                    </p:set>
                                    <p:animEffect transition="in" filter="wipe(left)">
                                      <p:cBhvr>
                                        <p:cTn id="193" dur="500"/>
                                        <p:tgtEl>
                                          <p:spTgt spid="70"/>
                                        </p:tgtEl>
                                      </p:cBhvr>
                                    </p:animEffect>
                                  </p:childTnLst>
                                </p:cTn>
                              </p:par>
                            </p:childTnLst>
                          </p:cTn>
                        </p:par>
                        <p:par>
                          <p:cTn id="194" fill="hold">
                            <p:stCondLst>
                              <p:cond delay="500"/>
                            </p:stCondLst>
                            <p:childTnLst>
                              <p:par>
                                <p:cTn id="195" presetID="22" presetClass="entr" presetSubtype="8" fill="hold" grpId="0" nodeType="afterEffect">
                                  <p:stCondLst>
                                    <p:cond delay="0"/>
                                  </p:stCondLst>
                                  <p:childTnLst>
                                    <p:set>
                                      <p:cBhvr>
                                        <p:cTn id="196" dur="1" fill="hold">
                                          <p:stCondLst>
                                            <p:cond delay="0"/>
                                          </p:stCondLst>
                                        </p:cTn>
                                        <p:tgtEl>
                                          <p:spTgt spid="105"/>
                                        </p:tgtEl>
                                        <p:attrNameLst>
                                          <p:attrName>style.visibility</p:attrName>
                                        </p:attrNameLst>
                                      </p:cBhvr>
                                      <p:to>
                                        <p:strVal val="visible"/>
                                      </p:to>
                                    </p:set>
                                    <p:animEffect transition="in" filter="wipe(left)">
                                      <p:cBhvr>
                                        <p:cTn id="197" dur="500"/>
                                        <p:tgtEl>
                                          <p:spTgt spid="105"/>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283"/>
                                        </p:tgtEl>
                                        <p:attrNameLst>
                                          <p:attrName>style.visibility</p:attrName>
                                        </p:attrNameLst>
                                      </p:cBhvr>
                                      <p:to>
                                        <p:strVal val="visible"/>
                                      </p:to>
                                    </p:set>
                                    <p:animEffect transition="in" filter="wipe(left)">
                                      <p:cBhvr>
                                        <p:cTn id="200" dur="500"/>
                                        <p:tgtEl>
                                          <p:spTgt spid="283"/>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286"/>
                                        </p:tgtEl>
                                        <p:attrNameLst>
                                          <p:attrName>style.visibility</p:attrName>
                                        </p:attrNameLst>
                                      </p:cBhvr>
                                      <p:to>
                                        <p:strVal val="visible"/>
                                      </p:to>
                                    </p:set>
                                    <p:animEffect transition="in" filter="wipe(left)">
                                      <p:cBhvr>
                                        <p:cTn id="203" dur="500"/>
                                        <p:tgtEl>
                                          <p:spTgt spid="286"/>
                                        </p:tgtEl>
                                      </p:cBhvr>
                                    </p:animEffect>
                                  </p:childTnLst>
                                </p:cTn>
                              </p:par>
                              <p:par>
                                <p:cTn id="204" presetID="22" presetClass="entr" presetSubtype="8" fill="hold" nodeType="withEffect">
                                  <p:stCondLst>
                                    <p:cond delay="0"/>
                                  </p:stCondLst>
                                  <p:childTnLst>
                                    <p:set>
                                      <p:cBhvr>
                                        <p:cTn id="205" dur="1" fill="hold">
                                          <p:stCondLst>
                                            <p:cond delay="0"/>
                                          </p:stCondLst>
                                        </p:cTn>
                                        <p:tgtEl>
                                          <p:spTgt spid="287"/>
                                        </p:tgtEl>
                                        <p:attrNameLst>
                                          <p:attrName>style.visibility</p:attrName>
                                        </p:attrNameLst>
                                      </p:cBhvr>
                                      <p:to>
                                        <p:strVal val="visible"/>
                                      </p:to>
                                    </p:set>
                                    <p:animEffect transition="in" filter="wipe(left)">
                                      <p:cBhvr>
                                        <p:cTn id="206" dur="500"/>
                                        <p:tgtEl>
                                          <p:spTgt spid="287"/>
                                        </p:tgtEl>
                                      </p:cBhvr>
                                    </p:animEffect>
                                  </p:childTnLst>
                                </p:cTn>
                              </p:par>
                              <p:par>
                                <p:cTn id="207" presetID="22" presetClass="entr" presetSubtype="8" fill="hold" nodeType="withEffect">
                                  <p:stCondLst>
                                    <p:cond delay="0"/>
                                  </p:stCondLst>
                                  <p:childTnLst>
                                    <p:set>
                                      <p:cBhvr>
                                        <p:cTn id="208" dur="1" fill="hold">
                                          <p:stCondLst>
                                            <p:cond delay="0"/>
                                          </p:stCondLst>
                                        </p:cTn>
                                        <p:tgtEl>
                                          <p:spTgt spid="290"/>
                                        </p:tgtEl>
                                        <p:attrNameLst>
                                          <p:attrName>style.visibility</p:attrName>
                                        </p:attrNameLst>
                                      </p:cBhvr>
                                      <p:to>
                                        <p:strVal val="visible"/>
                                      </p:to>
                                    </p:set>
                                    <p:animEffect transition="in" filter="wipe(left)">
                                      <p:cBhvr>
                                        <p:cTn id="209" dur="500"/>
                                        <p:tgtEl>
                                          <p:spTgt spid="290"/>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303"/>
                                        </p:tgtEl>
                                        <p:attrNameLst>
                                          <p:attrName>style.visibility</p:attrName>
                                        </p:attrNameLst>
                                      </p:cBhvr>
                                      <p:to>
                                        <p:strVal val="visible"/>
                                      </p:to>
                                    </p:set>
                                    <p:animEffect transition="in" filter="wipe(left)">
                                      <p:cBhvr>
                                        <p:cTn id="212" dur="500"/>
                                        <p:tgtEl>
                                          <p:spTgt spid="303"/>
                                        </p:tgtEl>
                                      </p:cBhvr>
                                    </p:animEffect>
                                  </p:childTnLst>
                                </p:cTn>
                              </p:par>
                              <p:par>
                                <p:cTn id="213" presetID="22" presetClass="entr" presetSubtype="8" fill="hold" nodeType="withEffect">
                                  <p:stCondLst>
                                    <p:cond delay="0"/>
                                  </p:stCondLst>
                                  <p:childTnLst>
                                    <p:set>
                                      <p:cBhvr>
                                        <p:cTn id="214" dur="1" fill="hold">
                                          <p:stCondLst>
                                            <p:cond delay="0"/>
                                          </p:stCondLst>
                                        </p:cTn>
                                        <p:tgtEl>
                                          <p:spTgt spid="307"/>
                                        </p:tgtEl>
                                        <p:attrNameLst>
                                          <p:attrName>style.visibility</p:attrName>
                                        </p:attrNameLst>
                                      </p:cBhvr>
                                      <p:to>
                                        <p:strVal val="visible"/>
                                      </p:to>
                                    </p:set>
                                    <p:animEffect transition="in" filter="wipe(left)">
                                      <p:cBhvr>
                                        <p:cTn id="215" dur="500"/>
                                        <p:tgtEl>
                                          <p:spTgt spid="307"/>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313"/>
                                        </p:tgtEl>
                                        <p:attrNameLst>
                                          <p:attrName>style.visibility</p:attrName>
                                        </p:attrNameLst>
                                      </p:cBhvr>
                                      <p:to>
                                        <p:strVal val="visible"/>
                                      </p:to>
                                    </p:set>
                                    <p:animEffect transition="in" filter="wipe(left)">
                                      <p:cBhvr>
                                        <p:cTn id="218" dur="500"/>
                                        <p:tgtEl>
                                          <p:spTgt spid="313"/>
                                        </p:tgtEl>
                                      </p:cBhvr>
                                    </p:animEffect>
                                  </p:childTnLst>
                                </p:cTn>
                              </p:par>
                              <p:par>
                                <p:cTn id="219" presetID="22" presetClass="entr" presetSubtype="8" fill="hold" nodeType="withEffect">
                                  <p:stCondLst>
                                    <p:cond delay="0"/>
                                  </p:stCondLst>
                                  <p:childTnLst>
                                    <p:set>
                                      <p:cBhvr>
                                        <p:cTn id="220" dur="1" fill="hold">
                                          <p:stCondLst>
                                            <p:cond delay="0"/>
                                          </p:stCondLst>
                                        </p:cTn>
                                        <p:tgtEl>
                                          <p:spTgt spid="315"/>
                                        </p:tgtEl>
                                        <p:attrNameLst>
                                          <p:attrName>style.visibility</p:attrName>
                                        </p:attrNameLst>
                                      </p:cBhvr>
                                      <p:to>
                                        <p:strVal val="visible"/>
                                      </p:to>
                                    </p:set>
                                    <p:animEffect transition="in" filter="wipe(left)">
                                      <p:cBhvr>
                                        <p:cTn id="221" dur="500"/>
                                        <p:tgtEl>
                                          <p:spTgt spid="315"/>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wipe(left)">
                                      <p:cBhvr>
                                        <p:cTn id="224" dur="500"/>
                                        <p:tgtEl>
                                          <p:spTgt spid="91"/>
                                        </p:tgtEl>
                                      </p:cBhvr>
                                    </p:animEffect>
                                  </p:childTnLst>
                                </p:cTn>
                              </p:par>
                              <p:par>
                                <p:cTn id="225" presetID="22" presetClass="entr" presetSubtype="8" fill="hold" nodeType="withEffect">
                                  <p:stCondLst>
                                    <p:cond delay="0"/>
                                  </p:stCondLst>
                                  <p:childTnLst>
                                    <p:set>
                                      <p:cBhvr>
                                        <p:cTn id="226" dur="1" fill="hold">
                                          <p:stCondLst>
                                            <p:cond delay="0"/>
                                          </p:stCondLst>
                                        </p:cTn>
                                        <p:tgtEl>
                                          <p:spTgt spid="96"/>
                                        </p:tgtEl>
                                        <p:attrNameLst>
                                          <p:attrName>style.visibility</p:attrName>
                                        </p:attrNameLst>
                                      </p:cBhvr>
                                      <p:to>
                                        <p:strVal val="visible"/>
                                      </p:to>
                                    </p:set>
                                    <p:animEffect transition="in" filter="wipe(left)">
                                      <p:cBhvr>
                                        <p:cTn id="227" dur="500"/>
                                        <p:tgtEl>
                                          <p:spTgt spid="96"/>
                                        </p:tgtEl>
                                      </p:cBhvr>
                                    </p:animEffect>
                                  </p:childTnLst>
                                </p:cTn>
                              </p:par>
                              <p:par>
                                <p:cTn id="228" presetID="22" presetClass="entr" presetSubtype="8" fill="hold" grpId="0" nodeType="withEffect">
                                  <p:stCondLst>
                                    <p:cond delay="0"/>
                                  </p:stCondLst>
                                  <p:childTnLst>
                                    <p:set>
                                      <p:cBhvr>
                                        <p:cTn id="229" dur="1" fill="hold">
                                          <p:stCondLst>
                                            <p:cond delay="0"/>
                                          </p:stCondLst>
                                        </p:cTn>
                                        <p:tgtEl>
                                          <p:spTgt spid="104"/>
                                        </p:tgtEl>
                                        <p:attrNameLst>
                                          <p:attrName>style.visibility</p:attrName>
                                        </p:attrNameLst>
                                      </p:cBhvr>
                                      <p:to>
                                        <p:strVal val="visible"/>
                                      </p:to>
                                    </p:set>
                                    <p:animEffect transition="in" filter="wipe(left)">
                                      <p:cBhvr>
                                        <p:cTn id="230" dur="500"/>
                                        <p:tgtEl>
                                          <p:spTgt spid="104"/>
                                        </p:tgtEl>
                                      </p:cBhvr>
                                    </p:animEffect>
                                  </p:childTnLst>
                                </p:cTn>
                              </p:par>
                              <p:par>
                                <p:cTn id="231" presetID="22" presetClass="entr" presetSubtype="8" fill="hold" nodeType="withEffect">
                                  <p:stCondLst>
                                    <p:cond delay="0"/>
                                  </p:stCondLst>
                                  <p:childTnLst>
                                    <p:set>
                                      <p:cBhvr>
                                        <p:cTn id="232" dur="1" fill="hold">
                                          <p:stCondLst>
                                            <p:cond delay="0"/>
                                          </p:stCondLst>
                                        </p:cTn>
                                        <p:tgtEl>
                                          <p:spTgt spid="116"/>
                                        </p:tgtEl>
                                        <p:attrNameLst>
                                          <p:attrName>style.visibility</p:attrName>
                                        </p:attrNameLst>
                                      </p:cBhvr>
                                      <p:to>
                                        <p:strVal val="visible"/>
                                      </p:to>
                                    </p:set>
                                    <p:animEffect transition="in" filter="wipe(left)">
                                      <p:cBhvr>
                                        <p:cTn id="233" dur="500"/>
                                        <p:tgtEl>
                                          <p:spTgt spid="116"/>
                                        </p:tgtEl>
                                      </p:cBhvr>
                                    </p:animEffect>
                                  </p:childTnLst>
                                </p:cTn>
                              </p:par>
                              <p:par>
                                <p:cTn id="234" presetID="22" presetClass="entr" presetSubtype="8" fill="hold" grpId="0" nodeType="withEffect">
                                  <p:stCondLst>
                                    <p:cond delay="0"/>
                                  </p:stCondLst>
                                  <p:childTnLst>
                                    <p:set>
                                      <p:cBhvr>
                                        <p:cTn id="235" dur="1" fill="hold">
                                          <p:stCondLst>
                                            <p:cond delay="0"/>
                                          </p:stCondLst>
                                        </p:cTn>
                                        <p:tgtEl>
                                          <p:spTgt spid="122"/>
                                        </p:tgtEl>
                                        <p:attrNameLst>
                                          <p:attrName>style.visibility</p:attrName>
                                        </p:attrNameLst>
                                      </p:cBhvr>
                                      <p:to>
                                        <p:strVal val="visible"/>
                                      </p:to>
                                    </p:set>
                                    <p:animEffect transition="in" filter="wipe(left)">
                                      <p:cBhvr>
                                        <p:cTn id="236" dur="500"/>
                                        <p:tgtEl>
                                          <p:spTgt spid="122"/>
                                        </p:tgtEl>
                                      </p:cBhvr>
                                    </p:animEffect>
                                  </p:childTnLst>
                                </p:cTn>
                              </p:par>
                              <p:par>
                                <p:cTn id="237" presetID="22" presetClass="entr" presetSubtype="8" fill="hold" nodeType="withEffect">
                                  <p:stCondLst>
                                    <p:cond delay="0"/>
                                  </p:stCondLst>
                                  <p:childTnLst>
                                    <p:set>
                                      <p:cBhvr>
                                        <p:cTn id="238" dur="1" fill="hold">
                                          <p:stCondLst>
                                            <p:cond delay="0"/>
                                          </p:stCondLst>
                                        </p:cTn>
                                        <p:tgtEl>
                                          <p:spTgt spid="123"/>
                                        </p:tgtEl>
                                        <p:attrNameLst>
                                          <p:attrName>style.visibility</p:attrName>
                                        </p:attrNameLst>
                                      </p:cBhvr>
                                      <p:to>
                                        <p:strVal val="visible"/>
                                      </p:to>
                                    </p:set>
                                    <p:animEffect transition="in" filter="wipe(left)">
                                      <p:cBhvr>
                                        <p:cTn id="239" dur="500"/>
                                        <p:tgtEl>
                                          <p:spTgt spid="123"/>
                                        </p:tgtEl>
                                      </p:cBhvr>
                                    </p:animEffect>
                                  </p:childTnLst>
                                </p:cTn>
                              </p:par>
                              <p:par>
                                <p:cTn id="240" presetID="22" presetClass="entr" presetSubtype="8" fill="hold" grpId="0" nodeType="withEffect">
                                  <p:stCondLst>
                                    <p:cond delay="0"/>
                                  </p:stCondLst>
                                  <p:childTnLst>
                                    <p:set>
                                      <p:cBhvr>
                                        <p:cTn id="241" dur="1" fill="hold">
                                          <p:stCondLst>
                                            <p:cond delay="0"/>
                                          </p:stCondLst>
                                        </p:cTn>
                                        <p:tgtEl>
                                          <p:spTgt spid="141"/>
                                        </p:tgtEl>
                                        <p:attrNameLst>
                                          <p:attrName>style.visibility</p:attrName>
                                        </p:attrNameLst>
                                      </p:cBhvr>
                                      <p:to>
                                        <p:strVal val="visible"/>
                                      </p:to>
                                    </p:set>
                                    <p:animEffect transition="in" filter="wipe(left)">
                                      <p:cBhvr>
                                        <p:cTn id="242" dur="500"/>
                                        <p:tgtEl>
                                          <p:spTgt spid="141"/>
                                        </p:tgtEl>
                                      </p:cBhvr>
                                    </p:animEffect>
                                  </p:childTnLst>
                                </p:cTn>
                              </p:par>
                              <p:par>
                                <p:cTn id="243" presetID="22" presetClass="entr" presetSubtype="8" fill="hold"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wipe(left)">
                                      <p:cBhvr>
                                        <p:cTn id="245" dur="500"/>
                                        <p:tgtEl>
                                          <p:spTgt spid="143"/>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148"/>
                                        </p:tgtEl>
                                        <p:attrNameLst>
                                          <p:attrName>style.visibility</p:attrName>
                                        </p:attrNameLst>
                                      </p:cBhvr>
                                      <p:to>
                                        <p:strVal val="visible"/>
                                      </p:to>
                                    </p:set>
                                    <p:animEffect transition="in" filter="wipe(left)">
                                      <p:cBhvr>
                                        <p:cTn id="248" dur="500"/>
                                        <p:tgtEl>
                                          <p:spTgt spid="148"/>
                                        </p:tgtEl>
                                      </p:cBhvr>
                                    </p:animEffect>
                                  </p:childTnLst>
                                </p:cTn>
                              </p:par>
                              <p:par>
                                <p:cTn id="249" presetID="22" presetClass="entr" presetSubtype="8" fill="hold" nodeType="withEffect">
                                  <p:stCondLst>
                                    <p:cond delay="0"/>
                                  </p:stCondLst>
                                  <p:childTnLst>
                                    <p:set>
                                      <p:cBhvr>
                                        <p:cTn id="250" dur="1" fill="hold">
                                          <p:stCondLst>
                                            <p:cond delay="0"/>
                                          </p:stCondLst>
                                        </p:cTn>
                                        <p:tgtEl>
                                          <p:spTgt spid="149"/>
                                        </p:tgtEl>
                                        <p:attrNameLst>
                                          <p:attrName>style.visibility</p:attrName>
                                        </p:attrNameLst>
                                      </p:cBhvr>
                                      <p:to>
                                        <p:strVal val="visible"/>
                                      </p:to>
                                    </p:set>
                                    <p:animEffect transition="in" filter="wipe(left)">
                                      <p:cBhvr>
                                        <p:cTn id="251" dur="500"/>
                                        <p:tgtEl>
                                          <p:spTgt spid="149"/>
                                        </p:tgtEl>
                                      </p:cBhvr>
                                    </p:animEffect>
                                  </p:childTnLst>
                                </p:cTn>
                              </p:par>
                              <p:par>
                                <p:cTn id="252" presetID="22" presetClass="entr" presetSubtype="8" fill="hold" grpId="0" nodeType="withEffect">
                                  <p:stCondLst>
                                    <p:cond delay="0"/>
                                  </p:stCondLst>
                                  <p:childTnLst>
                                    <p:set>
                                      <p:cBhvr>
                                        <p:cTn id="253" dur="1" fill="hold">
                                          <p:stCondLst>
                                            <p:cond delay="0"/>
                                          </p:stCondLst>
                                        </p:cTn>
                                        <p:tgtEl>
                                          <p:spTgt spid="154"/>
                                        </p:tgtEl>
                                        <p:attrNameLst>
                                          <p:attrName>style.visibility</p:attrName>
                                        </p:attrNameLst>
                                      </p:cBhvr>
                                      <p:to>
                                        <p:strVal val="visible"/>
                                      </p:to>
                                    </p:set>
                                    <p:animEffect transition="in" filter="wipe(left)">
                                      <p:cBhvr>
                                        <p:cTn id="254" dur="500"/>
                                        <p:tgtEl>
                                          <p:spTgt spid="154"/>
                                        </p:tgtEl>
                                      </p:cBhvr>
                                    </p:animEffect>
                                  </p:childTnLst>
                                </p:cTn>
                              </p:par>
                              <p:par>
                                <p:cTn id="255" presetID="22" presetClass="entr" presetSubtype="8" fill="hold" nodeType="withEffect">
                                  <p:stCondLst>
                                    <p:cond delay="0"/>
                                  </p:stCondLst>
                                  <p:childTnLst>
                                    <p:set>
                                      <p:cBhvr>
                                        <p:cTn id="256" dur="1" fill="hold">
                                          <p:stCondLst>
                                            <p:cond delay="0"/>
                                          </p:stCondLst>
                                        </p:cTn>
                                        <p:tgtEl>
                                          <p:spTgt spid="155"/>
                                        </p:tgtEl>
                                        <p:attrNameLst>
                                          <p:attrName>style.visibility</p:attrName>
                                        </p:attrNameLst>
                                      </p:cBhvr>
                                      <p:to>
                                        <p:strVal val="visible"/>
                                      </p:to>
                                    </p:set>
                                    <p:animEffect transition="in" filter="wipe(left)">
                                      <p:cBhvr>
                                        <p:cTn id="257" dur="500"/>
                                        <p:tgtEl>
                                          <p:spTgt spid="155"/>
                                        </p:tgtEl>
                                      </p:cBhvr>
                                    </p:animEffect>
                                  </p:childTnLst>
                                </p:cTn>
                              </p:par>
                              <p:par>
                                <p:cTn id="258" presetID="22" presetClass="entr" presetSubtype="8" fill="hold" grpId="0" nodeType="withEffect">
                                  <p:stCondLst>
                                    <p:cond delay="0"/>
                                  </p:stCondLst>
                                  <p:childTnLst>
                                    <p:set>
                                      <p:cBhvr>
                                        <p:cTn id="259" dur="1" fill="hold">
                                          <p:stCondLst>
                                            <p:cond delay="0"/>
                                          </p:stCondLst>
                                        </p:cTn>
                                        <p:tgtEl>
                                          <p:spTgt spid="164"/>
                                        </p:tgtEl>
                                        <p:attrNameLst>
                                          <p:attrName>style.visibility</p:attrName>
                                        </p:attrNameLst>
                                      </p:cBhvr>
                                      <p:to>
                                        <p:strVal val="visible"/>
                                      </p:to>
                                    </p:set>
                                    <p:animEffect transition="in" filter="wipe(left)">
                                      <p:cBhvr>
                                        <p:cTn id="260" dur="500"/>
                                        <p:tgtEl>
                                          <p:spTgt spid="164"/>
                                        </p:tgtEl>
                                      </p:cBhvr>
                                    </p:animEffect>
                                  </p:childTnLst>
                                </p:cTn>
                              </p:par>
                              <p:par>
                                <p:cTn id="261" presetID="22" presetClass="entr" presetSubtype="8" fill="hold" nodeType="withEffect">
                                  <p:stCondLst>
                                    <p:cond delay="0"/>
                                  </p:stCondLst>
                                  <p:childTnLst>
                                    <p:set>
                                      <p:cBhvr>
                                        <p:cTn id="262" dur="1" fill="hold">
                                          <p:stCondLst>
                                            <p:cond delay="0"/>
                                          </p:stCondLst>
                                        </p:cTn>
                                        <p:tgtEl>
                                          <p:spTgt spid="165"/>
                                        </p:tgtEl>
                                        <p:attrNameLst>
                                          <p:attrName>style.visibility</p:attrName>
                                        </p:attrNameLst>
                                      </p:cBhvr>
                                      <p:to>
                                        <p:strVal val="visible"/>
                                      </p:to>
                                    </p:set>
                                    <p:animEffect transition="in" filter="wipe(left)">
                                      <p:cBhvr>
                                        <p:cTn id="26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7" grpId="0" animBg="1"/>
      <p:bldP spid="18" grpId="0" animBg="1"/>
      <p:bldP spid="20" grpId="0" animBg="1"/>
      <p:bldP spid="59" grpId="0" animBg="1"/>
      <p:bldP spid="60" grpId="0" animBg="1"/>
      <p:bldP spid="61" grpId="0" animBg="1"/>
      <p:bldP spid="62" grpId="0" animBg="1"/>
      <p:bldP spid="83" grpId="0" animBg="1"/>
      <p:bldP spid="86" grpId="0" animBg="1"/>
      <p:bldP spid="99" grpId="0" animBg="1"/>
      <p:bldP spid="113" grpId="0" animBg="1"/>
      <p:bldP spid="114" grpId="0" animBg="1"/>
      <p:bldP spid="120" grpId="0" animBg="1"/>
      <p:bldP spid="126" grpId="0" animBg="1"/>
      <p:bldP spid="130" grpId="0" animBg="1"/>
      <p:bldP spid="131" grpId="0" animBg="1"/>
      <p:bldP spid="177" grpId="0" animBg="1"/>
      <p:bldP spid="181" grpId="0" animBg="1"/>
      <p:bldP spid="189" grpId="0" animBg="1"/>
      <p:bldP spid="192" grpId="0" animBg="1"/>
      <p:bldP spid="208" grpId="0" animBg="1"/>
      <p:bldP spid="216" grpId="0" animBg="1"/>
      <p:bldP spid="217" grpId="0" animBg="1"/>
      <p:bldP spid="249" grpId="0" animBg="1"/>
      <p:bldP spid="255" grpId="0" animBg="1"/>
      <p:bldP spid="262" grpId="0" animBg="1"/>
      <p:bldP spid="105" grpId="0" animBg="1"/>
      <p:bldP spid="283" grpId="0"/>
      <p:bldP spid="286" grpId="0" animBg="1"/>
      <p:bldP spid="303" grpId="0" animBg="1"/>
      <p:bldP spid="313" grpId="0" animBg="1"/>
      <p:bldP spid="91" grpId="0" animBg="1"/>
      <p:bldP spid="104" grpId="0" animBg="1"/>
      <p:bldP spid="122" grpId="0" animBg="1"/>
      <p:bldP spid="141" grpId="0" animBg="1"/>
      <p:bldP spid="148" grpId="0" animBg="1"/>
      <p:bldP spid="154" grpId="0" animBg="1"/>
      <p:bldP spid="1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6072773"/>
            <a:ext cx="3581400" cy="838200"/>
          </a:xfrm>
          <a:prstGeom prst="rect">
            <a:avLst/>
          </a:prstGeom>
          <a:noFill/>
          <a:ln w="31750">
            <a:noFill/>
          </a:ln>
        </p:spPr>
        <p:txBody>
          <a:bodyPr wrap="square" lIns="45720" tIns="0" rIns="45720" bIns="0" rtlCol="0" anchor="ctr">
            <a:noAutofit/>
          </a:bodyPr>
          <a:lstStyle/>
          <a:p>
            <a:r>
              <a:rPr lang="en-US" sz="3600" b="1" i="1" spc="600" dirty="0" smtClean="0">
                <a:solidFill>
                  <a:srgbClr val="1470D6"/>
                </a:solidFill>
                <a:latin typeface="Bradley Hand ITC" panose="03070402050302030203" pitchFamily="66" charset="0"/>
              </a:rPr>
              <a:t>John Reeve</a:t>
            </a:r>
          </a:p>
        </p:txBody>
      </p:sp>
      <p:sp>
        <p:nvSpPr>
          <p:cNvPr id="6" name="TextBox 5"/>
          <p:cNvSpPr txBox="1"/>
          <p:nvPr/>
        </p:nvSpPr>
        <p:spPr>
          <a:xfrm>
            <a:off x="371856" y="6072773"/>
            <a:ext cx="3581400" cy="838200"/>
          </a:xfrm>
          <a:prstGeom prst="rect">
            <a:avLst/>
          </a:prstGeom>
          <a:noFill/>
          <a:ln w="31750">
            <a:noFill/>
          </a:ln>
        </p:spPr>
        <p:txBody>
          <a:bodyPr wrap="square" lIns="45720" tIns="0" rIns="45720" bIns="0" rtlCol="0" anchor="ctr">
            <a:noAutofit/>
          </a:bodyPr>
          <a:lstStyle/>
          <a:p>
            <a:r>
              <a:rPr lang="en-US" sz="3600" b="1" i="1" spc="600" dirty="0" smtClean="0">
                <a:solidFill>
                  <a:srgbClr val="1470D6"/>
                </a:solidFill>
                <a:latin typeface="Bradley Hand ITC" panose="03070402050302030203" pitchFamily="66" charset="0"/>
              </a:rPr>
              <a:t>John Reeve</a:t>
            </a:r>
          </a:p>
        </p:txBody>
      </p:sp>
      <p:sp>
        <p:nvSpPr>
          <p:cNvPr id="10" name="TextBox 9"/>
          <p:cNvSpPr txBox="1"/>
          <p:nvPr/>
        </p:nvSpPr>
        <p:spPr>
          <a:xfrm>
            <a:off x="381000" y="6072773"/>
            <a:ext cx="3581400" cy="838200"/>
          </a:xfrm>
          <a:prstGeom prst="rect">
            <a:avLst/>
          </a:prstGeom>
          <a:noFill/>
          <a:ln w="31750">
            <a:noFill/>
          </a:ln>
        </p:spPr>
        <p:txBody>
          <a:bodyPr wrap="square" lIns="45720" tIns="0" rIns="45720" bIns="0" rtlCol="0" anchor="ctr">
            <a:noAutofit/>
          </a:bodyPr>
          <a:lstStyle/>
          <a:p>
            <a:r>
              <a:rPr lang="en-US" sz="3600" b="1" i="1" spc="600" dirty="0" smtClean="0">
                <a:solidFill>
                  <a:srgbClr val="1470D6"/>
                </a:solidFill>
                <a:latin typeface="Bradley Hand ITC" panose="03070402050302030203" pitchFamily="66" charset="0"/>
              </a:rPr>
              <a:t>John Reeve</a:t>
            </a:r>
          </a:p>
        </p:txBody>
      </p:sp>
      <p:sp>
        <p:nvSpPr>
          <p:cNvPr id="4" name="TextBox 3"/>
          <p:cNvSpPr txBox="1"/>
          <p:nvPr/>
        </p:nvSpPr>
        <p:spPr>
          <a:xfrm>
            <a:off x="8252236" y="6491873"/>
            <a:ext cx="3810000" cy="304800"/>
          </a:xfrm>
          <a:prstGeom prst="rect">
            <a:avLst/>
          </a:prstGeom>
          <a:noFill/>
          <a:ln w="31750">
            <a:noFill/>
          </a:ln>
        </p:spPr>
        <p:txBody>
          <a:bodyPr wrap="square" lIns="45720" tIns="0" rIns="45720" bIns="0" rtlCol="0" anchor="ctr">
            <a:noAutofit/>
          </a:bodyPr>
          <a:lstStyle/>
          <a:p>
            <a:pPr algn="r"/>
            <a:r>
              <a:rPr lang="en-US" sz="2000" b="1" dirty="0" smtClean="0">
                <a:solidFill>
                  <a:srgbClr val="1470D6"/>
                </a:solidFill>
              </a:rPr>
              <a:t>John.Reeve@TRMNET.COM</a:t>
            </a:r>
          </a:p>
        </p:txBody>
      </p:sp>
      <p:grpSp>
        <p:nvGrpSpPr>
          <p:cNvPr id="3" name="Group 2"/>
          <p:cNvGrpSpPr/>
          <p:nvPr/>
        </p:nvGrpSpPr>
        <p:grpSpPr>
          <a:xfrm>
            <a:off x="4770396" y="4896212"/>
            <a:ext cx="2388324" cy="1088886"/>
            <a:chOff x="6197238" y="4397514"/>
            <a:chExt cx="2388324" cy="1088886"/>
          </a:xfrm>
        </p:grpSpPr>
        <p:sp>
          <p:nvSpPr>
            <p:cNvPr id="12" name="Rectangle 11"/>
            <p:cNvSpPr/>
            <p:nvPr/>
          </p:nvSpPr>
          <p:spPr>
            <a:xfrm>
              <a:off x="6197238" y="4397514"/>
              <a:ext cx="1904752" cy="707886"/>
            </a:xfrm>
            <a:prstGeom prst="rect">
              <a:avLst/>
            </a:prstGeom>
          </p:spPr>
          <p:txBody>
            <a:bodyPr wrap="none">
              <a:spAutoFit/>
            </a:bodyPr>
            <a:lstStyle/>
            <a:p>
              <a:r>
                <a:rPr lang="en-US" sz="4000" b="1" dirty="0" smtClean="0">
                  <a:solidFill>
                    <a:srgbClr val="000000"/>
                  </a:solidFill>
                  <a:latin typeface="Calibri" panose="020F0502020204030204" pitchFamily="34" charset="0"/>
                </a:rPr>
                <a:t>maximo</a:t>
              </a:r>
              <a:endParaRPr lang="en-US" sz="4000" dirty="0"/>
            </a:p>
          </p:txBody>
        </p:sp>
        <p:sp>
          <p:nvSpPr>
            <p:cNvPr id="13" name="Rectangle 12"/>
            <p:cNvSpPr/>
            <p:nvPr/>
          </p:nvSpPr>
          <p:spPr>
            <a:xfrm>
              <a:off x="7162800" y="4778514"/>
              <a:ext cx="1422762" cy="707886"/>
            </a:xfrm>
            <a:prstGeom prst="rect">
              <a:avLst/>
            </a:prstGeom>
          </p:spPr>
          <p:txBody>
            <a:bodyPr wrap="none">
              <a:spAutoFit/>
            </a:bodyPr>
            <a:lstStyle/>
            <a:p>
              <a:r>
                <a:rPr lang="en-US" sz="4000" b="1" dirty="0" smtClean="0">
                  <a:solidFill>
                    <a:srgbClr val="000000"/>
                  </a:solidFill>
                  <a:latin typeface="Calibri" panose="020F0502020204030204" pitchFamily="34" charset="0"/>
                </a:rPr>
                <a:t>world</a:t>
              </a:r>
              <a:endParaRPr lang="en-US" sz="4000" dirty="0"/>
            </a:p>
          </p:txBody>
        </p:sp>
        <p:sp>
          <p:nvSpPr>
            <p:cNvPr id="16" name="TextBox 15"/>
            <p:cNvSpPr txBox="1"/>
            <p:nvPr/>
          </p:nvSpPr>
          <p:spPr>
            <a:xfrm>
              <a:off x="6273438" y="4995672"/>
              <a:ext cx="923005" cy="210437"/>
            </a:xfrm>
            <a:prstGeom prst="rect">
              <a:avLst/>
            </a:prstGeom>
            <a:noFill/>
            <a:ln w="31750">
              <a:noFill/>
            </a:ln>
          </p:spPr>
          <p:txBody>
            <a:bodyPr wrap="none" lIns="45720" tIns="0" rIns="45720" bIns="0" rtlCol="0" anchor="ctr">
              <a:noAutofit/>
            </a:bodyPr>
            <a:lstStyle/>
            <a:p>
              <a:pPr>
                <a:lnSpc>
                  <a:spcPts val="1900"/>
                </a:lnSpc>
              </a:pPr>
              <a:r>
                <a:rPr lang="en-US" sz="1600" b="1" dirty="0" smtClean="0"/>
                <a:t>Aug. 2018</a:t>
              </a:r>
              <a:endParaRPr lang="en-US" sz="1600" b="1" dirty="0"/>
            </a:p>
          </p:txBody>
        </p:sp>
      </p:grpSp>
      <p:grpSp>
        <p:nvGrpSpPr>
          <p:cNvPr id="24" name="Group 23"/>
          <p:cNvGrpSpPr/>
          <p:nvPr/>
        </p:nvGrpSpPr>
        <p:grpSpPr>
          <a:xfrm>
            <a:off x="7259958" y="4988234"/>
            <a:ext cx="3413536" cy="923132"/>
            <a:chOff x="8686800" y="4489536"/>
            <a:chExt cx="3413536" cy="923132"/>
          </a:xfrm>
        </p:grpSpPr>
        <p:sp>
          <p:nvSpPr>
            <p:cNvPr id="14" name="Rectangle 13"/>
            <p:cNvSpPr/>
            <p:nvPr/>
          </p:nvSpPr>
          <p:spPr>
            <a:xfrm>
              <a:off x="8771283" y="4611469"/>
              <a:ext cx="3115917" cy="646331"/>
            </a:xfrm>
            <a:prstGeom prst="rect">
              <a:avLst/>
            </a:prstGeom>
          </p:spPr>
          <p:txBody>
            <a:bodyPr wrap="none">
              <a:spAutoFit/>
            </a:bodyPr>
            <a:lstStyle/>
            <a:p>
              <a:pPr algn="ctr"/>
              <a:r>
                <a:rPr lang="en-US" b="1" dirty="0" smtClean="0"/>
                <a:t>Failure Modes to Failure Codes</a:t>
              </a:r>
            </a:p>
            <a:p>
              <a:pPr algn="ctr"/>
              <a:r>
                <a:rPr lang="en-US" b="1" dirty="0" smtClean="0"/>
                <a:t>*** Short Course ***</a:t>
              </a:r>
              <a:endParaRPr lang="en-US" dirty="0"/>
            </a:p>
          </p:txBody>
        </p:sp>
        <p:sp>
          <p:nvSpPr>
            <p:cNvPr id="17" name="Rectangle 16"/>
            <p:cNvSpPr/>
            <p:nvPr/>
          </p:nvSpPr>
          <p:spPr>
            <a:xfrm>
              <a:off x="8686800" y="4489536"/>
              <a:ext cx="3413536" cy="923132"/>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35687" y="4988234"/>
            <a:ext cx="3743464" cy="923132"/>
            <a:chOff x="2262529" y="4489536"/>
            <a:chExt cx="3743464" cy="923132"/>
          </a:xfrm>
        </p:grpSpPr>
        <p:sp>
          <p:nvSpPr>
            <p:cNvPr id="15" name="Rectangle 14"/>
            <p:cNvSpPr/>
            <p:nvPr/>
          </p:nvSpPr>
          <p:spPr>
            <a:xfrm>
              <a:off x="2262529" y="4489536"/>
              <a:ext cx="3721573" cy="923132"/>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0" y="4627936"/>
              <a:ext cx="3719993" cy="646331"/>
            </a:xfrm>
            <a:prstGeom prst="rect">
              <a:avLst/>
            </a:prstGeom>
          </p:spPr>
          <p:txBody>
            <a:bodyPr wrap="none">
              <a:spAutoFit/>
            </a:bodyPr>
            <a:lstStyle/>
            <a:p>
              <a:pPr algn="ctr"/>
              <a:r>
                <a:rPr lang="en-US" b="1" dirty="0" smtClean="0"/>
                <a:t>Benchmarking: An Essential Strategy </a:t>
              </a:r>
            </a:p>
            <a:p>
              <a:pPr algn="ctr"/>
              <a:r>
                <a:rPr lang="en-US" b="1" dirty="0" smtClean="0"/>
                <a:t>for every CMMS Core Team</a:t>
              </a:r>
              <a:endParaRPr lang="en-US" dirty="0"/>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958" y="6019734"/>
            <a:ext cx="1432684" cy="762066"/>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31995" b="12003"/>
          <a:stretch/>
        </p:blipFill>
        <p:spPr>
          <a:xfrm>
            <a:off x="838200" y="735690"/>
            <a:ext cx="9815041" cy="4064910"/>
          </a:xfrm>
          <a:prstGeom prst="rect">
            <a:avLst/>
          </a:prstGeom>
        </p:spPr>
      </p:pic>
      <p:sp>
        <p:nvSpPr>
          <p:cNvPr id="26" name="TextBox 25"/>
          <p:cNvSpPr txBox="1"/>
          <p:nvPr/>
        </p:nvSpPr>
        <p:spPr>
          <a:xfrm>
            <a:off x="0" y="0"/>
            <a:ext cx="10058400" cy="685800"/>
          </a:xfrm>
          <a:prstGeom prst="rect">
            <a:avLst/>
          </a:prstGeom>
          <a:noFill/>
          <a:ln w="31750">
            <a:noFill/>
          </a:ln>
        </p:spPr>
        <p:txBody>
          <a:bodyPr wrap="square" lIns="45720" tIns="0" rIns="45720" bIns="0" rtlCol="0" anchor="ctr">
            <a:noAutofit/>
          </a:bodyPr>
          <a:lstStyle/>
          <a:p>
            <a:r>
              <a:rPr lang="en-US" sz="4400" b="1" spc="300" dirty="0" smtClean="0">
                <a:latin typeface="Comic Sans MS" panose="030F0702030302020204" pitchFamily="66" charset="0"/>
              </a:rPr>
              <a:t>Authors Breakfast – IMC 2017</a:t>
            </a:r>
          </a:p>
        </p:txBody>
      </p:sp>
    </p:spTree>
    <p:extLst>
      <p:ext uri="{BB962C8B-B14F-4D97-AF65-F5344CB8AC3E}">
        <p14:creationId xmlns:p14="http://schemas.microsoft.com/office/powerpoint/2010/main" val="140530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200"/>
                                  </p:iterate>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200"/>
                                  </p:iterate>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56" y="0"/>
            <a:ext cx="5456644" cy="1371600"/>
          </a:xfrm>
          <a:prstGeom prst="rect">
            <a:avLst/>
          </a:prstGeom>
          <a:noFill/>
          <a:ln w="31750">
            <a:noFill/>
          </a:ln>
        </p:spPr>
        <p:txBody>
          <a:bodyPr wrap="square" lIns="45720" tIns="0" rIns="45720" bIns="0" rtlCol="0" anchor="ctr">
            <a:noAutofit/>
          </a:bodyPr>
          <a:lstStyle/>
          <a:p>
            <a:pPr algn="ctr"/>
            <a:r>
              <a:rPr lang="en-US" sz="4000" b="1" spc="300" dirty="0" smtClean="0">
                <a:latin typeface="Comic Sans MS" panose="030F0702030302020204" pitchFamily="66" charset="0"/>
              </a:rPr>
              <a:t>Asset Reliability</a:t>
            </a:r>
          </a:p>
          <a:p>
            <a:pPr algn="ctr"/>
            <a:r>
              <a:rPr lang="en-US" sz="4000" b="1" spc="300" dirty="0" smtClean="0">
                <a:latin typeface="Comic Sans MS" panose="030F0702030302020204" pitchFamily="66" charset="0"/>
              </a:rPr>
              <a:t>Journey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660" y="31521"/>
            <a:ext cx="2920449" cy="254603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660" y="31521"/>
            <a:ext cx="2948679" cy="257064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660" y="31521"/>
            <a:ext cx="2952140" cy="257366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660" y="31521"/>
            <a:ext cx="2952140" cy="2573661"/>
          </a:xfrm>
          <a:prstGeom prst="rect">
            <a:avLst/>
          </a:prstGeom>
        </p:spPr>
      </p:pic>
      <p:sp>
        <p:nvSpPr>
          <p:cNvPr id="19" name="TextBox 18"/>
          <p:cNvSpPr txBox="1"/>
          <p:nvPr/>
        </p:nvSpPr>
        <p:spPr>
          <a:xfrm>
            <a:off x="6394446" y="1660113"/>
            <a:ext cx="2743200" cy="397287"/>
          </a:xfrm>
          <a:prstGeom prst="rect">
            <a:avLst/>
          </a:prstGeom>
          <a:solidFill>
            <a:srgbClr val="1E9A41"/>
          </a:solidFill>
          <a:ln w="31750">
            <a:noFill/>
          </a:ln>
        </p:spPr>
        <p:txBody>
          <a:bodyPr wrap="none" lIns="45720" tIns="0" rIns="45720" bIns="0" rtlCol="0" anchor="ctr">
            <a:noAutofit/>
          </a:bodyPr>
          <a:lstStyle/>
          <a:p>
            <a:r>
              <a:rPr lang="en-US" sz="2000" b="1" dirty="0" smtClean="0">
                <a:solidFill>
                  <a:schemeClr val="bg1"/>
                </a:solidFill>
              </a:rPr>
              <a:t>COST/SCHED. ANALYSTs</a:t>
            </a:r>
          </a:p>
        </p:txBody>
      </p:sp>
      <p:sp>
        <p:nvSpPr>
          <p:cNvPr id="20" name="TextBox 19"/>
          <p:cNvSpPr txBox="1"/>
          <p:nvPr/>
        </p:nvSpPr>
        <p:spPr>
          <a:xfrm>
            <a:off x="6394446" y="1116115"/>
            <a:ext cx="2743200" cy="397287"/>
          </a:xfrm>
          <a:prstGeom prst="rect">
            <a:avLst/>
          </a:prstGeom>
          <a:solidFill>
            <a:srgbClr val="FF7415"/>
          </a:solidFill>
          <a:ln w="31750">
            <a:noFill/>
          </a:ln>
        </p:spPr>
        <p:txBody>
          <a:bodyPr wrap="none" lIns="45720" tIns="0" rIns="45720" bIns="0" rtlCol="0" anchor="ctr">
            <a:noAutofit/>
          </a:bodyPr>
          <a:lstStyle/>
          <a:p>
            <a:r>
              <a:rPr lang="en-US" sz="2000" b="1" dirty="0" smtClean="0">
                <a:solidFill>
                  <a:schemeClr val="bg1"/>
                </a:solidFill>
              </a:rPr>
              <a:t>MX S/W CONSULTANTs</a:t>
            </a:r>
          </a:p>
        </p:txBody>
      </p:sp>
      <p:sp>
        <p:nvSpPr>
          <p:cNvPr id="21" name="TextBox 20"/>
          <p:cNvSpPr txBox="1"/>
          <p:nvPr/>
        </p:nvSpPr>
        <p:spPr>
          <a:xfrm>
            <a:off x="6372811" y="572118"/>
            <a:ext cx="2743200" cy="397287"/>
          </a:xfrm>
          <a:prstGeom prst="rect">
            <a:avLst/>
          </a:prstGeom>
          <a:solidFill>
            <a:srgbClr val="FFF200"/>
          </a:solidFill>
          <a:ln w="31750">
            <a:noFill/>
          </a:ln>
        </p:spPr>
        <p:txBody>
          <a:bodyPr wrap="none" lIns="45720" tIns="0" rIns="45720" bIns="0" rtlCol="0" anchor="ctr">
            <a:noAutofit/>
          </a:bodyPr>
          <a:lstStyle/>
          <a:p>
            <a:r>
              <a:rPr lang="en-US" sz="2000" b="1" dirty="0" smtClean="0"/>
              <a:t>CMMS PRACTITIONERS</a:t>
            </a:r>
          </a:p>
        </p:txBody>
      </p:sp>
      <p:sp>
        <p:nvSpPr>
          <p:cNvPr id="22" name="TextBox 21"/>
          <p:cNvSpPr txBox="1"/>
          <p:nvPr/>
        </p:nvSpPr>
        <p:spPr>
          <a:xfrm>
            <a:off x="6394446" y="28121"/>
            <a:ext cx="2743200" cy="397287"/>
          </a:xfrm>
          <a:prstGeom prst="rect">
            <a:avLst/>
          </a:prstGeom>
          <a:solidFill>
            <a:srgbClr val="00C4FF"/>
          </a:solidFill>
          <a:ln w="31750">
            <a:noFill/>
          </a:ln>
        </p:spPr>
        <p:txBody>
          <a:bodyPr wrap="none" lIns="45720" tIns="0" rIns="45720" bIns="0" rtlCol="0" anchor="ctr">
            <a:noAutofit/>
          </a:bodyPr>
          <a:lstStyle/>
          <a:p>
            <a:r>
              <a:rPr lang="en-US" sz="2000" b="1" dirty="0" smtClean="0"/>
              <a:t>RELIABILITY LEADERs</a:t>
            </a:r>
          </a:p>
        </p:txBody>
      </p:sp>
      <p:sp>
        <p:nvSpPr>
          <p:cNvPr id="2" name="Rectangle 1"/>
          <p:cNvSpPr/>
          <p:nvPr/>
        </p:nvSpPr>
        <p:spPr>
          <a:xfrm>
            <a:off x="9163660" y="-76200"/>
            <a:ext cx="3028340" cy="2678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76200" y="2084832"/>
            <a:ext cx="9076688" cy="4773168"/>
          </a:xfrm>
          <a:prstGeom prst="rect">
            <a:avLst/>
          </a:prstGeom>
        </p:spPr>
      </p:pic>
    </p:spTree>
    <p:extLst>
      <p:ext uri="{BB962C8B-B14F-4D97-AF65-F5344CB8AC3E}">
        <p14:creationId xmlns:p14="http://schemas.microsoft.com/office/powerpoint/2010/main" val="19984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6835" y="5497232"/>
            <a:ext cx="9009246" cy="892552"/>
          </a:xfrm>
          <a:prstGeom prst="rect">
            <a:avLst/>
          </a:prstGeom>
          <a:noFill/>
        </p:spPr>
        <p:txBody>
          <a:bodyPr wrap="square" rtlCol="0">
            <a:spAutoFit/>
          </a:bodyPr>
          <a:lstStyle/>
          <a:p>
            <a:pPr algn="ctr"/>
            <a:r>
              <a:rPr lang="en-US" sz="2600" dirty="0" smtClean="0"/>
              <a:t>The </a:t>
            </a:r>
            <a:r>
              <a:rPr lang="en-US" sz="2600" b="1" dirty="0" smtClean="0"/>
              <a:t>software may be world class </a:t>
            </a:r>
            <a:r>
              <a:rPr lang="en-US" sz="2600" dirty="0" smtClean="0"/>
              <a:t>but you still need someone to state the </a:t>
            </a:r>
            <a:r>
              <a:rPr lang="en-US" sz="2600" b="1" dirty="0" smtClean="0"/>
              <a:t>vision</a:t>
            </a:r>
            <a:r>
              <a:rPr lang="en-US" sz="2600" dirty="0" smtClean="0"/>
              <a:t>, and then, </a:t>
            </a:r>
            <a:r>
              <a:rPr lang="en-US" sz="2600" b="1" dirty="0" smtClean="0"/>
              <a:t>develop supporting processes</a:t>
            </a:r>
            <a:r>
              <a:rPr lang="en-US" sz="2600" dirty="0" smtClean="0"/>
              <a:t>.</a:t>
            </a:r>
            <a:endParaRPr lang="en-US" sz="2600" dirty="0"/>
          </a:p>
        </p:txBody>
      </p:sp>
      <p:sp>
        <p:nvSpPr>
          <p:cNvPr id="4" name="Title 1"/>
          <p:cNvSpPr txBox="1">
            <a:spLocks/>
          </p:cNvSpPr>
          <p:nvPr/>
        </p:nvSpPr>
        <p:spPr>
          <a:xfrm>
            <a:off x="0" y="7366"/>
            <a:ext cx="12192000" cy="1005840"/>
          </a:xfrm>
          <a:prstGeom prst="rect">
            <a:avLst/>
          </a:prstGeom>
        </p:spPr>
        <p:txBody>
          <a:bodyPr vert="horz" wrap="none" lIns="91440" tIns="182880" rIns="91440" bIns="1828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900"/>
              </a:lnSpc>
            </a:pPr>
            <a:r>
              <a:rPr lang="en-US" sz="4000" b="1" dirty="0" smtClean="0">
                <a:latin typeface="+mn-lt"/>
              </a:rPr>
              <a:t>Asset Management </a:t>
            </a:r>
            <a:r>
              <a:rPr lang="en-US" sz="4000" dirty="0" smtClean="0">
                <a:latin typeface="+mn-lt"/>
              </a:rPr>
              <a:t>is what you extract </a:t>
            </a:r>
          </a:p>
          <a:p>
            <a:pPr algn="l">
              <a:lnSpc>
                <a:spcPts val="3900"/>
              </a:lnSpc>
            </a:pPr>
            <a:r>
              <a:rPr lang="en-US" sz="4000" dirty="0" smtClean="0">
                <a:latin typeface="+mn-lt"/>
              </a:rPr>
              <a:t>                                       from the </a:t>
            </a:r>
            <a:r>
              <a:rPr lang="en-US" sz="4000" b="1" dirty="0" smtClean="0">
                <a:latin typeface="+mn-lt"/>
              </a:rPr>
              <a:t>Asset Management System</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456" y="1592548"/>
            <a:ext cx="11231899" cy="5063874"/>
          </a:xfrm>
          <a:prstGeom prst="rect">
            <a:avLst/>
          </a:prstGeom>
        </p:spPr>
      </p:pic>
      <p:sp>
        <p:nvSpPr>
          <p:cNvPr id="6" name="Oval 5"/>
          <p:cNvSpPr>
            <a:spLocks noChangeAspect="1"/>
          </p:cNvSpPr>
          <p:nvPr/>
        </p:nvSpPr>
        <p:spPr>
          <a:xfrm>
            <a:off x="1117982" y="3003978"/>
            <a:ext cx="1019338" cy="828667"/>
          </a:xfrm>
          <a:prstGeom prst="ellipse">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137160" rIns="91440" bIns="45720" numCol="1" spcCol="0" rtlCol="0" fromWordArt="0" anchor="ctr" anchorCtr="0" forceAA="0" compatLnSpc="1">
            <a:prstTxWarp prst="textNoShape">
              <a:avLst/>
            </a:prstTxWarp>
            <a:noAutofit/>
          </a:bodyPr>
          <a:lstStyle/>
          <a:p>
            <a:pPr algn="ctr">
              <a:lnSpc>
                <a:spcPts val="1500"/>
              </a:lnSpc>
            </a:pPr>
            <a:r>
              <a:rPr lang="en-US" sz="2200" b="1" dirty="0" smtClean="0">
                <a:solidFill>
                  <a:schemeClr val="bg1"/>
                </a:solidFill>
              </a:rPr>
              <a:t>CMMS</a:t>
            </a:r>
          </a:p>
        </p:txBody>
      </p:sp>
      <p:sp>
        <p:nvSpPr>
          <p:cNvPr id="2" name="TextBox 1"/>
          <p:cNvSpPr txBox="1"/>
          <p:nvPr/>
        </p:nvSpPr>
        <p:spPr>
          <a:xfrm>
            <a:off x="-76310" y="1586651"/>
            <a:ext cx="1366302" cy="461665"/>
          </a:xfrm>
          <a:prstGeom prst="rect">
            <a:avLst/>
          </a:prstGeom>
          <a:noFill/>
        </p:spPr>
        <p:txBody>
          <a:bodyPr wrap="square" rtlCol="0">
            <a:spAutoFit/>
          </a:bodyPr>
          <a:lstStyle/>
          <a:p>
            <a:r>
              <a:rPr lang="en-US" sz="2400" b="1" dirty="0" smtClean="0">
                <a:solidFill>
                  <a:srgbClr val="00589A"/>
                </a:solidFill>
              </a:rPr>
              <a:t>MAXIMO</a:t>
            </a:r>
            <a:endParaRPr lang="en-US" sz="2400" b="1" dirty="0">
              <a:solidFill>
                <a:srgbClr val="00589A"/>
              </a:solidFill>
            </a:endParaRPr>
          </a:p>
        </p:txBody>
      </p:sp>
      <p:cxnSp>
        <p:nvCxnSpPr>
          <p:cNvPr id="8" name="Elbow Connector 7"/>
          <p:cNvCxnSpPr>
            <a:stCxn id="2" idx="2"/>
          </p:cNvCxnSpPr>
          <p:nvPr/>
        </p:nvCxnSpPr>
        <p:spPr>
          <a:xfrm rot="16200000" flipH="1">
            <a:off x="177414" y="2477743"/>
            <a:ext cx="1369995" cy="511140"/>
          </a:xfrm>
          <a:prstGeom prst="bentConnector3">
            <a:avLst>
              <a:gd name="adj1" fmla="val 100447"/>
            </a:avLst>
          </a:prstGeom>
          <a:ln w="4445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Block Arc 10"/>
          <p:cNvSpPr/>
          <p:nvPr/>
        </p:nvSpPr>
        <p:spPr>
          <a:xfrm flipV="1">
            <a:off x="1925053" y="3575352"/>
            <a:ext cx="4562374" cy="1360674"/>
          </a:xfrm>
          <a:prstGeom prst="blockArc">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7809596" y="1125701"/>
            <a:ext cx="4710374" cy="1309170"/>
            <a:chOff x="7809596" y="774812"/>
            <a:chExt cx="4710374" cy="1309170"/>
          </a:xfrm>
        </p:grpSpPr>
        <p:sp>
          <p:nvSpPr>
            <p:cNvPr id="13" name="TextBox 12"/>
            <p:cNvSpPr txBox="1"/>
            <p:nvPr/>
          </p:nvSpPr>
          <p:spPr>
            <a:xfrm>
              <a:off x="7984960" y="774812"/>
              <a:ext cx="4535010" cy="1026691"/>
            </a:xfrm>
            <a:prstGeom prst="rect">
              <a:avLst/>
            </a:prstGeom>
            <a:noFill/>
          </p:spPr>
          <p:txBody>
            <a:bodyPr wrap="square" rtlCol="0" anchor="ctr">
              <a:spAutoFit/>
            </a:bodyPr>
            <a:lstStyle/>
            <a:p>
              <a:pPr>
                <a:lnSpc>
                  <a:spcPts val="2400"/>
                </a:lnSpc>
              </a:pPr>
              <a:r>
                <a:rPr lang="en-US" sz="2600" b="1" dirty="0" smtClean="0">
                  <a:solidFill>
                    <a:srgbClr val="00589A"/>
                  </a:solidFill>
                </a:rPr>
                <a:t>Advanced processes provide the largest potential </a:t>
              </a:r>
            </a:p>
            <a:p>
              <a:pPr>
                <a:lnSpc>
                  <a:spcPts val="2400"/>
                </a:lnSpc>
              </a:pPr>
              <a:r>
                <a:rPr lang="en-US" sz="2600" b="1" dirty="0" smtClean="0">
                  <a:solidFill>
                    <a:srgbClr val="00589A"/>
                  </a:solidFill>
                </a:rPr>
                <a:t>return on investment</a:t>
              </a:r>
              <a:endParaRPr lang="en-US" sz="2600" b="1" dirty="0">
                <a:solidFill>
                  <a:srgbClr val="00589A"/>
                </a:solidFill>
              </a:endParaRPr>
            </a:p>
          </p:txBody>
        </p:sp>
        <p:cxnSp>
          <p:nvCxnSpPr>
            <p:cNvPr id="15" name="Elbow Connector 14"/>
            <p:cNvCxnSpPr>
              <a:stCxn id="24" idx="2"/>
              <a:endCxn id="13" idx="1"/>
            </p:cNvCxnSpPr>
            <p:nvPr/>
          </p:nvCxnSpPr>
          <p:spPr>
            <a:xfrm rot="10800000" flipH="1">
              <a:off x="7809596" y="1288158"/>
              <a:ext cx="175364" cy="795824"/>
            </a:xfrm>
            <a:prstGeom prst="bentConnector3">
              <a:avLst>
                <a:gd name="adj1" fmla="val -130357"/>
              </a:avLst>
            </a:prstGeom>
            <a:ln w="4445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a:stCxn id="6" idx="4"/>
          </p:cNvCxnSpPr>
          <p:nvPr/>
        </p:nvCxnSpPr>
        <p:spPr>
          <a:xfrm>
            <a:off x="1627651" y="3832645"/>
            <a:ext cx="397794" cy="569134"/>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864978">
            <a:off x="1940917" y="4277614"/>
            <a:ext cx="1356716" cy="6623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09596" y="2402973"/>
            <a:ext cx="64008" cy="637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518475"/>
            <a:ext cx="4184653" cy="1095608"/>
            <a:chOff x="0" y="518475"/>
            <a:chExt cx="4184653" cy="1095608"/>
          </a:xfrm>
        </p:grpSpPr>
        <p:cxnSp>
          <p:nvCxnSpPr>
            <p:cNvPr id="22" name="Straight Connector 21"/>
            <p:cNvCxnSpPr/>
            <p:nvPr/>
          </p:nvCxnSpPr>
          <p:spPr>
            <a:xfrm flipV="1">
              <a:off x="0" y="518475"/>
              <a:ext cx="41572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a:off x="2028414" y="518475"/>
              <a:ext cx="91440" cy="91440"/>
            </a:xfrm>
            <a:prstGeom prst="triangl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4157221" y="1586651"/>
              <a:ext cx="27432" cy="2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lbow Connector 30"/>
            <p:cNvCxnSpPr>
              <a:stCxn id="29" idx="7"/>
              <a:endCxn id="26" idx="3"/>
            </p:cNvCxnSpPr>
            <p:nvPr/>
          </p:nvCxnSpPr>
          <p:spPr>
            <a:xfrm rot="16200000" flipV="1">
              <a:off x="2637009" y="47041"/>
              <a:ext cx="980753" cy="2106502"/>
            </a:xfrm>
            <a:prstGeom prst="bentConnector3">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37" name="Freeform 36"/>
          <p:cNvSpPr/>
          <p:nvPr/>
        </p:nvSpPr>
        <p:spPr>
          <a:xfrm>
            <a:off x="-15595" y="4640005"/>
            <a:ext cx="12129155" cy="2217012"/>
          </a:xfrm>
          <a:custGeom>
            <a:avLst/>
            <a:gdLst>
              <a:gd name="connsiteX0" fmla="*/ 12073870 w 12632712"/>
              <a:gd name="connsiteY0" fmla="*/ 158207 h 2238404"/>
              <a:gd name="connsiteX1" fmla="*/ 7367116 w 12632712"/>
              <a:gd name="connsiteY1" fmla="*/ 138956 h 2238404"/>
              <a:gd name="connsiteX2" fmla="*/ 6000329 w 12632712"/>
              <a:gd name="connsiteY2" fmla="*/ 552843 h 2238404"/>
              <a:gd name="connsiteX3" fmla="*/ 3401508 w 12632712"/>
              <a:gd name="connsiteY3" fmla="*/ 600969 h 2238404"/>
              <a:gd name="connsiteX4" fmla="*/ 2795116 w 12632712"/>
              <a:gd name="connsiteY4" fmla="*/ 649095 h 2238404"/>
              <a:gd name="connsiteX5" fmla="*/ 2236851 w 12632712"/>
              <a:gd name="connsiteY5" fmla="*/ 543218 h 2238404"/>
              <a:gd name="connsiteX6" fmla="*/ 2015470 w 12632712"/>
              <a:gd name="connsiteY6" fmla="*/ 591344 h 2238404"/>
              <a:gd name="connsiteX7" fmla="*/ 148169 w 12632712"/>
              <a:gd name="connsiteY7" fmla="*/ 1014855 h 2238404"/>
              <a:gd name="connsiteX8" fmla="*/ 177044 w 12632712"/>
              <a:gd name="connsiteY8" fmla="*/ 2073634 h 2238404"/>
              <a:gd name="connsiteX9" fmla="*/ 658308 w 12632712"/>
              <a:gd name="connsiteY9" fmla="*/ 2141011 h 2238404"/>
              <a:gd name="connsiteX10" fmla="*/ 11765861 w 12632712"/>
              <a:gd name="connsiteY10" fmla="*/ 2237264 h 2238404"/>
              <a:gd name="connsiteX11" fmla="*/ 11919865 w 12632712"/>
              <a:gd name="connsiteY11" fmla="*/ 2179512 h 2238404"/>
              <a:gd name="connsiteX12" fmla="*/ 11996868 w 12632712"/>
              <a:gd name="connsiteY12" fmla="*/ 1977382 h 2238404"/>
              <a:gd name="connsiteX13" fmla="*/ 12073870 w 12632712"/>
              <a:gd name="connsiteY13" fmla="*/ 158207 h 2238404"/>
              <a:gd name="connsiteX0" fmla="*/ 12073870 w 12403496"/>
              <a:gd name="connsiteY0" fmla="*/ 158207 h 2237264"/>
              <a:gd name="connsiteX1" fmla="*/ 7367116 w 12403496"/>
              <a:gd name="connsiteY1" fmla="*/ 138956 h 2237264"/>
              <a:gd name="connsiteX2" fmla="*/ 6000329 w 12403496"/>
              <a:gd name="connsiteY2" fmla="*/ 552843 h 2237264"/>
              <a:gd name="connsiteX3" fmla="*/ 3401508 w 12403496"/>
              <a:gd name="connsiteY3" fmla="*/ 600969 h 2237264"/>
              <a:gd name="connsiteX4" fmla="*/ 2795116 w 12403496"/>
              <a:gd name="connsiteY4" fmla="*/ 649095 h 2237264"/>
              <a:gd name="connsiteX5" fmla="*/ 2236851 w 12403496"/>
              <a:gd name="connsiteY5" fmla="*/ 543218 h 2237264"/>
              <a:gd name="connsiteX6" fmla="*/ 2015470 w 12403496"/>
              <a:gd name="connsiteY6" fmla="*/ 591344 h 2237264"/>
              <a:gd name="connsiteX7" fmla="*/ 148169 w 12403496"/>
              <a:gd name="connsiteY7" fmla="*/ 1014855 h 2237264"/>
              <a:gd name="connsiteX8" fmla="*/ 177044 w 12403496"/>
              <a:gd name="connsiteY8" fmla="*/ 2073634 h 2237264"/>
              <a:gd name="connsiteX9" fmla="*/ 658308 w 12403496"/>
              <a:gd name="connsiteY9" fmla="*/ 2141011 h 2237264"/>
              <a:gd name="connsiteX10" fmla="*/ 11765861 w 12403496"/>
              <a:gd name="connsiteY10" fmla="*/ 2237264 h 2237264"/>
              <a:gd name="connsiteX11" fmla="*/ 11919865 w 12403496"/>
              <a:gd name="connsiteY11" fmla="*/ 2179512 h 2237264"/>
              <a:gd name="connsiteX12" fmla="*/ 11996868 w 12403496"/>
              <a:gd name="connsiteY12" fmla="*/ 1977382 h 2237264"/>
              <a:gd name="connsiteX13" fmla="*/ 12073870 w 12403496"/>
              <a:gd name="connsiteY13" fmla="*/ 158207 h 223726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401508 w 12403496"/>
              <a:gd name="connsiteY3" fmla="*/ 590139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4007683 w 12403496"/>
              <a:gd name="connsiteY3" fmla="*/ 466849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4007683 w 12403496"/>
              <a:gd name="connsiteY3" fmla="*/ 466849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887584 w 12403496"/>
              <a:gd name="connsiteY4" fmla="*/ 432782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887584 w 12403496"/>
              <a:gd name="connsiteY4" fmla="*/ 432782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887584 w 12403496"/>
              <a:gd name="connsiteY4" fmla="*/ 432782 h 2226434"/>
              <a:gd name="connsiteX5" fmla="*/ 2247125 w 12403496"/>
              <a:gd name="connsiteY5" fmla="*/ 368001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37548 w 12367174"/>
              <a:gd name="connsiteY0" fmla="*/ 147377 h 2226434"/>
              <a:gd name="connsiteX1" fmla="*/ 7330794 w 12367174"/>
              <a:gd name="connsiteY1" fmla="*/ 128126 h 2226434"/>
              <a:gd name="connsiteX2" fmla="*/ 5933184 w 12367174"/>
              <a:gd name="connsiteY2" fmla="*/ 295433 h 2226434"/>
              <a:gd name="connsiteX3" fmla="*/ 3940538 w 12367174"/>
              <a:gd name="connsiteY3" fmla="*/ 405204 h 2226434"/>
              <a:gd name="connsiteX4" fmla="*/ 2851262 w 12367174"/>
              <a:gd name="connsiteY4" fmla="*/ 432782 h 2226434"/>
              <a:gd name="connsiteX5" fmla="*/ 2210803 w 12367174"/>
              <a:gd name="connsiteY5" fmla="*/ 368001 h 2226434"/>
              <a:gd name="connsiteX6" fmla="*/ 1485988 w 12367174"/>
              <a:gd name="connsiteY6" fmla="*/ 385305 h 2226434"/>
              <a:gd name="connsiteX7" fmla="*/ 111847 w 12367174"/>
              <a:gd name="connsiteY7" fmla="*/ 1004025 h 2226434"/>
              <a:gd name="connsiteX8" fmla="*/ 140722 w 12367174"/>
              <a:gd name="connsiteY8" fmla="*/ 2062804 h 2226434"/>
              <a:gd name="connsiteX9" fmla="*/ 621986 w 12367174"/>
              <a:gd name="connsiteY9" fmla="*/ 2130181 h 2226434"/>
              <a:gd name="connsiteX10" fmla="*/ 11729539 w 12367174"/>
              <a:gd name="connsiteY10" fmla="*/ 2226434 h 2226434"/>
              <a:gd name="connsiteX11" fmla="*/ 11883543 w 12367174"/>
              <a:gd name="connsiteY11" fmla="*/ 2168682 h 2226434"/>
              <a:gd name="connsiteX12" fmla="*/ 11960546 w 12367174"/>
              <a:gd name="connsiteY12" fmla="*/ 1966552 h 2226434"/>
              <a:gd name="connsiteX13" fmla="*/ 12037548 w 12367174"/>
              <a:gd name="connsiteY13" fmla="*/ 147377 h 2226434"/>
              <a:gd name="connsiteX0" fmla="*/ 12037548 w 12336027"/>
              <a:gd name="connsiteY0" fmla="*/ 197689 h 2276746"/>
              <a:gd name="connsiteX1" fmla="*/ 7752034 w 12336027"/>
              <a:gd name="connsiteY1" fmla="*/ 65422 h 2276746"/>
              <a:gd name="connsiteX2" fmla="*/ 5933184 w 12336027"/>
              <a:gd name="connsiteY2" fmla="*/ 345745 h 2276746"/>
              <a:gd name="connsiteX3" fmla="*/ 3940538 w 12336027"/>
              <a:gd name="connsiteY3" fmla="*/ 455516 h 2276746"/>
              <a:gd name="connsiteX4" fmla="*/ 2851262 w 12336027"/>
              <a:gd name="connsiteY4" fmla="*/ 483094 h 2276746"/>
              <a:gd name="connsiteX5" fmla="*/ 2210803 w 12336027"/>
              <a:gd name="connsiteY5" fmla="*/ 418313 h 2276746"/>
              <a:gd name="connsiteX6" fmla="*/ 1485988 w 12336027"/>
              <a:gd name="connsiteY6" fmla="*/ 435617 h 2276746"/>
              <a:gd name="connsiteX7" fmla="*/ 111847 w 12336027"/>
              <a:gd name="connsiteY7" fmla="*/ 1054337 h 2276746"/>
              <a:gd name="connsiteX8" fmla="*/ 140722 w 12336027"/>
              <a:gd name="connsiteY8" fmla="*/ 2113116 h 2276746"/>
              <a:gd name="connsiteX9" fmla="*/ 621986 w 12336027"/>
              <a:gd name="connsiteY9" fmla="*/ 2180493 h 2276746"/>
              <a:gd name="connsiteX10" fmla="*/ 11729539 w 12336027"/>
              <a:gd name="connsiteY10" fmla="*/ 2276746 h 2276746"/>
              <a:gd name="connsiteX11" fmla="*/ 11883543 w 12336027"/>
              <a:gd name="connsiteY11" fmla="*/ 2218994 h 2276746"/>
              <a:gd name="connsiteX12" fmla="*/ 11960546 w 12336027"/>
              <a:gd name="connsiteY12" fmla="*/ 2016864 h 2276746"/>
              <a:gd name="connsiteX13" fmla="*/ 12037548 w 12336027"/>
              <a:gd name="connsiteY13" fmla="*/ 197689 h 2276746"/>
              <a:gd name="connsiteX0" fmla="*/ 12037548 w 12336027"/>
              <a:gd name="connsiteY0" fmla="*/ 197689 h 2276746"/>
              <a:gd name="connsiteX1" fmla="*/ 7752034 w 12336027"/>
              <a:gd name="connsiteY1" fmla="*/ 65422 h 2276746"/>
              <a:gd name="connsiteX2" fmla="*/ 5933184 w 12336027"/>
              <a:gd name="connsiteY2" fmla="*/ 345745 h 2276746"/>
              <a:gd name="connsiteX3" fmla="*/ 3940538 w 12336027"/>
              <a:gd name="connsiteY3" fmla="*/ 455516 h 2276746"/>
              <a:gd name="connsiteX4" fmla="*/ 2851262 w 12336027"/>
              <a:gd name="connsiteY4" fmla="*/ 483094 h 2276746"/>
              <a:gd name="connsiteX5" fmla="*/ 2210803 w 12336027"/>
              <a:gd name="connsiteY5" fmla="*/ 418313 h 2276746"/>
              <a:gd name="connsiteX6" fmla="*/ 1485988 w 12336027"/>
              <a:gd name="connsiteY6" fmla="*/ 435617 h 2276746"/>
              <a:gd name="connsiteX7" fmla="*/ 111847 w 12336027"/>
              <a:gd name="connsiteY7" fmla="*/ 1054337 h 2276746"/>
              <a:gd name="connsiteX8" fmla="*/ 140722 w 12336027"/>
              <a:gd name="connsiteY8" fmla="*/ 2113116 h 2276746"/>
              <a:gd name="connsiteX9" fmla="*/ 621986 w 12336027"/>
              <a:gd name="connsiteY9" fmla="*/ 2180493 h 2276746"/>
              <a:gd name="connsiteX10" fmla="*/ 11729539 w 12336027"/>
              <a:gd name="connsiteY10" fmla="*/ 2276746 h 2276746"/>
              <a:gd name="connsiteX11" fmla="*/ 11883543 w 12336027"/>
              <a:gd name="connsiteY11" fmla="*/ 2218994 h 2276746"/>
              <a:gd name="connsiteX12" fmla="*/ 11960546 w 12336027"/>
              <a:gd name="connsiteY12" fmla="*/ 2016864 h 2276746"/>
              <a:gd name="connsiteX13" fmla="*/ 12037548 w 12336027"/>
              <a:gd name="connsiteY13" fmla="*/ 197689 h 2276746"/>
              <a:gd name="connsiteX0" fmla="*/ 12037548 w 12091384"/>
              <a:gd name="connsiteY0" fmla="*/ 197689 h 2276746"/>
              <a:gd name="connsiteX1" fmla="*/ 7752034 w 12091384"/>
              <a:gd name="connsiteY1" fmla="*/ 65422 h 2276746"/>
              <a:gd name="connsiteX2" fmla="*/ 5933184 w 12091384"/>
              <a:gd name="connsiteY2" fmla="*/ 345745 h 2276746"/>
              <a:gd name="connsiteX3" fmla="*/ 3940538 w 12091384"/>
              <a:gd name="connsiteY3" fmla="*/ 455516 h 2276746"/>
              <a:gd name="connsiteX4" fmla="*/ 2851262 w 12091384"/>
              <a:gd name="connsiteY4" fmla="*/ 483094 h 2276746"/>
              <a:gd name="connsiteX5" fmla="*/ 2210803 w 12091384"/>
              <a:gd name="connsiteY5" fmla="*/ 418313 h 2276746"/>
              <a:gd name="connsiteX6" fmla="*/ 1485988 w 12091384"/>
              <a:gd name="connsiteY6" fmla="*/ 435617 h 2276746"/>
              <a:gd name="connsiteX7" fmla="*/ 111847 w 12091384"/>
              <a:gd name="connsiteY7" fmla="*/ 1054337 h 2276746"/>
              <a:gd name="connsiteX8" fmla="*/ 140722 w 12091384"/>
              <a:gd name="connsiteY8" fmla="*/ 2113116 h 2276746"/>
              <a:gd name="connsiteX9" fmla="*/ 621986 w 12091384"/>
              <a:gd name="connsiteY9" fmla="*/ 2180493 h 2276746"/>
              <a:gd name="connsiteX10" fmla="*/ 11729539 w 12091384"/>
              <a:gd name="connsiteY10" fmla="*/ 2276746 h 2276746"/>
              <a:gd name="connsiteX11" fmla="*/ 11883543 w 12091384"/>
              <a:gd name="connsiteY11" fmla="*/ 2218994 h 2276746"/>
              <a:gd name="connsiteX12" fmla="*/ 11960546 w 12091384"/>
              <a:gd name="connsiteY12" fmla="*/ 2016864 h 2276746"/>
              <a:gd name="connsiteX13" fmla="*/ 12037548 w 12091384"/>
              <a:gd name="connsiteY13" fmla="*/ 197689 h 2276746"/>
              <a:gd name="connsiteX0" fmla="*/ 12037548 w 12091384"/>
              <a:gd name="connsiteY0" fmla="*/ 137955 h 2217012"/>
              <a:gd name="connsiteX1" fmla="*/ 7752034 w 12091384"/>
              <a:gd name="connsiteY1" fmla="*/ 5688 h 2217012"/>
              <a:gd name="connsiteX2" fmla="*/ 5933184 w 12091384"/>
              <a:gd name="connsiteY2" fmla="*/ 286011 h 2217012"/>
              <a:gd name="connsiteX3" fmla="*/ 3940538 w 12091384"/>
              <a:gd name="connsiteY3" fmla="*/ 395782 h 2217012"/>
              <a:gd name="connsiteX4" fmla="*/ 2851262 w 12091384"/>
              <a:gd name="connsiteY4" fmla="*/ 423360 h 2217012"/>
              <a:gd name="connsiteX5" fmla="*/ 2210803 w 12091384"/>
              <a:gd name="connsiteY5" fmla="*/ 358579 h 2217012"/>
              <a:gd name="connsiteX6" fmla="*/ 1485988 w 12091384"/>
              <a:gd name="connsiteY6" fmla="*/ 375883 h 2217012"/>
              <a:gd name="connsiteX7" fmla="*/ 111847 w 12091384"/>
              <a:gd name="connsiteY7" fmla="*/ 994603 h 2217012"/>
              <a:gd name="connsiteX8" fmla="*/ 140722 w 12091384"/>
              <a:gd name="connsiteY8" fmla="*/ 2053382 h 2217012"/>
              <a:gd name="connsiteX9" fmla="*/ 621986 w 12091384"/>
              <a:gd name="connsiteY9" fmla="*/ 2120759 h 2217012"/>
              <a:gd name="connsiteX10" fmla="*/ 11729539 w 12091384"/>
              <a:gd name="connsiteY10" fmla="*/ 2217012 h 2217012"/>
              <a:gd name="connsiteX11" fmla="*/ 11883543 w 12091384"/>
              <a:gd name="connsiteY11" fmla="*/ 2159260 h 2217012"/>
              <a:gd name="connsiteX12" fmla="*/ 11960546 w 12091384"/>
              <a:gd name="connsiteY12" fmla="*/ 1957130 h 2217012"/>
              <a:gd name="connsiteX13" fmla="*/ 12037548 w 12091384"/>
              <a:gd name="connsiteY13" fmla="*/ 137955 h 2217012"/>
              <a:gd name="connsiteX0" fmla="*/ 12037548 w 12141995"/>
              <a:gd name="connsiteY0" fmla="*/ 137955 h 2217012"/>
              <a:gd name="connsiteX1" fmla="*/ 7752034 w 12141995"/>
              <a:gd name="connsiteY1" fmla="*/ 5688 h 2217012"/>
              <a:gd name="connsiteX2" fmla="*/ 5933184 w 12141995"/>
              <a:gd name="connsiteY2" fmla="*/ 286011 h 2217012"/>
              <a:gd name="connsiteX3" fmla="*/ 3940538 w 12141995"/>
              <a:gd name="connsiteY3" fmla="*/ 395782 h 2217012"/>
              <a:gd name="connsiteX4" fmla="*/ 2851262 w 12141995"/>
              <a:gd name="connsiteY4" fmla="*/ 423360 h 2217012"/>
              <a:gd name="connsiteX5" fmla="*/ 2210803 w 12141995"/>
              <a:gd name="connsiteY5" fmla="*/ 358579 h 2217012"/>
              <a:gd name="connsiteX6" fmla="*/ 1485988 w 12141995"/>
              <a:gd name="connsiteY6" fmla="*/ 375883 h 2217012"/>
              <a:gd name="connsiteX7" fmla="*/ 111847 w 12141995"/>
              <a:gd name="connsiteY7" fmla="*/ 994603 h 2217012"/>
              <a:gd name="connsiteX8" fmla="*/ 140722 w 12141995"/>
              <a:gd name="connsiteY8" fmla="*/ 2053382 h 2217012"/>
              <a:gd name="connsiteX9" fmla="*/ 621986 w 12141995"/>
              <a:gd name="connsiteY9" fmla="*/ 2120759 h 2217012"/>
              <a:gd name="connsiteX10" fmla="*/ 11729539 w 12141995"/>
              <a:gd name="connsiteY10" fmla="*/ 2217012 h 2217012"/>
              <a:gd name="connsiteX11" fmla="*/ 11883543 w 12141995"/>
              <a:gd name="connsiteY11" fmla="*/ 2159260 h 2217012"/>
              <a:gd name="connsiteX12" fmla="*/ 12114659 w 12141995"/>
              <a:gd name="connsiteY12" fmla="*/ 1535889 h 2217012"/>
              <a:gd name="connsiteX13" fmla="*/ 12037548 w 12141995"/>
              <a:gd name="connsiteY13" fmla="*/ 137955 h 2217012"/>
              <a:gd name="connsiteX0" fmla="*/ 12037548 w 12129155"/>
              <a:gd name="connsiteY0" fmla="*/ 137955 h 2217012"/>
              <a:gd name="connsiteX1" fmla="*/ 7752034 w 12129155"/>
              <a:gd name="connsiteY1" fmla="*/ 5688 h 2217012"/>
              <a:gd name="connsiteX2" fmla="*/ 5933184 w 12129155"/>
              <a:gd name="connsiteY2" fmla="*/ 286011 h 2217012"/>
              <a:gd name="connsiteX3" fmla="*/ 3940538 w 12129155"/>
              <a:gd name="connsiteY3" fmla="*/ 395782 h 2217012"/>
              <a:gd name="connsiteX4" fmla="*/ 2851262 w 12129155"/>
              <a:gd name="connsiteY4" fmla="*/ 423360 h 2217012"/>
              <a:gd name="connsiteX5" fmla="*/ 2210803 w 12129155"/>
              <a:gd name="connsiteY5" fmla="*/ 358579 h 2217012"/>
              <a:gd name="connsiteX6" fmla="*/ 1485988 w 12129155"/>
              <a:gd name="connsiteY6" fmla="*/ 375883 h 2217012"/>
              <a:gd name="connsiteX7" fmla="*/ 111847 w 12129155"/>
              <a:gd name="connsiteY7" fmla="*/ 994603 h 2217012"/>
              <a:gd name="connsiteX8" fmla="*/ 140722 w 12129155"/>
              <a:gd name="connsiteY8" fmla="*/ 2053382 h 2217012"/>
              <a:gd name="connsiteX9" fmla="*/ 621986 w 12129155"/>
              <a:gd name="connsiteY9" fmla="*/ 2120759 h 2217012"/>
              <a:gd name="connsiteX10" fmla="*/ 11729539 w 12129155"/>
              <a:gd name="connsiteY10" fmla="*/ 2217012 h 2217012"/>
              <a:gd name="connsiteX11" fmla="*/ 12068478 w 12129155"/>
              <a:gd name="connsiteY11" fmla="*/ 2035970 h 2217012"/>
              <a:gd name="connsiteX12" fmla="*/ 12114659 w 12129155"/>
              <a:gd name="connsiteY12" fmla="*/ 1535889 h 2217012"/>
              <a:gd name="connsiteX13" fmla="*/ 12037548 w 12129155"/>
              <a:gd name="connsiteY13" fmla="*/ 137955 h 22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155" h="2217012">
                <a:moveTo>
                  <a:pt x="12037548" y="137955"/>
                </a:moveTo>
                <a:cubicBezTo>
                  <a:pt x="11274484" y="38746"/>
                  <a:pt x="8769428" y="-18988"/>
                  <a:pt x="7752034" y="5688"/>
                </a:cubicBezTo>
                <a:cubicBezTo>
                  <a:pt x="6734640" y="30364"/>
                  <a:pt x="6568433" y="220995"/>
                  <a:pt x="5933184" y="286011"/>
                </a:cubicBezTo>
                <a:cubicBezTo>
                  <a:pt x="5297935" y="351027"/>
                  <a:pt x="4454192" y="372891"/>
                  <a:pt x="3940538" y="395782"/>
                </a:cubicBezTo>
                <a:cubicBezTo>
                  <a:pt x="3426884" y="418673"/>
                  <a:pt x="3139551" y="429560"/>
                  <a:pt x="2851262" y="423360"/>
                </a:cubicBezTo>
                <a:cubicBezTo>
                  <a:pt x="2562973" y="417160"/>
                  <a:pt x="2438349" y="366492"/>
                  <a:pt x="2210803" y="358579"/>
                </a:cubicBezTo>
                <a:cubicBezTo>
                  <a:pt x="1983257" y="350666"/>
                  <a:pt x="1835814" y="269879"/>
                  <a:pt x="1485988" y="375883"/>
                </a:cubicBezTo>
                <a:cubicBezTo>
                  <a:pt x="1136162" y="481887"/>
                  <a:pt x="336058" y="715020"/>
                  <a:pt x="111847" y="994603"/>
                </a:cubicBezTo>
                <a:cubicBezTo>
                  <a:pt x="-112364" y="1274186"/>
                  <a:pt x="55699" y="1865689"/>
                  <a:pt x="140722" y="2053382"/>
                </a:cubicBezTo>
                <a:cubicBezTo>
                  <a:pt x="225745" y="2241075"/>
                  <a:pt x="621986" y="2120759"/>
                  <a:pt x="621986" y="2120759"/>
                </a:cubicBezTo>
                <a:lnTo>
                  <a:pt x="11729539" y="2217012"/>
                </a:lnTo>
                <a:cubicBezTo>
                  <a:pt x="12056798" y="2127176"/>
                  <a:pt x="12029977" y="2079284"/>
                  <a:pt x="12068478" y="2035970"/>
                </a:cubicBezTo>
                <a:cubicBezTo>
                  <a:pt x="12106979" y="1992656"/>
                  <a:pt x="12119814" y="1852225"/>
                  <a:pt x="12114659" y="1535889"/>
                </a:cubicBezTo>
                <a:cubicBezTo>
                  <a:pt x="12109504" y="1219553"/>
                  <a:pt x="12184163" y="843339"/>
                  <a:pt x="12037548" y="137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263829" y="6430880"/>
            <a:ext cx="26517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9594349" y="6275055"/>
            <a:ext cx="548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72657" y="6030250"/>
            <a:ext cx="8325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7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 presetClass="entr" presetSubtype="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362">
                                          <p:stCondLst>
                                            <p:cond delay="0"/>
                                          </p:stCondLst>
                                        </p:cTn>
                                        <p:tgtEl>
                                          <p:spTgt spid="6"/>
                                        </p:tgtEl>
                                      </p:cBhvr>
                                    </p:animEffect>
                                    <p:anim calcmode="lin" valueType="num">
                                      <p:cBhvr>
                                        <p:cTn id="27"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30"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31"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32" dur="16">
                                          <p:stCondLst>
                                            <p:cond delay="406"/>
                                          </p:stCondLst>
                                        </p:cTn>
                                        <p:tgtEl>
                                          <p:spTgt spid="6"/>
                                        </p:tgtEl>
                                      </p:cBhvr>
                                      <p:to x="100000" y="60000"/>
                                    </p:animScale>
                                    <p:animScale>
                                      <p:cBhvr>
                                        <p:cTn id="33" dur="104" decel="50000">
                                          <p:stCondLst>
                                            <p:cond delay="423"/>
                                          </p:stCondLst>
                                        </p:cTn>
                                        <p:tgtEl>
                                          <p:spTgt spid="6"/>
                                        </p:tgtEl>
                                      </p:cBhvr>
                                      <p:to x="100000" y="100000"/>
                                    </p:animScale>
                                    <p:animScale>
                                      <p:cBhvr>
                                        <p:cTn id="34" dur="16">
                                          <p:stCondLst>
                                            <p:cond delay="820"/>
                                          </p:stCondLst>
                                        </p:cTn>
                                        <p:tgtEl>
                                          <p:spTgt spid="6"/>
                                        </p:tgtEl>
                                      </p:cBhvr>
                                      <p:to x="100000" y="80000"/>
                                    </p:animScale>
                                    <p:animScale>
                                      <p:cBhvr>
                                        <p:cTn id="35" dur="104" decel="50000">
                                          <p:stCondLst>
                                            <p:cond delay="836"/>
                                          </p:stCondLst>
                                        </p:cTn>
                                        <p:tgtEl>
                                          <p:spTgt spid="6"/>
                                        </p:tgtEl>
                                      </p:cBhvr>
                                      <p:to x="100000" y="100000"/>
                                    </p:animScale>
                                    <p:animScale>
                                      <p:cBhvr>
                                        <p:cTn id="36" dur="16">
                                          <p:stCondLst>
                                            <p:cond delay="1026"/>
                                          </p:stCondLst>
                                        </p:cTn>
                                        <p:tgtEl>
                                          <p:spTgt spid="6"/>
                                        </p:tgtEl>
                                      </p:cBhvr>
                                      <p:to x="100000" y="90000"/>
                                    </p:animScale>
                                    <p:animScale>
                                      <p:cBhvr>
                                        <p:cTn id="37" dur="104" decel="50000">
                                          <p:stCondLst>
                                            <p:cond delay="1042"/>
                                          </p:stCondLst>
                                        </p:cTn>
                                        <p:tgtEl>
                                          <p:spTgt spid="6"/>
                                        </p:tgtEl>
                                      </p:cBhvr>
                                      <p:to x="100000" y="100000"/>
                                    </p:animScale>
                                    <p:animScale>
                                      <p:cBhvr>
                                        <p:cTn id="38" dur="16">
                                          <p:stCondLst>
                                            <p:cond delay="1130"/>
                                          </p:stCondLst>
                                        </p:cTn>
                                        <p:tgtEl>
                                          <p:spTgt spid="6"/>
                                        </p:tgtEl>
                                      </p:cBhvr>
                                      <p:to x="100000" y="95000"/>
                                    </p:animScale>
                                    <p:animScale>
                                      <p:cBhvr>
                                        <p:cTn id="39" dur="104" decel="50000">
                                          <p:stCondLst>
                                            <p:cond delay="1146"/>
                                          </p:stCondLst>
                                        </p:cTn>
                                        <p:tgtEl>
                                          <p:spTgt spid="6"/>
                                        </p:tgtEl>
                                      </p:cBhvr>
                                      <p:to x="100000" y="100000"/>
                                    </p:animScale>
                                  </p:childTnLst>
                                </p:cTn>
                              </p:par>
                            </p:childTnLst>
                          </p:cTn>
                        </p:par>
                        <p:par>
                          <p:cTn id="40" fill="hold">
                            <p:stCondLst>
                              <p:cond delay="1250"/>
                            </p:stCondLst>
                            <p:childTnLst>
                              <p:par>
                                <p:cTn id="41" presetID="1" presetClass="entr" presetSubtype="0" fill="hold" nodeType="afterEffect">
                                  <p:stCondLst>
                                    <p:cond delay="0"/>
                                  </p:stCondLst>
                                  <p:iterate type="lt">
                                    <p:tmAbs val="100"/>
                                  </p:iterate>
                                  <p:childTnLst>
                                    <p:set>
                                      <p:cBhvr>
                                        <p:cTn id="42" dur="1" fill="hold">
                                          <p:stCondLst>
                                            <p:cond delay="0"/>
                                          </p:stCondLst>
                                        </p:cTn>
                                        <p:tgtEl>
                                          <p:spTgt spid="2">
                                            <p:txEl>
                                              <p:pRg st="0" end="0"/>
                                            </p:txEl>
                                          </p:spTgt>
                                        </p:tgtEl>
                                        <p:attrNameLst>
                                          <p:attrName>style.visibility</p:attrName>
                                        </p:attrNameLst>
                                      </p:cBhvr>
                                      <p:to>
                                        <p:strVal val="visible"/>
                                      </p:to>
                                    </p:set>
                                  </p:childTnLst>
                                </p:cTn>
                              </p:par>
                            </p:childTnLst>
                          </p:cTn>
                        </p:par>
                        <p:par>
                          <p:cTn id="43" fill="hold">
                            <p:stCondLst>
                              <p:cond delay="1751"/>
                            </p:stCondLst>
                            <p:childTnLst>
                              <p:par>
                                <p:cTn id="44" presetID="22" presetClass="entr" presetSubtype="1"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xit" presetSubtype="4" fill="hold" grpId="1" nodeType="withEffect">
                                  <p:stCondLst>
                                    <p:cond delay="0"/>
                                  </p:stCondLst>
                                  <p:childTnLst>
                                    <p:animEffect transition="out" filter="wipe(down)">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22" presetClass="entr" presetSubtype="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0" nodeType="clickEffect">
                                  <p:stCondLst>
                                    <p:cond delay="0"/>
                                  </p:stCondLst>
                                  <p:childTnLst>
                                    <p:animEffect transition="out" filter="wipe(left)">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par>
                                <p:cTn id="61" presetID="2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9"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0800" y="-5080"/>
            <a:ext cx="7010400" cy="731520"/>
          </a:xfrm>
        </p:spPr>
        <p:txBody>
          <a:bodyPr tIns="0" anchor="t">
            <a:normAutofit/>
          </a:bodyPr>
          <a:lstStyle/>
          <a:p>
            <a:r>
              <a:rPr lang="en-US" b="1" spc="300" dirty="0" smtClean="0">
                <a:latin typeface="Comic Sans MS" panose="030F0702030302020204" pitchFamily="66" charset="0"/>
              </a:rPr>
              <a:t>How to get Certified</a:t>
            </a:r>
            <a:endParaRPr lang="en-US" b="1" spc="30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374" y="2743200"/>
            <a:ext cx="2850625" cy="40995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667000"/>
            <a:ext cx="2010263" cy="4185920"/>
          </a:xfrm>
          <a:prstGeom prst="rect">
            <a:avLst/>
          </a:prstGeom>
        </p:spPr>
      </p:pic>
      <p:pic>
        <p:nvPicPr>
          <p:cNvPr id="11" name="Picture 10"/>
          <p:cNvPicPr>
            <a:picLocks noChangeAspect="1"/>
          </p:cNvPicPr>
          <p:nvPr/>
        </p:nvPicPr>
        <p:blipFill>
          <a:blip r:embed="rId4"/>
          <a:stretch>
            <a:fillRect/>
          </a:stretch>
        </p:blipFill>
        <p:spPr>
          <a:xfrm>
            <a:off x="3109913" y="1521010"/>
            <a:ext cx="5424487" cy="2757198"/>
          </a:xfrm>
          <a:prstGeom prst="rect">
            <a:avLst/>
          </a:prstGeom>
        </p:spPr>
      </p:pic>
      <p:sp>
        <p:nvSpPr>
          <p:cNvPr id="12" name="TextBox 11"/>
          <p:cNvSpPr txBox="1"/>
          <p:nvPr/>
        </p:nvSpPr>
        <p:spPr>
          <a:xfrm>
            <a:off x="66790" y="2165125"/>
            <a:ext cx="2362200" cy="604520"/>
          </a:xfrm>
          <a:prstGeom prst="rect">
            <a:avLst/>
          </a:prstGeom>
          <a:noFill/>
          <a:ln w="31750">
            <a:noFill/>
          </a:ln>
        </p:spPr>
        <p:txBody>
          <a:bodyPr wrap="square" lIns="45720" tIns="0" rIns="45720" bIns="0" rtlCol="0" anchor="t">
            <a:noAutofit/>
          </a:bodyPr>
          <a:lstStyle/>
          <a:p>
            <a:r>
              <a:rPr lang="en-US" sz="2800" b="1" dirty="0" smtClean="0">
                <a:latin typeface="Comic Sans MS" panose="030F0702030302020204" pitchFamily="66" charset="0"/>
              </a:rPr>
              <a:t>Passport set</a:t>
            </a:r>
          </a:p>
        </p:txBody>
      </p:sp>
      <p:sp>
        <p:nvSpPr>
          <p:cNvPr id="13" name="TextBox 12"/>
          <p:cNvSpPr txBox="1"/>
          <p:nvPr/>
        </p:nvSpPr>
        <p:spPr>
          <a:xfrm>
            <a:off x="9417574" y="1950720"/>
            <a:ext cx="2774426" cy="792480"/>
          </a:xfrm>
          <a:prstGeom prst="rect">
            <a:avLst/>
          </a:prstGeom>
          <a:noFill/>
          <a:ln w="31750">
            <a:noFill/>
          </a:ln>
        </p:spPr>
        <p:txBody>
          <a:bodyPr wrap="square" lIns="45720" tIns="0" rIns="45720" bIns="0" rtlCol="0" anchor="t">
            <a:noAutofit/>
          </a:bodyPr>
          <a:lstStyle/>
          <a:p>
            <a:pPr algn="ctr">
              <a:lnSpc>
                <a:spcPts val="2900"/>
              </a:lnSpc>
            </a:pPr>
            <a:r>
              <a:rPr lang="en-US" sz="2800" b="1" dirty="0" smtClean="0">
                <a:latin typeface="Comic Sans MS" panose="030F0702030302020204" pitchFamily="66" charset="0"/>
              </a:rPr>
              <a:t>Five main verticals</a:t>
            </a:r>
          </a:p>
        </p:txBody>
      </p:sp>
      <p:pic>
        <p:nvPicPr>
          <p:cNvPr id="14" name="Picture 13"/>
          <p:cNvPicPr>
            <a:picLocks noChangeAspect="1"/>
          </p:cNvPicPr>
          <p:nvPr/>
        </p:nvPicPr>
        <p:blipFill>
          <a:blip r:embed="rId5"/>
          <a:stretch>
            <a:fillRect/>
          </a:stretch>
        </p:blipFill>
        <p:spPr>
          <a:xfrm>
            <a:off x="6019800" y="4316130"/>
            <a:ext cx="3395662" cy="2526630"/>
          </a:xfrm>
          <a:prstGeom prst="rect">
            <a:avLst/>
          </a:prstGeom>
        </p:spPr>
      </p:pic>
      <p:pic>
        <p:nvPicPr>
          <p:cNvPr id="15" name="Picture 14"/>
          <p:cNvPicPr>
            <a:picLocks noChangeAspect="1"/>
          </p:cNvPicPr>
          <p:nvPr/>
        </p:nvPicPr>
        <p:blipFill>
          <a:blip r:embed="rId6"/>
          <a:stretch>
            <a:fillRect/>
          </a:stretch>
        </p:blipFill>
        <p:spPr>
          <a:xfrm>
            <a:off x="2472185" y="4316130"/>
            <a:ext cx="3509302" cy="2510460"/>
          </a:xfrm>
          <a:prstGeom prst="rect">
            <a:avLst/>
          </a:prstGeom>
        </p:spPr>
      </p:pic>
      <p:sp>
        <p:nvSpPr>
          <p:cNvPr id="2" name="Rounded Rectangular Callout 1"/>
          <p:cNvSpPr/>
          <p:nvPr/>
        </p:nvSpPr>
        <p:spPr>
          <a:xfrm>
            <a:off x="974078" y="743036"/>
            <a:ext cx="2073922" cy="838200"/>
          </a:xfrm>
          <a:prstGeom prst="wedgeRoundRectCallout">
            <a:avLst>
              <a:gd name="adj1" fmla="val 46799"/>
              <a:gd name="adj2" fmla="val 8218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800" b="1" dirty="0" smtClean="0">
                <a:solidFill>
                  <a:schemeClr val="tx1"/>
                </a:solidFill>
              </a:rPr>
              <a:t>Read these books</a:t>
            </a:r>
            <a:endParaRPr lang="en-US" sz="2800" b="1" dirty="0">
              <a:solidFill>
                <a:schemeClr val="tx1"/>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7151" y="644070"/>
            <a:ext cx="1264649" cy="1260930"/>
          </a:xfrm>
          <a:prstGeom prst="rect">
            <a:avLst/>
          </a:prstGeom>
        </p:spPr>
      </p:pic>
      <p:sp>
        <p:nvSpPr>
          <p:cNvPr id="18" name="Rounded Rectangular Callout 17"/>
          <p:cNvSpPr/>
          <p:nvPr/>
        </p:nvSpPr>
        <p:spPr>
          <a:xfrm>
            <a:off x="8548305" y="754678"/>
            <a:ext cx="2316196" cy="838200"/>
          </a:xfrm>
          <a:prstGeom prst="wedgeRoundRectCallout">
            <a:avLst>
              <a:gd name="adj1" fmla="val -47379"/>
              <a:gd name="adj2" fmla="val 8464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800" b="1" dirty="0">
                <a:solidFill>
                  <a:schemeClr val="tx1"/>
                </a:solidFill>
              </a:rPr>
              <a:t>o</a:t>
            </a:r>
            <a:r>
              <a:rPr lang="en-US" sz="2800" b="1" dirty="0" smtClean="0">
                <a:solidFill>
                  <a:schemeClr val="tx1"/>
                </a:solidFill>
              </a:rPr>
              <a:t>r, attend a 1 week course</a:t>
            </a:r>
            <a:endParaRPr lang="en-US" sz="2800" b="1" dirty="0">
              <a:solidFill>
                <a:schemeClr val="tx1"/>
              </a:solidFill>
            </a:endParaRPr>
          </a:p>
        </p:txBody>
      </p:sp>
      <p:sp>
        <p:nvSpPr>
          <p:cNvPr id="19" name="Rounded Rectangular Callout 18"/>
          <p:cNvSpPr/>
          <p:nvPr/>
        </p:nvSpPr>
        <p:spPr>
          <a:xfrm>
            <a:off x="981031" y="743036"/>
            <a:ext cx="2073922" cy="838200"/>
          </a:xfrm>
          <a:prstGeom prst="wedgeRoundRectCallout">
            <a:avLst>
              <a:gd name="adj1" fmla="val -52864"/>
              <a:gd name="adj2" fmla="val 11286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endParaRPr lang="en-US" sz="2800" b="1" dirty="0">
              <a:solidFill>
                <a:schemeClr val="tx1"/>
              </a:solidFill>
            </a:endParaRPr>
          </a:p>
        </p:txBody>
      </p:sp>
    </p:spTree>
    <p:extLst>
      <p:ext uri="{BB962C8B-B14F-4D97-AF65-F5344CB8AC3E}">
        <p14:creationId xmlns:p14="http://schemas.microsoft.com/office/powerpoint/2010/main" val="27225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12161520" cy="822960"/>
          </a:xfrm>
        </p:spPr>
        <p:txBody>
          <a:bodyPr wrap="none">
            <a:noAutofit/>
          </a:bodyPr>
          <a:lstStyle/>
          <a:p>
            <a:r>
              <a:rPr lang="en-US" sz="3200" dirty="0" smtClean="0">
                <a:latin typeface="+mn-lt"/>
              </a:rPr>
              <a:t>Most organizations would benefit from a</a:t>
            </a:r>
            <a:br>
              <a:rPr lang="en-US" sz="3200" dirty="0" smtClean="0">
                <a:latin typeface="+mn-lt"/>
              </a:rPr>
            </a:br>
            <a:r>
              <a:rPr lang="en-US" sz="3200" b="1" dirty="0" smtClean="0">
                <a:latin typeface="+mn-lt"/>
              </a:rPr>
              <a:t>Long Range Plan</a:t>
            </a:r>
            <a:endParaRPr lang="en-US" sz="3200" b="1" dirty="0">
              <a:latin typeface="+mn-lt"/>
            </a:endParaRPr>
          </a:p>
        </p:txBody>
      </p:sp>
      <p:sp>
        <p:nvSpPr>
          <p:cNvPr id="3" name="TextBox 2"/>
          <p:cNvSpPr txBox="1"/>
          <p:nvPr/>
        </p:nvSpPr>
        <p:spPr>
          <a:xfrm>
            <a:off x="0" y="0"/>
            <a:ext cx="12198096" cy="1447800"/>
          </a:xfrm>
          <a:prstGeom prst="rect">
            <a:avLst/>
          </a:prstGeom>
          <a:noFill/>
          <a:ln w="31750">
            <a:noFill/>
          </a:ln>
        </p:spPr>
        <p:txBody>
          <a:bodyPr wrap="square" lIns="45720" tIns="0" rIns="45720" bIns="0" rtlCol="0" anchor="t">
            <a:noAutofit/>
          </a:bodyPr>
          <a:lstStyle/>
          <a:p>
            <a:pPr algn="ctr"/>
            <a:r>
              <a:rPr lang="en-US" sz="4400" dirty="0" smtClean="0">
                <a:latin typeface="Comic Sans MS" panose="030F0702030302020204" pitchFamily="66" charset="0"/>
              </a:rPr>
              <a:t>What makes up an </a:t>
            </a:r>
          </a:p>
          <a:p>
            <a:pPr algn="ctr"/>
            <a:r>
              <a:rPr lang="en-US" sz="4400" b="1" dirty="0" smtClean="0">
                <a:latin typeface="Comic Sans MS" panose="030F0702030302020204" pitchFamily="66" charset="0"/>
              </a:rPr>
              <a:t>Asset Management System?</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108932" y="2590800"/>
            <a:ext cx="4749068" cy="27432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641097"/>
            <a:ext cx="2667372" cy="2695951"/>
          </a:xfrm>
          <a:prstGeom prst="rect">
            <a:avLst/>
          </a:prstGeom>
        </p:spPr>
      </p:pic>
      <p:sp>
        <p:nvSpPr>
          <p:cNvPr id="6" name="TextBox 5"/>
          <p:cNvSpPr txBox="1"/>
          <p:nvPr/>
        </p:nvSpPr>
        <p:spPr>
          <a:xfrm>
            <a:off x="1143000" y="1752600"/>
            <a:ext cx="3276600" cy="1676400"/>
          </a:xfrm>
          <a:prstGeom prst="rect">
            <a:avLst/>
          </a:prstGeom>
          <a:noFill/>
          <a:ln w="31750">
            <a:noFill/>
          </a:ln>
        </p:spPr>
        <p:txBody>
          <a:bodyPr wrap="square" lIns="45720" tIns="0" rIns="45720" bIns="0" rtlCol="0" anchor="ctr">
            <a:noAutofit/>
          </a:bodyPr>
          <a:lstStyle/>
          <a:p>
            <a:r>
              <a:rPr lang="en-US" sz="3200" b="1" i="1" dirty="0" smtClean="0"/>
              <a:t>What value do the Uptime Elements provide?</a:t>
            </a:r>
          </a:p>
        </p:txBody>
      </p:sp>
      <p:sp>
        <p:nvSpPr>
          <p:cNvPr id="7" name="TextBox 6"/>
          <p:cNvSpPr txBox="1"/>
          <p:nvPr/>
        </p:nvSpPr>
        <p:spPr>
          <a:xfrm>
            <a:off x="9067800" y="1752600"/>
            <a:ext cx="2819400" cy="1676400"/>
          </a:xfrm>
          <a:prstGeom prst="rect">
            <a:avLst/>
          </a:prstGeom>
          <a:noFill/>
          <a:ln w="31750">
            <a:noFill/>
          </a:ln>
        </p:spPr>
        <p:txBody>
          <a:bodyPr wrap="square" lIns="45720" tIns="0" rIns="45720" bIns="0" rtlCol="0" anchor="ctr">
            <a:noAutofit/>
          </a:bodyPr>
          <a:lstStyle/>
          <a:p>
            <a:r>
              <a:rPr lang="en-US" sz="3200" b="1" i="1" dirty="0" smtClean="0"/>
              <a:t>How do these elements relate to Maximo?</a:t>
            </a:r>
          </a:p>
        </p:txBody>
      </p:sp>
    </p:spTree>
    <p:extLst>
      <p:ext uri="{BB962C8B-B14F-4D97-AF65-F5344CB8AC3E}">
        <p14:creationId xmlns:p14="http://schemas.microsoft.com/office/powerpoint/2010/main" val="33258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00200" y="76200"/>
            <a:ext cx="10591800" cy="6781800"/>
          </a:xfrm>
          <a:prstGeom prst="rect">
            <a:avLst/>
          </a:prstGeom>
        </p:spPr>
      </p:pic>
      <p:sp>
        <p:nvSpPr>
          <p:cNvPr id="5" name="TextBox 4"/>
          <p:cNvSpPr txBox="1"/>
          <p:nvPr/>
        </p:nvSpPr>
        <p:spPr>
          <a:xfrm>
            <a:off x="10363200" y="1295400"/>
            <a:ext cx="1066800" cy="274320"/>
          </a:xfrm>
          <a:prstGeom prst="rect">
            <a:avLst/>
          </a:prstGeom>
          <a:solidFill>
            <a:srgbClr val="FCDC05"/>
          </a:solidFill>
        </p:spPr>
        <p:txBody>
          <a:bodyPr wrap="none" lIns="45720" rIns="45720" rtlCol="0" anchor="ctr">
            <a:noAutofit/>
          </a:bodyPr>
          <a:lstStyle/>
          <a:p>
            <a:r>
              <a:rPr lang="en-US" sz="1050" b="1" dirty="0" smtClean="0">
                <a:latin typeface="Arial Narrow" panose="020B0606020202030204" pitchFamily="34" charset="0"/>
              </a:rPr>
              <a:t>Asset Management</a:t>
            </a:r>
            <a:endParaRPr lang="en-US" sz="1050" b="1" dirty="0">
              <a:latin typeface="Arial Narrow" panose="020B0606020202030204" pitchFamily="34" charset="0"/>
            </a:endParaRPr>
          </a:p>
        </p:txBody>
      </p:sp>
      <p:sp>
        <p:nvSpPr>
          <p:cNvPr id="6" name="TextBox 5"/>
          <p:cNvSpPr txBox="1"/>
          <p:nvPr/>
        </p:nvSpPr>
        <p:spPr>
          <a:xfrm>
            <a:off x="9537192" y="220980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a:latin typeface="Arial Narrow" panose="020B0606020202030204" pitchFamily="34" charset="0"/>
              </a:rPr>
              <a:t>s</a:t>
            </a:r>
            <a:r>
              <a:rPr lang="en-US" sz="850" b="1" dirty="0" smtClean="0">
                <a:latin typeface="Arial Narrow" panose="020B0606020202030204" pitchFamily="34" charset="0"/>
              </a:rPr>
              <a:t>trategy and</a:t>
            </a:r>
          </a:p>
          <a:p>
            <a:pPr algn="ctr">
              <a:lnSpc>
                <a:spcPts val="900"/>
              </a:lnSpc>
            </a:pPr>
            <a:r>
              <a:rPr lang="en-US" sz="850" b="1" dirty="0" smtClean="0">
                <a:latin typeface="Arial Narrow" panose="020B0606020202030204" pitchFamily="34" charset="0"/>
              </a:rPr>
              <a:t>plans</a:t>
            </a:r>
            <a:endParaRPr lang="en-US" sz="850" b="1" dirty="0">
              <a:latin typeface="Arial Narrow" panose="020B0606020202030204" pitchFamily="34" charset="0"/>
            </a:endParaRPr>
          </a:p>
        </p:txBody>
      </p:sp>
      <p:sp>
        <p:nvSpPr>
          <p:cNvPr id="7" name="TextBox 6"/>
          <p:cNvSpPr txBox="1"/>
          <p:nvPr/>
        </p:nvSpPr>
        <p:spPr>
          <a:xfrm>
            <a:off x="10335768" y="220980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a:latin typeface="Arial Narrow" panose="020B0606020202030204" pitchFamily="34" charset="0"/>
              </a:rPr>
              <a:t>c</a:t>
            </a:r>
            <a:r>
              <a:rPr lang="en-US" sz="850" b="1" dirty="0" smtClean="0">
                <a:latin typeface="Arial Narrow" panose="020B0606020202030204" pitchFamily="34" charset="0"/>
              </a:rPr>
              <a:t>orporate</a:t>
            </a:r>
          </a:p>
          <a:p>
            <a:pPr algn="ctr">
              <a:lnSpc>
                <a:spcPts val="900"/>
              </a:lnSpc>
            </a:pPr>
            <a:r>
              <a:rPr lang="en-US" sz="850" b="1" dirty="0" smtClean="0">
                <a:latin typeface="Arial Narrow" panose="020B0606020202030204" pitchFamily="34" charset="0"/>
              </a:rPr>
              <a:t>responsibility</a:t>
            </a:r>
            <a:endParaRPr lang="en-US" sz="850" b="1" dirty="0">
              <a:latin typeface="Arial Narrow" panose="020B0606020202030204" pitchFamily="34" charset="0"/>
            </a:endParaRPr>
          </a:p>
        </p:txBody>
      </p:sp>
      <p:sp>
        <p:nvSpPr>
          <p:cNvPr id="8" name="TextBox 7"/>
          <p:cNvSpPr txBox="1"/>
          <p:nvPr/>
        </p:nvSpPr>
        <p:spPr>
          <a:xfrm>
            <a:off x="11155680" y="220980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a:latin typeface="Arial Narrow" panose="020B0606020202030204" pitchFamily="34" charset="0"/>
              </a:rPr>
              <a:t>s</a:t>
            </a:r>
            <a:r>
              <a:rPr lang="en-US" sz="850" b="1" dirty="0" smtClean="0">
                <a:latin typeface="Arial Narrow" panose="020B0606020202030204" pitchFamily="34" charset="0"/>
              </a:rPr>
              <a:t>trategic asset</a:t>
            </a:r>
          </a:p>
          <a:p>
            <a:pPr algn="ctr">
              <a:lnSpc>
                <a:spcPts val="900"/>
              </a:lnSpc>
            </a:pPr>
            <a:r>
              <a:rPr lang="en-US" sz="850" b="1" dirty="0">
                <a:latin typeface="Arial Narrow" panose="020B0606020202030204" pitchFamily="34" charset="0"/>
              </a:rPr>
              <a:t>m</a:t>
            </a:r>
            <a:r>
              <a:rPr lang="en-US" sz="850" b="1" dirty="0" smtClean="0">
                <a:latin typeface="Arial Narrow" panose="020B0606020202030204" pitchFamily="34" charset="0"/>
              </a:rPr>
              <a:t>anagement plan</a:t>
            </a:r>
            <a:endParaRPr lang="en-US" sz="850" b="1" dirty="0">
              <a:latin typeface="Arial Narrow" panose="020B0606020202030204" pitchFamily="34" charset="0"/>
            </a:endParaRPr>
          </a:p>
        </p:txBody>
      </p:sp>
      <p:sp>
        <p:nvSpPr>
          <p:cNvPr id="9" name="TextBox 8"/>
          <p:cNvSpPr txBox="1"/>
          <p:nvPr/>
        </p:nvSpPr>
        <p:spPr>
          <a:xfrm>
            <a:off x="9537192" y="283464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smtClean="0">
                <a:latin typeface="Arial Narrow" panose="020B0606020202030204" pitchFamily="34" charset="0"/>
              </a:rPr>
              <a:t>risk</a:t>
            </a:r>
          </a:p>
          <a:p>
            <a:pPr algn="ctr">
              <a:lnSpc>
                <a:spcPts val="900"/>
              </a:lnSpc>
            </a:pPr>
            <a:r>
              <a:rPr lang="en-US" sz="850" b="1" dirty="0" smtClean="0">
                <a:latin typeface="Arial Narrow" panose="020B0606020202030204" pitchFamily="34" charset="0"/>
              </a:rPr>
              <a:t>management</a:t>
            </a:r>
            <a:endParaRPr lang="en-US" sz="850" b="1" dirty="0">
              <a:latin typeface="Arial Narrow" panose="020B0606020202030204" pitchFamily="34" charset="0"/>
            </a:endParaRPr>
          </a:p>
        </p:txBody>
      </p:sp>
      <p:sp>
        <p:nvSpPr>
          <p:cNvPr id="10" name="TextBox 9"/>
          <p:cNvSpPr txBox="1"/>
          <p:nvPr/>
        </p:nvSpPr>
        <p:spPr>
          <a:xfrm>
            <a:off x="10335768" y="283464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a:latin typeface="Arial Narrow" panose="020B0606020202030204" pitchFamily="34" charset="0"/>
              </a:rPr>
              <a:t>a</a:t>
            </a:r>
            <a:r>
              <a:rPr lang="en-US" sz="850" b="1" dirty="0" smtClean="0">
                <a:latin typeface="Arial Narrow" panose="020B0606020202030204" pitchFamily="34" charset="0"/>
              </a:rPr>
              <a:t>sset</a:t>
            </a:r>
          </a:p>
          <a:p>
            <a:pPr algn="ctr">
              <a:lnSpc>
                <a:spcPts val="900"/>
              </a:lnSpc>
            </a:pPr>
            <a:r>
              <a:rPr lang="en-US" sz="850" b="1" dirty="0" smtClean="0">
                <a:latin typeface="Arial Narrow" panose="020B0606020202030204" pitchFamily="34" charset="0"/>
              </a:rPr>
              <a:t>knowledge</a:t>
            </a:r>
            <a:endParaRPr lang="en-US" sz="850" b="1" dirty="0">
              <a:latin typeface="Arial Narrow" panose="020B0606020202030204" pitchFamily="34" charset="0"/>
            </a:endParaRPr>
          </a:p>
        </p:txBody>
      </p:sp>
      <p:sp>
        <p:nvSpPr>
          <p:cNvPr id="11" name="TextBox 10"/>
          <p:cNvSpPr txBox="1"/>
          <p:nvPr/>
        </p:nvSpPr>
        <p:spPr>
          <a:xfrm>
            <a:off x="11155680" y="283464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a:latin typeface="Arial Narrow" panose="020B0606020202030204" pitchFamily="34" charset="0"/>
              </a:rPr>
              <a:t>a</a:t>
            </a:r>
            <a:r>
              <a:rPr lang="en-US" sz="850" b="1" dirty="0" smtClean="0">
                <a:latin typeface="Arial Narrow" panose="020B0606020202030204" pitchFamily="34" charset="0"/>
              </a:rPr>
              <a:t>sset lifecycle</a:t>
            </a:r>
          </a:p>
          <a:p>
            <a:pPr algn="ctr">
              <a:lnSpc>
                <a:spcPts val="900"/>
              </a:lnSpc>
            </a:pPr>
            <a:r>
              <a:rPr lang="en-US" sz="850" b="1" dirty="0" smtClean="0">
                <a:latin typeface="Arial Narrow" panose="020B0606020202030204" pitchFamily="34" charset="0"/>
              </a:rPr>
              <a:t>management</a:t>
            </a:r>
            <a:endParaRPr lang="en-US" sz="850" b="1" dirty="0">
              <a:latin typeface="Arial Narrow" panose="020B0606020202030204" pitchFamily="34" charset="0"/>
            </a:endParaRPr>
          </a:p>
        </p:txBody>
      </p:sp>
      <p:sp>
        <p:nvSpPr>
          <p:cNvPr id="12" name="TextBox 11"/>
          <p:cNvSpPr txBox="1"/>
          <p:nvPr/>
        </p:nvSpPr>
        <p:spPr>
          <a:xfrm>
            <a:off x="9537192" y="354330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smtClean="0">
                <a:latin typeface="Arial Narrow" panose="020B0606020202030204" pitchFamily="34" charset="0"/>
              </a:rPr>
              <a:t>decision</a:t>
            </a:r>
          </a:p>
          <a:p>
            <a:pPr algn="ctr">
              <a:lnSpc>
                <a:spcPts val="900"/>
              </a:lnSpc>
            </a:pPr>
            <a:r>
              <a:rPr lang="en-US" sz="850" b="1" dirty="0" smtClean="0">
                <a:latin typeface="Arial Narrow" panose="020B0606020202030204" pitchFamily="34" charset="0"/>
              </a:rPr>
              <a:t>making</a:t>
            </a:r>
            <a:endParaRPr lang="en-US" sz="850" b="1" dirty="0">
              <a:latin typeface="Arial Narrow" panose="020B0606020202030204" pitchFamily="34" charset="0"/>
            </a:endParaRPr>
          </a:p>
        </p:txBody>
      </p:sp>
      <p:sp>
        <p:nvSpPr>
          <p:cNvPr id="13" name="TextBox 12"/>
          <p:cNvSpPr txBox="1"/>
          <p:nvPr/>
        </p:nvSpPr>
        <p:spPr>
          <a:xfrm>
            <a:off x="10335768" y="354330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smtClean="0">
                <a:latin typeface="Arial Narrow" panose="020B0606020202030204" pitchFamily="34" charset="0"/>
              </a:rPr>
              <a:t>performance</a:t>
            </a:r>
          </a:p>
          <a:p>
            <a:pPr algn="ctr">
              <a:lnSpc>
                <a:spcPts val="900"/>
              </a:lnSpc>
            </a:pPr>
            <a:r>
              <a:rPr lang="en-US" sz="850" b="1" dirty="0" smtClean="0">
                <a:latin typeface="Arial Narrow" panose="020B0606020202030204" pitchFamily="34" charset="0"/>
              </a:rPr>
              <a:t>indicators</a:t>
            </a:r>
            <a:endParaRPr lang="en-US" sz="850" b="1" dirty="0">
              <a:latin typeface="Arial Narrow" panose="020B0606020202030204" pitchFamily="34" charset="0"/>
            </a:endParaRPr>
          </a:p>
        </p:txBody>
      </p:sp>
      <p:sp>
        <p:nvSpPr>
          <p:cNvPr id="14" name="TextBox 13"/>
          <p:cNvSpPr txBox="1"/>
          <p:nvPr/>
        </p:nvSpPr>
        <p:spPr>
          <a:xfrm>
            <a:off x="11155680" y="3543300"/>
            <a:ext cx="713232" cy="228600"/>
          </a:xfrm>
          <a:prstGeom prst="rect">
            <a:avLst/>
          </a:prstGeom>
          <a:solidFill>
            <a:srgbClr val="FCDC05"/>
          </a:solidFill>
        </p:spPr>
        <p:txBody>
          <a:bodyPr wrap="none" lIns="0" tIns="0" rIns="0" bIns="0" rtlCol="0" anchor="ctr">
            <a:noAutofit/>
          </a:bodyPr>
          <a:lstStyle/>
          <a:p>
            <a:pPr algn="ctr">
              <a:lnSpc>
                <a:spcPts val="900"/>
              </a:lnSpc>
            </a:pPr>
            <a:r>
              <a:rPr lang="en-US" sz="850" b="1" dirty="0" smtClean="0">
                <a:latin typeface="Arial Narrow" panose="020B0606020202030204" pitchFamily="34" charset="0"/>
              </a:rPr>
              <a:t>continuous</a:t>
            </a:r>
          </a:p>
          <a:p>
            <a:pPr algn="ctr">
              <a:lnSpc>
                <a:spcPts val="900"/>
              </a:lnSpc>
            </a:pPr>
            <a:r>
              <a:rPr lang="en-US" sz="850" b="1" dirty="0" smtClean="0">
                <a:latin typeface="Arial Narrow" panose="020B0606020202030204" pitchFamily="34" charset="0"/>
              </a:rPr>
              <a:t>improvement</a:t>
            </a:r>
            <a:endParaRPr lang="en-US" sz="850" b="1" dirty="0">
              <a:latin typeface="Arial Narrow" panose="020B0606020202030204" pitchFamily="34" charset="0"/>
            </a:endParaRPr>
          </a:p>
        </p:txBody>
      </p:sp>
      <p:sp>
        <p:nvSpPr>
          <p:cNvPr id="15" name="TextBox 14"/>
          <p:cNvSpPr txBox="1"/>
          <p:nvPr/>
        </p:nvSpPr>
        <p:spPr>
          <a:xfrm>
            <a:off x="7763256" y="2209800"/>
            <a:ext cx="713232" cy="228600"/>
          </a:xfrm>
          <a:prstGeom prst="rect">
            <a:avLst/>
          </a:prstGeom>
          <a:solidFill>
            <a:srgbClr val="98141E"/>
          </a:solidFill>
        </p:spPr>
        <p:txBody>
          <a:bodyPr wrap="none" lIns="0" tIns="0" rIns="0" bIns="0" rtlCol="0" anchor="ctr">
            <a:noAutofit/>
          </a:bodyPr>
          <a:lstStyle/>
          <a:p>
            <a:pPr algn="ctr">
              <a:lnSpc>
                <a:spcPts val="900"/>
              </a:lnSpc>
            </a:pPr>
            <a:r>
              <a:rPr lang="en-US" sz="850" b="1" dirty="0" smtClean="0">
                <a:solidFill>
                  <a:schemeClr val="bg1"/>
                </a:solidFill>
                <a:latin typeface="Arial Narrow" panose="020B0606020202030204" pitchFamily="34" charset="0"/>
              </a:rPr>
              <a:t>executive</a:t>
            </a:r>
          </a:p>
          <a:p>
            <a:pPr algn="ctr">
              <a:lnSpc>
                <a:spcPts val="900"/>
              </a:lnSpc>
            </a:pPr>
            <a:r>
              <a:rPr lang="en-US" sz="850" b="1" dirty="0" smtClean="0">
                <a:solidFill>
                  <a:schemeClr val="bg1"/>
                </a:solidFill>
                <a:latin typeface="Arial Narrow" panose="020B0606020202030204" pitchFamily="34" charset="0"/>
              </a:rPr>
              <a:t>sponsorship</a:t>
            </a:r>
            <a:endParaRPr lang="en-US" sz="850" b="1" dirty="0">
              <a:solidFill>
                <a:schemeClr val="bg1"/>
              </a:solidFill>
              <a:latin typeface="Arial Narrow" panose="020B0606020202030204" pitchFamily="34" charset="0"/>
            </a:endParaRPr>
          </a:p>
        </p:txBody>
      </p:sp>
      <p:sp>
        <p:nvSpPr>
          <p:cNvPr id="16" name="TextBox 15"/>
          <p:cNvSpPr txBox="1"/>
          <p:nvPr/>
        </p:nvSpPr>
        <p:spPr>
          <a:xfrm>
            <a:off x="8595360" y="2209800"/>
            <a:ext cx="713232" cy="228600"/>
          </a:xfrm>
          <a:prstGeom prst="rect">
            <a:avLst/>
          </a:prstGeom>
          <a:solidFill>
            <a:srgbClr val="98141E"/>
          </a:solidFill>
        </p:spPr>
        <p:txBody>
          <a:bodyPr wrap="none" lIns="0" tIns="0" rIns="0" bIns="0" rtlCol="0" anchor="ctr">
            <a:noAutofit/>
          </a:bodyPr>
          <a:lstStyle/>
          <a:p>
            <a:pPr algn="ctr">
              <a:lnSpc>
                <a:spcPts val="900"/>
              </a:lnSpc>
            </a:pPr>
            <a:r>
              <a:rPr lang="en-US" sz="850" b="1" dirty="0" smtClean="0">
                <a:solidFill>
                  <a:schemeClr val="bg1"/>
                </a:solidFill>
                <a:latin typeface="Arial Narrow" panose="020B0606020202030204" pitchFamily="34" charset="0"/>
              </a:rPr>
              <a:t>operationa</a:t>
            </a:r>
            <a:r>
              <a:rPr lang="en-US" sz="850" b="1" dirty="0">
                <a:solidFill>
                  <a:schemeClr val="bg1"/>
                </a:solidFill>
                <a:latin typeface="Arial Narrow" panose="020B0606020202030204" pitchFamily="34" charset="0"/>
              </a:rPr>
              <a:t>l</a:t>
            </a:r>
            <a:endParaRPr lang="en-US" sz="850" b="1" dirty="0" smtClean="0">
              <a:solidFill>
                <a:schemeClr val="bg1"/>
              </a:solidFill>
              <a:latin typeface="Arial Narrow" panose="020B0606020202030204" pitchFamily="34" charset="0"/>
            </a:endParaRPr>
          </a:p>
          <a:p>
            <a:pPr algn="ctr">
              <a:lnSpc>
                <a:spcPts val="900"/>
              </a:lnSpc>
            </a:pPr>
            <a:r>
              <a:rPr lang="en-US" sz="850" b="1" dirty="0" smtClean="0">
                <a:solidFill>
                  <a:schemeClr val="bg1"/>
                </a:solidFill>
                <a:latin typeface="Arial Narrow" panose="020B0606020202030204" pitchFamily="34" charset="0"/>
              </a:rPr>
              <a:t>excellence</a:t>
            </a:r>
            <a:endParaRPr lang="en-US" sz="850" b="1" dirty="0">
              <a:solidFill>
                <a:schemeClr val="bg1"/>
              </a:solidFill>
              <a:latin typeface="Arial Narrow" panose="020B0606020202030204" pitchFamily="34" charset="0"/>
            </a:endParaRPr>
          </a:p>
        </p:txBody>
      </p:sp>
      <p:sp>
        <p:nvSpPr>
          <p:cNvPr id="17" name="TextBox 16"/>
          <p:cNvSpPr txBox="1"/>
          <p:nvPr/>
        </p:nvSpPr>
        <p:spPr>
          <a:xfrm>
            <a:off x="7763256" y="2895600"/>
            <a:ext cx="713232" cy="228600"/>
          </a:xfrm>
          <a:prstGeom prst="rect">
            <a:avLst/>
          </a:prstGeom>
          <a:solidFill>
            <a:srgbClr val="98141E"/>
          </a:solidFill>
        </p:spPr>
        <p:txBody>
          <a:bodyPr wrap="none" lIns="0" tIns="0" rIns="0" bIns="0" rtlCol="0" anchor="ctr">
            <a:noAutofit/>
          </a:bodyPr>
          <a:lstStyle/>
          <a:p>
            <a:pPr algn="ctr">
              <a:lnSpc>
                <a:spcPts val="900"/>
              </a:lnSpc>
            </a:pPr>
            <a:r>
              <a:rPr lang="en-US" sz="850" b="1" dirty="0">
                <a:solidFill>
                  <a:schemeClr val="bg1"/>
                </a:solidFill>
                <a:latin typeface="Arial Narrow" panose="020B0606020202030204" pitchFamily="34" charset="0"/>
              </a:rPr>
              <a:t>h</a:t>
            </a:r>
            <a:r>
              <a:rPr lang="en-US" sz="850" b="1" dirty="0" smtClean="0">
                <a:solidFill>
                  <a:schemeClr val="bg1"/>
                </a:solidFill>
                <a:latin typeface="Arial Narrow" panose="020B0606020202030204" pitchFamily="34" charset="0"/>
              </a:rPr>
              <a:t>uman capital</a:t>
            </a:r>
          </a:p>
          <a:p>
            <a:pPr algn="ctr">
              <a:lnSpc>
                <a:spcPts val="900"/>
              </a:lnSpc>
            </a:pPr>
            <a:r>
              <a:rPr lang="en-US" sz="850" b="1" dirty="0" smtClean="0">
                <a:solidFill>
                  <a:schemeClr val="bg1"/>
                </a:solidFill>
                <a:latin typeface="Arial Narrow" panose="020B0606020202030204" pitchFamily="34" charset="0"/>
              </a:rPr>
              <a:t>management</a:t>
            </a:r>
            <a:endParaRPr lang="en-US" sz="850" b="1" dirty="0">
              <a:solidFill>
                <a:schemeClr val="bg1"/>
              </a:solidFill>
              <a:latin typeface="Arial Narrow" panose="020B0606020202030204" pitchFamily="34" charset="0"/>
            </a:endParaRPr>
          </a:p>
        </p:txBody>
      </p:sp>
      <p:sp>
        <p:nvSpPr>
          <p:cNvPr id="18" name="TextBox 17"/>
          <p:cNvSpPr txBox="1"/>
          <p:nvPr/>
        </p:nvSpPr>
        <p:spPr>
          <a:xfrm>
            <a:off x="8595360" y="2910840"/>
            <a:ext cx="713232" cy="228600"/>
          </a:xfrm>
          <a:prstGeom prst="rect">
            <a:avLst/>
          </a:prstGeom>
          <a:solidFill>
            <a:srgbClr val="98141E"/>
          </a:solidFill>
        </p:spPr>
        <p:txBody>
          <a:bodyPr wrap="none" lIns="0" tIns="0" rIns="0" bIns="0" rtlCol="0" anchor="ctr">
            <a:noAutofit/>
          </a:bodyPr>
          <a:lstStyle/>
          <a:p>
            <a:pPr algn="ctr">
              <a:lnSpc>
                <a:spcPts val="900"/>
              </a:lnSpc>
            </a:pPr>
            <a:r>
              <a:rPr lang="en-US" sz="850" b="1" dirty="0" smtClean="0">
                <a:solidFill>
                  <a:schemeClr val="bg1"/>
                </a:solidFill>
                <a:latin typeface="Arial Narrow" panose="020B0606020202030204" pitchFamily="34" charset="0"/>
              </a:rPr>
              <a:t>competency </a:t>
            </a:r>
          </a:p>
          <a:p>
            <a:pPr algn="ctr">
              <a:lnSpc>
                <a:spcPts val="900"/>
              </a:lnSpc>
            </a:pPr>
            <a:r>
              <a:rPr lang="en-US" sz="850" b="1" dirty="0">
                <a:solidFill>
                  <a:schemeClr val="bg1"/>
                </a:solidFill>
                <a:latin typeface="Arial Narrow" panose="020B0606020202030204" pitchFamily="34" charset="0"/>
              </a:rPr>
              <a:t>b</a:t>
            </a:r>
            <a:r>
              <a:rPr lang="en-US" sz="850" b="1" dirty="0" smtClean="0">
                <a:solidFill>
                  <a:schemeClr val="bg1"/>
                </a:solidFill>
                <a:latin typeface="Arial Narrow" panose="020B0606020202030204" pitchFamily="34" charset="0"/>
              </a:rPr>
              <a:t>ased learning</a:t>
            </a:r>
            <a:endParaRPr lang="en-US" sz="850" b="1" dirty="0">
              <a:solidFill>
                <a:schemeClr val="bg1"/>
              </a:solidFill>
              <a:latin typeface="Arial Narrow" panose="020B0606020202030204" pitchFamily="34" charset="0"/>
            </a:endParaRPr>
          </a:p>
        </p:txBody>
      </p:sp>
      <p:sp>
        <p:nvSpPr>
          <p:cNvPr id="19" name="TextBox 18"/>
          <p:cNvSpPr txBox="1"/>
          <p:nvPr/>
        </p:nvSpPr>
        <p:spPr>
          <a:xfrm>
            <a:off x="7763256" y="3539490"/>
            <a:ext cx="713232" cy="228600"/>
          </a:xfrm>
          <a:prstGeom prst="rect">
            <a:avLst/>
          </a:prstGeom>
          <a:solidFill>
            <a:srgbClr val="98141E"/>
          </a:solidFill>
        </p:spPr>
        <p:txBody>
          <a:bodyPr wrap="none" lIns="0" tIns="0" rIns="0" bIns="0" rtlCol="0" anchor="ctr">
            <a:noAutofit/>
          </a:bodyPr>
          <a:lstStyle/>
          <a:p>
            <a:pPr algn="ctr">
              <a:lnSpc>
                <a:spcPts val="900"/>
              </a:lnSpc>
            </a:pPr>
            <a:r>
              <a:rPr lang="en-US" sz="850" b="1" dirty="0" smtClean="0">
                <a:solidFill>
                  <a:schemeClr val="bg1"/>
                </a:solidFill>
                <a:latin typeface="Arial Narrow" panose="020B0606020202030204" pitchFamily="34" charset="0"/>
              </a:rPr>
              <a:t>integrity</a:t>
            </a:r>
            <a:endParaRPr lang="en-US" sz="850" b="1" dirty="0">
              <a:solidFill>
                <a:schemeClr val="bg1"/>
              </a:solidFill>
              <a:latin typeface="Arial Narrow" panose="020B0606020202030204" pitchFamily="34" charset="0"/>
            </a:endParaRPr>
          </a:p>
        </p:txBody>
      </p:sp>
      <p:sp>
        <p:nvSpPr>
          <p:cNvPr id="20" name="TextBox 19"/>
          <p:cNvSpPr txBox="1"/>
          <p:nvPr/>
        </p:nvSpPr>
        <p:spPr>
          <a:xfrm>
            <a:off x="8595360" y="3571240"/>
            <a:ext cx="713232" cy="228600"/>
          </a:xfrm>
          <a:prstGeom prst="rect">
            <a:avLst/>
          </a:prstGeom>
          <a:solidFill>
            <a:srgbClr val="98141E"/>
          </a:solidFill>
        </p:spPr>
        <p:txBody>
          <a:bodyPr wrap="none" lIns="0" tIns="0" rIns="0" bIns="0" rtlCol="0" anchor="ctr">
            <a:noAutofit/>
          </a:bodyPr>
          <a:lstStyle/>
          <a:p>
            <a:pPr algn="ctr">
              <a:lnSpc>
                <a:spcPts val="900"/>
              </a:lnSpc>
            </a:pPr>
            <a:r>
              <a:rPr lang="en-US" sz="850" b="1" dirty="0">
                <a:solidFill>
                  <a:schemeClr val="bg1"/>
                </a:solidFill>
                <a:latin typeface="Arial Narrow" panose="020B0606020202030204" pitchFamily="34" charset="0"/>
              </a:rPr>
              <a:t>r</a:t>
            </a:r>
            <a:r>
              <a:rPr lang="en-US" sz="850" b="1" dirty="0" smtClean="0">
                <a:solidFill>
                  <a:schemeClr val="bg1"/>
                </a:solidFill>
                <a:latin typeface="Arial Narrow" panose="020B0606020202030204" pitchFamily="34" charset="0"/>
              </a:rPr>
              <a:t>eliability</a:t>
            </a:r>
          </a:p>
          <a:p>
            <a:pPr algn="ctr">
              <a:lnSpc>
                <a:spcPts val="900"/>
              </a:lnSpc>
            </a:pPr>
            <a:r>
              <a:rPr lang="en-US" sz="850" b="1" dirty="0" smtClean="0">
                <a:solidFill>
                  <a:schemeClr val="bg1"/>
                </a:solidFill>
                <a:latin typeface="Arial Narrow" panose="020B0606020202030204" pitchFamily="34" charset="0"/>
              </a:rPr>
              <a:t>journey</a:t>
            </a:r>
            <a:endParaRPr lang="en-US" sz="850" b="1" dirty="0">
              <a:solidFill>
                <a:schemeClr val="bg1"/>
              </a:solidFill>
              <a:latin typeface="Arial Narrow" panose="020B0606020202030204" pitchFamily="34" charset="0"/>
            </a:endParaRPr>
          </a:p>
        </p:txBody>
      </p:sp>
      <p:sp>
        <p:nvSpPr>
          <p:cNvPr id="21" name="TextBox 20"/>
          <p:cNvSpPr txBox="1"/>
          <p:nvPr/>
        </p:nvSpPr>
        <p:spPr>
          <a:xfrm>
            <a:off x="3505200" y="216408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Asset</a:t>
            </a:r>
          </a:p>
          <a:p>
            <a:pPr algn="ctr">
              <a:lnSpc>
                <a:spcPts val="800"/>
              </a:lnSpc>
            </a:pPr>
            <a:r>
              <a:rPr lang="en-US" sz="850" b="1" dirty="0" smtClean="0">
                <a:solidFill>
                  <a:schemeClr val="bg1"/>
                </a:solidFill>
                <a:latin typeface="Arial Narrow" panose="020B0606020202030204" pitchFamily="34" charset="0"/>
              </a:rPr>
              <a:t>Condition</a:t>
            </a:r>
          </a:p>
          <a:p>
            <a:pPr algn="ctr">
              <a:lnSpc>
                <a:spcPts val="800"/>
              </a:lnSpc>
            </a:pPr>
            <a:r>
              <a:rPr lang="en-US" sz="850" b="1" dirty="0" smtClean="0">
                <a:solidFill>
                  <a:schemeClr val="bg1"/>
                </a:solidFill>
                <a:latin typeface="Arial Narrow" panose="020B0606020202030204" pitchFamily="34" charset="0"/>
              </a:rPr>
              <a:t>information</a:t>
            </a:r>
            <a:endParaRPr lang="en-US" sz="850" b="1" dirty="0">
              <a:solidFill>
                <a:schemeClr val="bg1"/>
              </a:solidFill>
              <a:latin typeface="Arial Narrow" panose="020B0606020202030204" pitchFamily="34" charset="0"/>
            </a:endParaRPr>
          </a:p>
        </p:txBody>
      </p:sp>
      <p:sp>
        <p:nvSpPr>
          <p:cNvPr id="22" name="TextBox 21"/>
          <p:cNvSpPr txBox="1"/>
          <p:nvPr/>
        </p:nvSpPr>
        <p:spPr>
          <a:xfrm>
            <a:off x="4270248" y="284988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Infrared</a:t>
            </a:r>
          </a:p>
          <a:p>
            <a:pPr algn="ctr">
              <a:lnSpc>
                <a:spcPts val="800"/>
              </a:lnSpc>
            </a:pPr>
            <a:r>
              <a:rPr lang="en-US" sz="850" b="1" dirty="0" smtClean="0">
                <a:solidFill>
                  <a:schemeClr val="bg1"/>
                </a:solidFill>
                <a:latin typeface="Arial Narrow" panose="020B0606020202030204" pitchFamily="34" charset="0"/>
              </a:rPr>
              <a:t>Thermal</a:t>
            </a:r>
          </a:p>
          <a:p>
            <a:pPr algn="ctr">
              <a:lnSpc>
                <a:spcPts val="800"/>
              </a:lnSpc>
            </a:pPr>
            <a:r>
              <a:rPr lang="en-US" sz="850" b="1" dirty="0" smtClean="0">
                <a:solidFill>
                  <a:schemeClr val="bg1"/>
                </a:solidFill>
                <a:latin typeface="Arial Narrow" panose="020B0606020202030204" pitchFamily="34" charset="0"/>
              </a:rPr>
              <a:t>imaging</a:t>
            </a:r>
            <a:endParaRPr lang="en-US" sz="850" b="1" dirty="0">
              <a:solidFill>
                <a:schemeClr val="bg1"/>
              </a:solidFill>
              <a:latin typeface="Arial Narrow" panose="020B0606020202030204" pitchFamily="34" charset="0"/>
            </a:endParaRPr>
          </a:p>
        </p:txBody>
      </p:sp>
      <p:sp>
        <p:nvSpPr>
          <p:cNvPr id="23" name="TextBox 22"/>
          <p:cNvSpPr txBox="1"/>
          <p:nvPr/>
        </p:nvSpPr>
        <p:spPr>
          <a:xfrm>
            <a:off x="4325112" y="351663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Non</a:t>
            </a:r>
          </a:p>
          <a:p>
            <a:pPr algn="ctr">
              <a:lnSpc>
                <a:spcPts val="800"/>
              </a:lnSpc>
            </a:pPr>
            <a:r>
              <a:rPr lang="en-US" sz="850" b="1" dirty="0" smtClean="0">
                <a:solidFill>
                  <a:schemeClr val="bg1"/>
                </a:solidFill>
                <a:latin typeface="Arial Narrow" panose="020B0606020202030204" pitchFamily="34" charset="0"/>
              </a:rPr>
              <a:t>Destructive</a:t>
            </a:r>
          </a:p>
          <a:p>
            <a:pPr algn="ctr">
              <a:lnSpc>
                <a:spcPts val="800"/>
              </a:lnSpc>
            </a:pPr>
            <a:r>
              <a:rPr lang="en-US" sz="850" b="1" dirty="0" smtClean="0">
                <a:solidFill>
                  <a:schemeClr val="bg1"/>
                </a:solidFill>
                <a:latin typeface="Arial Narrow" panose="020B0606020202030204" pitchFamily="34" charset="0"/>
              </a:rPr>
              <a:t>testing</a:t>
            </a:r>
            <a:endParaRPr lang="en-US" sz="850" b="1" dirty="0">
              <a:solidFill>
                <a:schemeClr val="bg1"/>
              </a:solidFill>
              <a:latin typeface="Arial Narrow" panose="020B0606020202030204" pitchFamily="34" charset="0"/>
            </a:endParaRPr>
          </a:p>
        </p:txBody>
      </p:sp>
      <p:sp>
        <p:nvSpPr>
          <p:cNvPr id="24" name="TextBox 23"/>
          <p:cNvSpPr txBox="1"/>
          <p:nvPr/>
        </p:nvSpPr>
        <p:spPr>
          <a:xfrm>
            <a:off x="4334510" y="218313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Vibration</a:t>
            </a:r>
          </a:p>
          <a:p>
            <a:pPr algn="ctr">
              <a:lnSpc>
                <a:spcPts val="800"/>
              </a:lnSpc>
            </a:pPr>
            <a:r>
              <a:rPr lang="en-US" sz="850" b="1" dirty="0" smtClean="0">
                <a:solidFill>
                  <a:schemeClr val="bg1"/>
                </a:solidFill>
                <a:latin typeface="Arial Narrow" panose="020B0606020202030204" pitchFamily="34" charset="0"/>
              </a:rPr>
              <a:t>analysis</a:t>
            </a:r>
            <a:endParaRPr lang="en-US" sz="850" b="1" dirty="0">
              <a:solidFill>
                <a:schemeClr val="bg1"/>
              </a:solidFill>
              <a:latin typeface="Arial Narrow" panose="020B0606020202030204" pitchFamily="34" charset="0"/>
            </a:endParaRPr>
          </a:p>
        </p:txBody>
      </p:sp>
      <p:sp>
        <p:nvSpPr>
          <p:cNvPr id="25" name="TextBox 24"/>
          <p:cNvSpPr txBox="1"/>
          <p:nvPr/>
        </p:nvSpPr>
        <p:spPr>
          <a:xfrm>
            <a:off x="5133086" y="217297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fluid</a:t>
            </a:r>
          </a:p>
          <a:p>
            <a:pPr algn="ctr">
              <a:lnSpc>
                <a:spcPts val="800"/>
              </a:lnSpc>
            </a:pPr>
            <a:r>
              <a:rPr lang="en-US" sz="850" b="1" dirty="0" smtClean="0">
                <a:solidFill>
                  <a:schemeClr val="bg1"/>
                </a:solidFill>
                <a:latin typeface="Arial Narrow" panose="020B0606020202030204" pitchFamily="34" charset="0"/>
              </a:rPr>
              <a:t>analysis</a:t>
            </a:r>
            <a:endParaRPr lang="en-US" sz="850" b="1" dirty="0">
              <a:solidFill>
                <a:schemeClr val="bg1"/>
              </a:solidFill>
              <a:latin typeface="Arial Narrow" panose="020B0606020202030204" pitchFamily="34" charset="0"/>
            </a:endParaRPr>
          </a:p>
        </p:txBody>
      </p:sp>
      <p:sp>
        <p:nvSpPr>
          <p:cNvPr id="26" name="TextBox 25"/>
          <p:cNvSpPr txBox="1"/>
          <p:nvPr/>
        </p:nvSpPr>
        <p:spPr>
          <a:xfrm>
            <a:off x="3497580" y="281178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Ultrasound</a:t>
            </a:r>
          </a:p>
          <a:p>
            <a:pPr algn="ctr">
              <a:lnSpc>
                <a:spcPts val="800"/>
              </a:lnSpc>
            </a:pPr>
            <a:r>
              <a:rPr lang="en-US" sz="850" b="1" dirty="0" smtClean="0">
                <a:solidFill>
                  <a:schemeClr val="bg1"/>
                </a:solidFill>
                <a:latin typeface="Arial Narrow" panose="020B0606020202030204" pitchFamily="34" charset="0"/>
              </a:rPr>
              <a:t>testing</a:t>
            </a:r>
            <a:endParaRPr lang="en-US" sz="850" b="1" dirty="0">
              <a:solidFill>
                <a:schemeClr val="bg1"/>
              </a:solidFill>
              <a:latin typeface="Arial Narrow" panose="020B0606020202030204" pitchFamily="34" charset="0"/>
            </a:endParaRPr>
          </a:p>
        </p:txBody>
      </p:sp>
      <p:sp>
        <p:nvSpPr>
          <p:cNvPr id="27" name="TextBox 26"/>
          <p:cNvSpPr txBox="1"/>
          <p:nvPr/>
        </p:nvSpPr>
        <p:spPr>
          <a:xfrm>
            <a:off x="5128260" y="283464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motor</a:t>
            </a:r>
          </a:p>
          <a:p>
            <a:pPr algn="ctr">
              <a:lnSpc>
                <a:spcPts val="800"/>
              </a:lnSpc>
            </a:pPr>
            <a:r>
              <a:rPr lang="en-US" sz="850" b="1" dirty="0" smtClean="0">
                <a:solidFill>
                  <a:schemeClr val="bg1"/>
                </a:solidFill>
                <a:latin typeface="Arial Narrow" panose="020B0606020202030204" pitchFamily="34" charset="0"/>
              </a:rPr>
              <a:t>testing</a:t>
            </a:r>
            <a:endParaRPr lang="en-US" sz="850" b="1" dirty="0">
              <a:solidFill>
                <a:schemeClr val="bg1"/>
              </a:solidFill>
              <a:latin typeface="Arial Narrow" panose="020B0606020202030204" pitchFamily="34" charset="0"/>
            </a:endParaRPr>
          </a:p>
        </p:txBody>
      </p:sp>
      <p:sp>
        <p:nvSpPr>
          <p:cNvPr id="28" name="TextBox 27"/>
          <p:cNvSpPr txBox="1"/>
          <p:nvPr/>
        </p:nvSpPr>
        <p:spPr>
          <a:xfrm>
            <a:off x="5138674" y="351663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Machinery</a:t>
            </a:r>
          </a:p>
          <a:p>
            <a:pPr algn="ctr">
              <a:lnSpc>
                <a:spcPts val="800"/>
              </a:lnSpc>
            </a:pPr>
            <a:r>
              <a:rPr lang="en-US" sz="850" b="1" dirty="0" smtClean="0">
                <a:solidFill>
                  <a:schemeClr val="bg1"/>
                </a:solidFill>
                <a:latin typeface="Arial Narrow" panose="020B0606020202030204" pitchFamily="34" charset="0"/>
              </a:rPr>
              <a:t>lubrication</a:t>
            </a:r>
            <a:endParaRPr lang="en-US" sz="850" b="1" dirty="0">
              <a:solidFill>
                <a:schemeClr val="bg1"/>
              </a:solidFill>
              <a:latin typeface="Arial Narrow" panose="020B0606020202030204" pitchFamily="34" charset="0"/>
            </a:endParaRPr>
          </a:p>
        </p:txBody>
      </p:sp>
      <p:sp>
        <p:nvSpPr>
          <p:cNvPr id="29" name="TextBox 28"/>
          <p:cNvSpPr txBox="1"/>
          <p:nvPr/>
        </p:nvSpPr>
        <p:spPr>
          <a:xfrm>
            <a:off x="3489960" y="3493770"/>
            <a:ext cx="713232" cy="274320"/>
          </a:xfrm>
          <a:prstGeom prst="rect">
            <a:avLst/>
          </a:prstGeom>
          <a:solidFill>
            <a:srgbClr val="347C2B"/>
          </a:solidFill>
        </p:spPr>
        <p:txBody>
          <a:bodyPr wrap="none" lIns="0" tIns="0" rIns="0" bIns="0" rtlCol="0" anchor="ctr">
            <a:noAutofit/>
          </a:bodyPr>
          <a:lstStyle/>
          <a:p>
            <a:pPr algn="ctr">
              <a:lnSpc>
                <a:spcPts val="800"/>
              </a:lnSpc>
            </a:pPr>
            <a:r>
              <a:rPr lang="en-US" sz="850" b="1" dirty="0" smtClean="0">
                <a:solidFill>
                  <a:schemeClr val="bg1"/>
                </a:solidFill>
                <a:latin typeface="Arial Narrow" panose="020B0606020202030204" pitchFamily="34" charset="0"/>
              </a:rPr>
              <a:t>Alignment &amp;</a:t>
            </a:r>
          </a:p>
          <a:p>
            <a:pPr algn="ctr">
              <a:lnSpc>
                <a:spcPts val="800"/>
              </a:lnSpc>
            </a:pPr>
            <a:r>
              <a:rPr lang="en-US" sz="850" b="1" dirty="0" smtClean="0">
                <a:solidFill>
                  <a:schemeClr val="bg1"/>
                </a:solidFill>
                <a:latin typeface="Arial Narrow" panose="020B0606020202030204" pitchFamily="34" charset="0"/>
              </a:rPr>
              <a:t>balancing</a:t>
            </a:r>
            <a:endParaRPr lang="en-US" sz="850" b="1" dirty="0">
              <a:solidFill>
                <a:schemeClr val="bg1"/>
              </a:solidFill>
              <a:latin typeface="Arial Narrow" panose="020B0606020202030204" pitchFamily="34" charset="0"/>
            </a:endParaRPr>
          </a:p>
        </p:txBody>
      </p:sp>
      <p:sp>
        <p:nvSpPr>
          <p:cNvPr id="30" name="TextBox 29"/>
          <p:cNvSpPr txBox="1"/>
          <p:nvPr/>
        </p:nvSpPr>
        <p:spPr>
          <a:xfrm>
            <a:off x="2654046" y="2164080"/>
            <a:ext cx="713232" cy="274320"/>
          </a:xfrm>
          <a:prstGeom prst="rect">
            <a:avLst/>
          </a:prstGeom>
          <a:solidFill>
            <a:srgbClr val="EA7E25"/>
          </a:solidFill>
        </p:spPr>
        <p:txBody>
          <a:bodyPr wrap="none" lIns="0" tIns="0" rIns="0" bIns="0" rtlCol="0" anchor="ctr">
            <a:noAutofit/>
          </a:bodyPr>
          <a:lstStyle/>
          <a:p>
            <a:pPr algn="ctr">
              <a:lnSpc>
                <a:spcPts val="800"/>
              </a:lnSpc>
            </a:pPr>
            <a:r>
              <a:rPr lang="en-US" sz="850" b="1" dirty="0" smtClean="0">
                <a:latin typeface="Arial Narrow" panose="020B0606020202030204" pitchFamily="34" charset="0"/>
              </a:rPr>
              <a:t>Reliability</a:t>
            </a:r>
          </a:p>
          <a:p>
            <a:pPr algn="ctr">
              <a:lnSpc>
                <a:spcPts val="800"/>
              </a:lnSpc>
            </a:pPr>
            <a:r>
              <a:rPr lang="en-US" sz="850" b="1" smtClean="0">
                <a:latin typeface="Arial Narrow" panose="020B0606020202030204" pitchFamily="34" charset="0"/>
              </a:rPr>
              <a:t>Strategy</a:t>
            </a:r>
            <a:endParaRPr lang="en-US" sz="850" b="1" dirty="0" smtClean="0">
              <a:latin typeface="Arial Narrow" panose="020B0606020202030204" pitchFamily="34" charset="0"/>
            </a:endParaRPr>
          </a:p>
          <a:p>
            <a:pPr algn="ctr">
              <a:lnSpc>
                <a:spcPts val="800"/>
              </a:lnSpc>
            </a:pPr>
            <a:r>
              <a:rPr lang="en-US" sz="850" b="1" dirty="0" smtClean="0">
                <a:latin typeface="Arial Narrow" panose="020B0606020202030204" pitchFamily="34" charset="0"/>
              </a:rPr>
              <a:t>development</a:t>
            </a:r>
            <a:endParaRPr lang="en-US" sz="850" b="1" dirty="0">
              <a:latin typeface="Arial Narrow" panose="020B0606020202030204" pitchFamily="34" charset="0"/>
            </a:endParaRPr>
          </a:p>
        </p:txBody>
      </p:sp>
      <p:sp>
        <p:nvSpPr>
          <p:cNvPr id="31" name="TextBox 30"/>
          <p:cNvSpPr txBox="1"/>
          <p:nvPr/>
        </p:nvSpPr>
        <p:spPr>
          <a:xfrm>
            <a:off x="2606040" y="3512820"/>
            <a:ext cx="713232" cy="274320"/>
          </a:xfrm>
          <a:prstGeom prst="rect">
            <a:avLst/>
          </a:prstGeom>
          <a:solidFill>
            <a:srgbClr val="EA7E25"/>
          </a:solidFill>
        </p:spPr>
        <p:txBody>
          <a:bodyPr wrap="none" lIns="0" tIns="0" rIns="0" bIns="0" rtlCol="0" anchor="ctr">
            <a:noAutofit/>
          </a:bodyPr>
          <a:lstStyle/>
          <a:p>
            <a:pPr algn="ctr">
              <a:lnSpc>
                <a:spcPts val="800"/>
              </a:lnSpc>
            </a:pPr>
            <a:r>
              <a:rPr lang="en-US" sz="850" b="1" dirty="0" smtClean="0">
                <a:latin typeface="Arial Narrow" panose="020B0606020202030204" pitchFamily="34" charset="0"/>
              </a:rPr>
              <a:t>Reliability</a:t>
            </a:r>
          </a:p>
          <a:p>
            <a:pPr algn="ctr">
              <a:lnSpc>
                <a:spcPts val="800"/>
              </a:lnSpc>
            </a:pPr>
            <a:r>
              <a:rPr lang="en-US" sz="850" b="1" dirty="0" smtClean="0">
                <a:latin typeface="Arial Narrow" panose="020B0606020202030204" pitchFamily="34" charset="0"/>
              </a:rPr>
              <a:t>Centered</a:t>
            </a:r>
          </a:p>
          <a:p>
            <a:pPr algn="ctr">
              <a:lnSpc>
                <a:spcPts val="800"/>
              </a:lnSpc>
            </a:pPr>
            <a:r>
              <a:rPr lang="en-US" sz="850" b="1" dirty="0" smtClean="0">
                <a:latin typeface="Arial Narrow" panose="020B0606020202030204" pitchFamily="34" charset="0"/>
              </a:rPr>
              <a:t>design</a:t>
            </a:r>
            <a:endParaRPr lang="en-US" sz="850" b="1" dirty="0">
              <a:latin typeface="Arial Narrow" panose="020B0606020202030204" pitchFamily="34" charset="0"/>
            </a:endParaRPr>
          </a:p>
        </p:txBody>
      </p:sp>
      <p:sp>
        <p:nvSpPr>
          <p:cNvPr id="32" name="TextBox 31"/>
          <p:cNvSpPr txBox="1"/>
          <p:nvPr/>
        </p:nvSpPr>
        <p:spPr>
          <a:xfrm>
            <a:off x="1821053" y="3526790"/>
            <a:ext cx="713232" cy="274320"/>
          </a:xfrm>
          <a:prstGeom prst="rect">
            <a:avLst/>
          </a:prstGeom>
          <a:solidFill>
            <a:srgbClr val="EA7E25"/>
          </a:solidFill>
        </p:spPr>
        <p:txBody>
          <a:bodyPr wrap="none" lIns="0" tIns="0" rIns="0" bIns="0" rtlCol="0" anchor="ctr">
            <a:noAutofit/>
          </a:bodyPr>
          <a:lstStyle/>
          <a:p>
            <a:pPr algn="ctr">
              <a:lnSpc>
                <a:spcPts val="800"/>
              </a:lnSpc>
            </a:pPr>
            <a:r>
              <a:rPr lang="en-US" sz="850" b="1" dirty="0" smtClean="0">
                <a:latin typeface="Arial Narrow" panose="020B0606020202030204" pitchFamily="34" charset="0"/>
              </a:rPr>
              <a:t>Capital</a:t>
            </a:r>
          </a:p>
          <a:p>
            <a:pPr algn="ctr">
              <a:lnSpc>
                <a:spcPts val="800"/>
              </a:lnSpc>
            </a:pPr>
            <a:r>
              <a:rPr lang="en-US" sz="850" b="1" dirty="0" smtClean="0">
                <a:latin typeface="Arial Narrow" panose="020B0606020202030204" pitchFamily="34" charset="0"/>
              </a:rPr>
              <a:t>Project</a:t>
            </a:r>
          </a:p>
          <a:p>
            <a:pPr algn="ctr">
              <a:lnSpc>
                <a:spcPts val="800"/>
              </a:lnSpc>
            </a:pPr>
            <a:r>
              <a:rPr lang="en-US" sz="850" b="1" dirty="0" smtClean="0">
                <a:latin typeface="Arial Narrow" panose="020B0606020202030204" pitchFamily="34" charset="0"/>
              </a:rPr>
              <a:t>management</a:t>
            </a:r>
            <a:endParaRPr lang="en-US" sz="850" b="1" dirty="0">
              <a:latin typeface="Arial Narrow" panose="020B0606020202030204" pitchFamily="34" charset="0"/>
            </a:endParaRPr>
          </a:p>
        </p:txBody>
      </p:sp>
      <p:sp>
        <p:nvSpPr>
          <p:cNvPr id="34" name="TextBox 33"/>
          <p:cNvSpPr txBox="1"/>
          <p:nvPr/>
        </p:nvSpPr>
        <p:spPr>
          <a:xfrm>
            <a:off x="1810512" y="2827655"/>
            <a:ext cx="713232" cy="274320"/>
          </a:xfrm>
          <a:prstGeom prst="rect">
            <a:avLst/>
          </a:prstGeom>
          <a:solidFill>
            <a:srgbClr val="EA7E25"/>
          </a:solidFill>
        </p:spPr>
        <p:txBody>
          <a:bodyPr wrap="none" lIns="0" tIns="0" rIns="0" bIns="0" rtlCol="0" anchor="ctr">
            <a:noAutofit/>
          </a:bodyPr>
          <a:lstStyle/>
          <a:p>
            <a:pPr algn="ctr">
              <a:lnSpc>
                <a:spcPts val="800"/>
              </a:lnSpc>
            </a:pPr>
            <a:r>
              <a:rPr lang="en-US" sz="850" b="1" dirty="0" smtClean="0">
                <a:latin typeface="Arial Narrow" panose="020B0606020202030204" pitchFamily="34" charset="0"/>
              </a:rPr>
              <a:t>Reliability</a:t>
            </a:r>
          </a:p>
          <a:p>
            <a:pPr algn="ctr">
              <a:lnSpc>
                <a:spcPts val="800"/>
              </a:lnSpc>
            </a:pPr>
            <a:r>
              <a:rPr lang="en-US" sz="850" b="1" dirty="0" smtClean="0">
                <a:latin typeface="Arial Narrow" panose="020B0606020202030204" pitchFamily="34" charset="0"/>
              </a:rPr>
              <a:t>engineering</a:t>
            </a:r>
            <a:endParaRPr lang="en-US" sz="850" b="1" dirty="0">
              <a:latin typeface="Arial Narrow" panose="020B0606020202030204" pitchFamily="34" charset="0"/>
            </a:endParaRPr>
          </a:p>
        </p:txBody>
      </p:sp>
      <p:sp>
        <p:nvSpPr>
          <p:cNvPr id="35" name="TextBox 34"/>
          <p:cNvSpPr txBox="1"/>
          <p:nvPr/>
        </p:nvSpPr>
        <p:spPr>
          <a:xfrm>
            <a:off x="1821307" y="2175510"/>
            <a:ext cx="713232" cy="274320"/>
          </a:xfrm>
          <a:prstGeom prst="rect">
            <a:avLst/>
          </a:prstGeom>
          <a:solidFill>
            <a:srgbClr val="EA7E25"/>
          </a:solidFill>
        </p:spPr>
        <p:txBody>
          <a:bodyPr wrap="none" lIns="0" tIns="0" rIns="0" bIns="0" rtlCol="0" anchor="ctr">
            <a:noAutofit/>
          </a:bodyPr>
          <a:lstStyle/>
          <a:p>
            <a:pPr algn="ctr">
              <a:lnSpc>
                <a:spcPts val="800"/>
              </a:lnSpc>
            </a:pPr>
            <a:r>
              <a:rPr lang="en-US" sz="850" b="1" dirty="0" smtClean="0">
                <a:latin typeface="Arial Narrow" panose="020B0606020202030204" pitchFamily="34" charset="0"/>
              </a:rPr>
              <a:t>Criticality</a:t>
            </a:r>
          </a:p>
          <a:p>
            <a:pPr algn="ctr">
              <a:lnSpc>
                <a:spcPts val="800"/>
              </a:lnSpc>
            </a:pPr>
            <a:r>
              <a:rPr lang="en-US" sz="850" b="1" dirty="0" smtClean="0">
                <a:latin typeface="Arial Narrow" panose="020B0606020202030204" pitchFamily="34" charset="0"/>
              </a:rPr>
              <a:t>analysis</a:t>
            </a:r>
            <a:endParaRPr lang="en-US" sz="850" b="1" dirty="0">
              <a:latin typeface="Arial Narrow" panose="020B0606020202030204" pitchFamily="34" charset="0"/>
            </a:endParaRPr>
          </a:p>
        </p:txBody>
      </p:sp>
      <p:sp>
        <p:nvSpPr>
          <p:cNvPr id="36" name="TextBox 35"/>
          <p:cNvSpPr txBox="1"/>
          <p:nvPr/>
        </p:nvSpPr>
        <p:spPr>
          <a:xfrm>
            <a:off x="2619248" y="2827655"/>
            <a:ext cx="713232" cy="274320"/>
          </a:xfrm>
          <a:prstGeom prst="rect">
            <a:avLst/>
          </a:prstGeom>
          <a:solidFill>
            <a:srgbClr val="EA7E25"/>
          </a:solidFill>
        </p:spPr>
        <p:txBody>
          <a:bodyPr wrap="none" lIns="0" tIns="0" rIns="0" bIns="0" rtlCol="0" anchor="ctr">
            <a:noAutofit/>
          </a:bodyPr>
          <a:lstStyle/>
          <a:p>
            <a:pPr algn="ctr">
              <a:lnSpc>
                <a:spcPts val="800"/>
              </a:lnSpc>
            </a:pPr>
            <a:r>
              <a:rPr lang="en-US" sz="850" b="1" dirty="0" smtClean="0">
                <a:latin typeface="Arial Narrow" panose="020B0606020202030204" pitchFamily="34" charset="0"/>
              </a:rPr>
              <a:t>Root cause</a:t>
            </a:r>
          </a:p>
          <a:p>
            <a:pPr algn="ctr">
              <a:lnSpc>
                <a:spcPts val="800"/>
              </a:lnSpc>
            </a:pPr>
            <a:r>
              <a:rPr lang="en-US" sz="850" b="1" dirty="0" smtClean="0">
                <a:latin typeface="Arial Narrow" panose="020B0606020202030204" pitchFamily="34" charset="0"/>
              </a:rPr>
              <a:t>analysis</a:t>
            </a:r>
            <a:endParaRPr lang="en-US" sz="850" b="1" dirty="0">
              <a:latin typeface="Arial Narrow" panose="020B0606020202030204" pitchFamily="34" charset="0"/>
            </a:endParaRPr>
          </a:p>
        </p:txBody>
      </p:sp>
      <p:sp>
        <p:nvSpPr>
          <p:cNvPr id="37" name="TextBox 36"/>
          <p:cNvSpPr txBox="1"/>
          <p:nvPr/>
        </p:nvSpPr>
        <p:spPr>
          <a:xfrm>
            <a:off x="2295144" y="1283018"/>
            <a:ext cx="1280922" cy="274320"/>
          </a:xfrm>
          <a:prstGeom prst="rect">
            <a:avLst/>
          </a:prstGeom>
          <a:solidFill>
            <a:srgbClr val="EA7E25"/>
          </a:solidFill>
        </p:spPr>
        <p:txBody>
          <a:bodyPr wrap="none" lIns="45720" rIns="45720" rtlCol="0" anchor="ctr">
            <a:noAutofit/>
          </a:bodyPr>
          <a:lstStyle/>
          <a:p>
            <a:pPr algn="ctr"/>
            <a:r>
              <a:rPr lang="en-US" sz="1050" b="1" dirty="0" smtClean="0">
                <a:latin typeface="Arial Narrow" panose="020B0606020202030204" pitchFamily="34" charset="0"/>
              </a:rPr>
              <a:t>Reliability Engineering</a:t>
            </a:r>
          </a:p>
          <a:p>
            <a:pPr algn="ctr"/>
            <a:r>
              <a:rPr lang="en-US" sz="1050" b="1" dirty="0">
                <a:latin typeface="Arial Narrow" panose="020B0606020202030204" pitchFamily="34" charset="0"/>
              </a:rPr>
              <a:t>f</a:t>
            </a:r>
            <a:r>
              <a:rPr lang="en-US" sz="1050" b="1" dirty="0" smtClean="0">
                <a:latin typeface="Arial Narrow" panose="020B0606020202030204" pitchFamily="34" charset="0"/>
              </a:rPr>
              <a:t>or Maintenance</a:t>
            </a:r>
            <a:endParaRPr lang="en-US" sz="1050" b="1" dirty="0">
              <a:latin typeface="Arial Narrow" panose="020B0606020202030204" pitchFamily="34" charset="0"/>
            </a:endParaRPr>
          </a:p>
        </p:txBody>
      </p:sp>
      <p:pic>
        <p:nvPicPr>
          <p:cNvPr id="3" name="Picture 2"/>
          <p:cNvPicPr>
            <a:picLocks noChangeAspect="1"/>
          </p:cNvPicPr>
          <p:nvPr/>
        </p:nvPicPr>
        <p:blipFill>
          <a:blip r:embed="rId3">
            <a:duotone>
              <a:schemeClr val="bg2">
                <a:shade val="45000"/>
                <a:satMod val="135000"/>
              </a:schemeClr>
              <a:prstClr val="white"/>
            </a:duotone>
          </a:blip>
          <a:stretch>
            <a:fillRect/>
          </a:stretch>
        </p:blipFill>
        <p:spPr>
          <a:xfrm rot="16200000">
            <a:off x="-2876670" y="2919291"/>
            <a:ext cx="6862762" cy="1024179"/>
          </a:xfrm>
          <a:prstGeom prst="rect">
            <a:avLst/>
          </a:prstGeom>
        </p:spPr>
      </p:pic>
    </p:spTree>
    <p:extLst>
      <p:ext uri="{BB962C8B-B14F-4D97-AF65-F5344CB8AC3E}">
        <p14:creationId xmlns:p14="http://schemas.microsoft.com/office/powerpoint/2010/main" val="387728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850863"/>
            <a:ext cx="12192000" cy="6007137"/>
          </a:xfrm>
          <a:prstGeom prst="rect">
            <a:avLst/>
          </a:prstGeom>
        </p:spPr>
      </p:pic>
      <p:sp>
        <p:nvSpPr>
          <p:cNvPr id="5" name="Title 1"/>
          <p:cNvSpPr>
            <a:spLocks noGrp="1"/>
          </p:cNvSpPr>
          <p:nvPr>
            <p:ph type="title"/>
          </p:nvPr>
        </p:nvSpPr>
        <p:spPr>
          <a:xfrm>
            <a:off x="12525" y="9219"/>
            <a:ext cx="7955280" cy="640080"/>
          </a:xfrm>
        </p:spPr>
        <p:txBody>
          <a:bodyPr wrap="none">
            <a:noAutofit/>
          </a:bodyPr>
          <a:lstStyle/>
          <a:p>
            <a:r>
              <a:rPr lang="en-US" sz="4000" b="1" spc="300" dirty="0" smtClean="0">
                <a:latin typeface="Comic Sans MS" panose="030F0702030302020204" pitchFamily="66" charset="0"/>
              </a:rPr>
              <a:t>Asset Management Roadmap</a:t>
            </a:r>
            <a:endParaRPr lang="en-US" sz="4000" spc="300" dirty="0">
              <a:latin typeface="Calibri" panose="020F0502020204030204" pitchFamily="34" charset="0"/>
            </a:endParaRPr>
          </a:p>
        </p:txBody>
      </p:sp>
      <p:sp>
        <p:nvSpPr>
          <p:cNvPr id="10" name="TextBox 9"/>
          <p:cNvSpPr txBox="1"/>
          <p:nvPr/>
        </p:nvSpPr>
        <p:spPr>
          <a:xfrm>
            <a:off x="9123452" y="1"/>
            <a:ext cx="3230092" cy="307777"/>
          </a:xfrm>
          <a:prstGeom prst="rect">
            <a:avLst/>
          </a:prstGeom>
          <a:noFill/>
        </p:spPr>
        <p:txBody>
          <a:bodyPr wrap="square" rtlCol="0">
            <a:spAutoFit/>
          </a:bodyPr>
          <a:lstStyle/>
          <a:p>
            <a:pPr marL="228600" indent="-228600">
              <a:buFont typeface="+mj-lt"/>
              <a:buAutoNum type="arabicPeriod"/>
            </a:pPr>
            <a:endParaRPr lang="en-US" sz="1400" b="1" dirty="0"/>
          </a:p>
        </p:txBody>
      </p:sp>
      <p:sp>
        <p:nvSpPr>
          <p:cNvPr id="90" name="TextBox 89"/>
          <p:cNvSpPr txBox="1"/>
          <p:nvPr/>
        </p:nvSpPr>
        <p:spPr>
          <a:xfrm>
            <a:off x="8297523" y="-1527"/>
            <a:ext cx="3952866" cy="3426579"/>
          </a:xfrm>
          <a:prstGeom prst="rect">
            <a:avLst/>
          </a:prstGeom>
          <a:noFill/>
        </p:spPr>
        <p:txBody>
          <a:bodyPr wrap="square" rtlCol="0">
            <a:spAutoFit/>
          </a:bodyPr>
          <a:lstStyle/>
          <a:p>
            <a:pPr>
              <a:lnSpc>
                <a:spcPts val="2000"/>
              </a:lnSpc>
            </a:pPr>
            <a:r>
              <a:rPr lang="en-US" dirty="0" smtClean="0"/>
              <a:t>Although each journey is unique, the </a:t>
            </a:r>
            <a:r>
              <a:rPr lang="en-US" b="1" dirty="0" smtClean="0"/>
              <a:t>Asset Management Roadmap </a:t>
            </a:r>
            <a:r>
              <a:rPr lang="en-US" dirty="0" smtClean="0"/>
              <a:t>creates a comprehensive long range plan based on organizational priorities and availabilities. </a:t>
            </a:r>
          </a:p>
          <a:p>
            <a:pPr>
              <a:lnSpc>
                <a:spcPts val="2000"/>
              </a:lnSpc>
            </a:pPr>
            <a:endParaRPr lang="en-US" dirty="0"/>
          </a:p>
          <a:p>
            <a:pPr>
              <a:lnSpc>
                <a:spcPts val="2000"/>
              </a:lnSpc>
            </a:pPr>
            <a:r>
              <a:rPr lang="en-US" dirty="0" smtClean="0"/>
              <a:t>The Long Range Plan also supports </a:t>
            </a:r>
            <a:r>
              <a:rPr lang="en-US" b="1" dirty="0" smtClean="0"/>
              <a:t>sustainment activities</a:t>
            </a:r>
            <a:r>
              <a:rPr lang="en-US" dirty="0" smtClean="0"/>
              <a:t>, such as:</a:t>
            </a:r>
          </a:p>
          <a:p>
            <a:pPr marL="285750" indent="-285750">
              <a:lnSpc>
                <a:spcPts val="2000"/>
              </a:lnSpc>
              <a:buFont typeface="Wingdings" panose="05000000000000000000" pitchFamily="2" charset="2"/>
              <a:buChar char="§"/>
            </a:pPr>
            <a:r>
              <a:rPr lang="en-US" dirty="0" smtClean="0"/>
              <a:t>Benchmarking activities</a:t>
            </a:r>
          </a:p>
          <a:p>
            <a:pPr marL="285750" indent="-285750">
              <a:lnSpc>
                <a:spcPts val="2000"/>
              </a:lnSpc>
              <a:buFont typeface="Wingdings" panose="05000000000000000000" pitchFamily="2" charset="2"/>
              <a:buChar char="§"/>
            </a:pPr>
            <a:r>
              <a:rPr lang="en-US" dirty="0" smtClean="0"/>
              <a:t>Attending Maximo World</a:t>
            </a:r>
          </a:p>
          <a:p>
            <a:pPr marL="285750" indent="-285750">
              <a:lnSpc>
                <a:spcPts val="2000"/>
              </a:lnSpc>
              <a:buFont typeface="Wingdings" panose="05000000000000000000" pitchFamily="2" charset="2"/>
              <a:buChar char="§"/>
            </a:pPr>
            <a:r>
              <a:rPr lang="en-US" dirty="0" smtClean="0"/>
              <a:t>Obtaining CRL staff accreditation</a:t>
            </a:r>
          </a:p>
          <a:p>
            <a:pPr marL="285750" indent="-285750">
              <a:lnSpc>
                <a:spcPts val="2000"/>
              </a:lnSpc>
              <a:buFont typeface="Wingdings" panose="05000000000000000000" pitchFamily="2" charset="2"/>
              <a:buChar char="§"/>
            </a:pPr>
            <a:r>
              <a:rPr lang="en-US" dirty="0" smtClean="0"/>
              <a:t>Error Checks and Proactive Audits</a:t>
            </a:r>
          </a:p>
          <a:p>
            <a:pPr marL="285750" indent="-285750">
              <a:lnSpc>
                <a:spcPts val="2000"/>
              </a:lnSpc>
              <a:buFont typeface="Wingdings" panose="05000000000000000000" pitchFamily="2" charset="2"/>
              <a:buChar char="§"/>
            </a:pPr>
            <a:endParaRPr lang="en-US" dirty="0"/>
          </a:p>
        </p:txBody>
      </p:sp>
      <p:sp>
        <p:nvSpPr>
          <p:cNvPr id="114" name="Oval 113"/>
          <p:cNvSpPr/>
          <p:nvPr/>
        </p:nvSpPr>
        <p:spPr>
          <a:xfrm>
            <a:off x="3450678" y="4691476"/>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226218" y="6162097"/>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116999" y="5102650"/>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12123" y="4702394"/>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06846" y="5526024"/>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9805356" y="6145167"/>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697185" y="4934616"/>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591170" y="4793481"/>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478249" y="5779512"/>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0382906" y="6080989"/>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55474" y="4720256"/>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51643" y="5037525"/>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639529" y="6113333"/>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1539062" y="5731535"/>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881700" y="2333070"/>
            <a:ext cx="1097280" cy="2439701"/>
            <a:chOff x="1881700" y="2174706"/>
            <a:chExt cx="1097280" cy="2439701"/>
          </a:xfrm>
        </p:grpSpPr>
        <p:grpSp>
          <p:nvGrpSpPr>
            <p:cNvPr id="36" name="Group 35"/>
            <p:cNvGrpSpPr/>
            <p:nvPr/>
          </p:nvGrpSpPr>
          <p:grpSpPr>
            <a:xfrm>
              <a:off x="2145255" y="2710507"/>
              <a:ext cx="528093" cy="1903900"/>
              <a:chOff x="2145255" y="2710507"/>
              <a:chExt cx="528093" cy="1903900"/>
            </a:xfrm>
          </p:grpSpPr>
          <p:pic>
            <p:nvPicPr>
              <p:cNvPr id="6" name="Picture 5"/>
              <p:cNvPicPr>
                <a:picLocks noChangeAspect="1"/>
              </p:cNvPicPr>
              <p:nvPr/>
            </p:nvPicPr>
            <p:blipFill>
              <a:blip r:embed="rId4">
                <a:grayscl/>
              </a:blip>
              <a:stretch>
                <a:fillRect/>
              </a:stretch>
            </p:blipFill>
            <p:spPr>
              <a:xfrm>
                <a:off x="2145255" y="2710507"/>
                <a:ext cx="528093" cy="728128"/>
              </a:xfrm>
              <a:prstGeom prst="rect">
                <a:avLst/>
              </a:prstGeom>
            </p:spPr>
          </p:pic>
          <p:cxnSp>
            <p:nvCxnSpPr>
              <p:cNvPr id="33" name="Straight Connector 32"/>
              <p:cNvCxnSpPr/>
              <p:nvPr/>
            </p:nvCxnSpPr>
            <p:spPr>
              <a:xfrm flipH="1">
                <a:off x="2397905" y="3425687"/>
                <a:ext cx="1" cy="1188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1881700" y="2174706"/>
              <a:ext cx="1097280" cy="365760"/>
            </a:xfrm>
            <a:prstGeom prst="rect">
              <a:avLst/>
            </a:prstGeom>
            <a:noFill/>
          </p:spPr>
          <p:txBody>
            <a:bodyPr wrap="none" lIns="0" tIns="0" rIns="0" bIns="0" rtlCol="0">
              <a:noAutofit/>
            </a:bodyPr>
            <a:lstStyle/>
            <a:p>
              <a:pPr algn="ctr">
                <a:lnSpc>
                  <a:spcPts val="1400"/>
                </a:lnSpc>
              </a:pPr>
              <a:r>
                <a:rPr lang="en-US" sz="1400" b="1" dirty="0" smtClean="0"/>
                <a:t>Establish</a:t>
              </a:r>
            </a:p>
            <a:p>
              <a:pPr algn="ctr">
                <a:lnSpc>
                  <a:spcPts val="1400"/>
                </a:lnSpc>
              </a:pPr>
              <a:r>
                <a:rPr lang="en-US" sz="1400" b="1" dirty="0" smtClean="0"/>
                <a:t>Core</a:t>
              </a:r>
            </a:p>
            <a:p>
              <a:pPr algn="ctr">
                <a:lnSpc>
                  <a:spcPts val="1400"/>
                </a:lnSpc>
              </a:pPr>
              <a:r>
                <a:rPr lang="en-US" sz="1400" b="1" dirty="0" smtClean="0"/>
                <a:t>Team</a:t>
              </a:r>
              <a:endParaRPr lang="en-US" sz="1400" b="1" dirty="0"/>
            </a:p>
          </p:txBody>
        </p:sp>
      </p:grpSp>
      <p:sp>
        <p:nvSpPr>
          <p:cNvPr id="129" name="Oval 128"/>
          <p:cNvSpPr/>
          <p:nvPr/>
        </p:nvSpPr>
        <p:spPr>
          <a:xfrm>
            <a:off x="2277371" y="4791064"/>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155045" y="4891158"/>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059779" y="5986707"/>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0964370" y="5907930"/>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315406" y="5258199"/>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3623" y="5355728"/>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66884" y="3672317"/>
            <a:ext cx="822960" cy="1653948"/>
            <a:chOff x="166884" y="3513953"/>
            <a:chExt cx="822960" cy="1653948"/>
          </a:xfrm>
        </p:grpSpPr>
        <p:sp>
          <p:nvSpPr>
            <p:cNvPr id="92" name="TextBox 91"/>
            <p:cNvSpPr txBox="1"/>
            <p:nvPr/>
          </p:nvSpPr>
          <p:spPr>
            <a:xfrm>
              <a:off x="166884" y="3513953"/>
              <a:ext cx="822960" cy="365760"/>
            </a:xfrm>
            <a:prstGeom prst="rect">
              <a:avLst/>
            </a:prstGeom>
            <a:noFill/>
          </p:spPr>
          <p:txBody>
            <a:bodyPr wrap="none" lIns="0" tIns="0" rIns="0" bIns="0" rtlCol="0">
              <a:noAutofit/>
            </a:bodyPr>
            <a:lstStyle/>
            <a:p>
              <a:pPr algn="ctr">
                <a:lnSpc>
                  <a:spcPts val="1400"/>
                </a:lnSpc>
              </a:pPr>
              <a:r>
                <a:rPr lang="en-US" sz="1400" b="1" dirty="0" smtClean="0"/>
                <a:t>Define</a:t>
              </a:r>
            </a:p>
            <a:p>
              <a:pPr algn="ctr">
                <a:lnSpc>
                  <a:spcPts val="1400"/>
                </a:lnSpc>
              </a:pPr>
              <a:r>
                <a:rPr lang="en-US" sz="1400" b="1" dirty="0" smtClean="0"/>
                <a:t>End-Game</a:t>
              </a:r>
              <a:endParaRPr lang="en-US" sz="1400" b="1" dirty="0"/>
            </a:p>
          </p:txBody>
        </p:sp>
        <p:grpSp>
          <p:nvGrpSpPr>
            <p:cNvPr id="15" name="Group 14"/>
            <p:cNvGrpSpPr/>
            <p:nvPr/>
          </p:nvGrpSpPr>
          <p:grpSpPr>
            <a:xfrm>
              <a:off x="415626" y="3863575"/>
              <a:ext cx="528093" cy="1304326"/>
              <a:chOff x="415626" y="3863575"/>
              <a:chExt cx="528093" cy="1304326"/>
            </a:xfrm>
          </p:grpSpPr>
          <p:pic>
            <p:nvPicPr>
              <p:cNvPr id="7" name="Picture 6"/>
              <p:cNvPicPr>
                <a:picLocks noChangeAspect="1"/>
              </p:cNvPicPr>
              <p:nvPr/>
            </p:nvPicPr>
            <p:blipFill>
              <a:blip r:embed="rId4">
                <a:duotone>
                  <a:schemeClr val="accent5">
                    <a:shade val="45000"/>
                    <a:satMod val="135000"/>
                  </a:schemeClr>
                  <a:prstClr val="white"/>
                </a:duotone>
              </a:blip>
              <a:stretch>
                <a:fillRect/>
              </a:stretch>
            </p:blipFill>
            <p:spPr>
              <a:xfrm>
                <a:off x="415626" y="3863575"/>
                <a:ext cx="528093" cy="728128"/>
              </a:xfrm>
              <a:prstGeom prst="rect">
                <a:avLst/>
              </a:prstGeom>
            </p:spPr>
          </p:pic>
          <p:cxnSp>
            <p:nvCxnSpPr>
              <p:cNvPr id="14" name="Straight Connector 13"/>
              <p:cNvCxnSpPr/>
              <p:nvPr/>
            </p:nvCxnSpPr>
            <p:spPr>
              <a:xfrm flipH="1">
                <a:off x="669398" y="4582559"/>
                <a:ext cx="1" cy="585342"/>
              </a:xfrm>
              <a:prstGeom prst="line">
                <a:avLst/>
              </a:prstGeom>
              <a:ln w="38100">
                <a:solidFill>
                  <a:srgbClr val="375EA5"/>
                </a:solidFill>
              </a:ln>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a:xfrm>
              <a:off x="433839" y="3950424"/>
              <a:ext cx="492443" cy="369332"/>
            </a:xfrm>
            <a:prstGeom prst="rect">
              <a:avLst/>
            </a:prstGeom>
            <a:noFill/>
          </p:spPr>
          <p:txBody>
            <a:bodyPr wrap="none" lIns="0" tIns="0" rIns="0" bIns="0" rtlCol="0" anchor="ctr">
              <a:noAutofit/>
            </a:bodyPr>
            <a:lstStyle/>
            <a:p>
              <a:pPr algn="ctr"/>
              <a:r>
                <a:rPr lang="en-US" b="1" dirty="0" smtClean="0"/>
                <a:t>01</a:t>
              </a:r>
              <a:endParaRPr lang="en-US" b="1" dirty="0"/>
            </a:p>
          </p:txBody>
        </p:sp>
      </p:grpSp>
      <p:grpSp>
        <p:nvGrpSpPr>
          <p:cNvPr id="19" name="Group 18"/>
          <p:cNvGrpSpPr/>
          <p:nvPr/>
        </p:nvGrpSpPr>
        <p:grpSpPr>
          <a:xfrm>
            <a:off x="689054" y="2679477"/>
            <a:ext cx="1097280" cy="2416252"/>
            <a:chOff x="689054" y="2521113"/>
            <a:chExt cx="1097280" cy="2416252"/>
          </a:xfrm>
        </p:grpSpPr>
        <p:grpSp>
          <p:nvGrpSpPr>
            <p:cNvPr id="17" name="Group 16"/>
            <p:cNvGrpSpPr/>
            <p:nvPr/>
          </p:nvGrpSpPr>
          <p:grpSpPr>
            <a:xfrm>
              <a:off x="985536" y="3030791"/>
              <a:ext cx="528093" cy="1906574"/>
              <a:chOff x="985536" y="3030791"/>
              <a:chExt cx="528093" cy="1906574"/>
            </a:xfrm>
          </p:grpSpPr>
          <p:pic>
            <p:nvPicPr>
              <p:cNvPr id="2" name="Picture 1"/>
              <p:cNvPicPr>
                <a:picLocks noChangeAspect="1"/>
              </p:cNvPicPr>
              <p:nvPr/>
            </p:nvPicPr>
            <p:blipFill>
              <a:blip r:embed="rId4">
                <a:duotone>
                  <a:schemeClr val="accent6">
                    <a:shade val="45000"/>
                    <a:satMod val="135000"/>
                  </a:schemeClr>
                  <a:prstClr val="white"/>
                </a:duotone>
              </a:blip>
              <a:stretch>
                <a:fillRect/>
              </a:stretch>
            </p:blipFill>
            <p:spPr>
              <a:xfrm>
                <a:off x="985536" y="3030791"/>
                <a:ext cx="528093" cy="728128"/>
              </a:xfrm>
              <a:prstGeom prst="rect">
                <a:avLst/>
              </a:prstGeom>
            </p:spPr>
          </p:pic>
          <p:cxnSp>
            <p:nvCxnSpPr>
              <p:cNvPr id="16" name="Straight Connector 15"/>
              <p:cNvCxnSpPr/>
              <p:nvPr/>
            </p:nvCxnSpPr>
            <p:spPr>
              <a:xfrm flipH="1">
                <a:off x="1239309" y="3748645"/>
                <a:ext cx="1" cy="1188720"/>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689054" y="2521113"/>
              <a:ext cx="1097280" cy="365760"/>
            </a:xfrm>
            <a:prstGeom prst="rect">
              <a:avLst/>
            </a:prstGeom>
            <a:noFill/>
          </p:spPr>
          <p:txBody>
            <a:bodyPr wrap="none" lIns="0" tIns="0" rIns="0" bIns="0" rtlCol="0">
              <a:noAutofit/>
            </a:bodyPr>
            <a:lstStyle/>
            <a:p>
              <a:pPr algn="ctr">
                <a:lnSpc>
                  <a:spcPts val="1400"/>
                </a:lnSpc>
              </a:pPr>
              <a:r>
                <a:rPr lang="en-US" sz="1400" b="1" dirty="0" smtClean="0"/>
                <a:t>Create </a:t>
              </a:r>
            </a:p>
            <a:p>
              <a:pPr algn="ctr">
                <a:lnSpc>
                  <a:spcPts val="1400"/>
                </a:lnSpc>
              </a:pPr>
              <a:r>
                <a:rPr lang="en-US" sz="1400" b="1" dirty="0" smtClean="0"/>
                <a:t>Strategic</a:t>
              </a:r>
            </a:p>
            <a:p>
              <a:pPr algn="ctr">
                <a:lnSpc>
                  <a:spcPts val="1400"/>
                </a:lnSpc>
              </a:pPr>
              <a:r>
                <a:rPr lang="en-US" sz="1400" b="1" dirty="0" smtClean="0"/>
                <a:t>Plan</a:t>
              </a:r>
              <a:endParaRPr lang="en-US" sz="1400" b="1" dirty="0"/>
            </a:p>
          </p:txBody>
        </p:sp>
        <p:sp>
          <p:nvSpPr>
            <p:cNvPr id="155" name="TextBox 154"/>
            <p:cNvSpPr txBox="1"/>
            <p:nvPr/>
          </p:nvSpPr>
          <p:spPr>
            <a:xfrm>
              <a:off x="997495" y="3116300"/>
              <a:ext cx="492443" cy="369332"/>
            </a:xfrm>
            <a:prstGeom prst="rect">
              <a:avLst/>
            </a:prstGeom>
            <a:noFill/>
          </p:spPr>
          <p:txBody>
            <a:bodyPr wrap="none" lIns="0" tIns="0" rIns="0" bIns="0" rtlCol="0" anchor="ctr">
              <a:noAutofit/>
            </a:bodyPr>
            <a:lstStyle/>
            <a:p>
              <a:pPr algn="ctr"/>
              <a:r>
                <a:rPr lang="en-US" b="1" dirty="0" smtClean="0"/>
                <a:t>02</a:t>
              </a:r>
              <a:endParaRPr lang="en-US" b="1" dirty="0"/>
            </a:p>
          </p:txBody>
        </p:sp>
      </p:grpSp>
      <p:sp>
        <p:nvSpPr>
          <p:cNvPr id="157" name="TextBox 156"/>
          <p:cNvSpPr txBox="1"/>
          <p:nvPr/>
        </p:nvSpPr>
        <p:spPr>
          <a:xfrm>
            <a:off x="2143882" y="2945033"/>
            <a:ext cx="492443" cy="369332"/>
          </a:xfrm>
          <a:prstGeom prst="rect">
            <a:avLst/>
          </a:prstGeom>
          <a:noFill/>
        </p:spPr>
        <p:txBody>
          <a:bodyPr wrap="none" lIns="0" tIns="0" rIns="0" bIns="0" rtlCol="0" anchor="ctr">
            <a:noAutofit/>
          </a:bodyPr>
          <a:lstStyle/>
          <a:p>
            <a:pPr algn="ctr"/>
            <a:r>
              <a:rPr lang="en-US" b="1" dirty="0" smtClean="0"/>
              <a:t>04</a:t>
            </a:r>
            <a:endParaRPr lang="en-US" b="1" dirty="0"/>
          </a:p>
        </p:txBody>
      </p:sp>
      <p:grpSp>
        <p:nvGrpSpPr>
          <p:cNvPr id="22" name="Group 21"/>
          <p:cNvGrpSpPr/>
          <p:nvPr/>
        </p:nvGrpSpPr>
        <p:grpSpPr>
          <a:xfrm>
            <a:off x="2443114" y="2885869"/>
            <a:ext cx="1097280" cy="1846079"/>
            <a:chOff x="2443114" y="2727505"/>
            <a:chExt cx="1097280" cy="1846079"/>
          </a:xfrm>
        </p:grpSpPr>
        <p:grpSp>
          <p:nvGrpSpPr>
            <p:cNvPr id="37" name="Group 36"/>
            <p:cNvGrpSpPr/>
            <p:nvPr/>
          </p:nvGrpSpPr>
          <p:grpSpPr>
            <a:xfrm>
              <a:off x="2714934" y="3275335"/>
              <a:ext cx="528093" cy="1298249"/>
              <a:chOff x="2714934" y="3275335"/>
              <a:chExt cx="528093" cy="1298249"/>
            </a:xfrm>
          </p:grpSpPr>
          <p:pic>
            <p:nvPicPr>
              <p:cNvPr id="9" name="Picture 8"/>
              <p:cNvPicPr>
                <a:picLocks noChangeAspect="1"/>
              </p:cNvPicPr>
              <p:nvPr/>
            </p:nvPicPr>
            <p:blipFill>
              <a:blip r:embed="rId4">
                <a:duotone>
                  <a:schemeClr val="accent2">
                    <a:shade val="45000"/>
                    <a:satMod val="135000"/>
                  </a:schemeClr>
                  <a:prstClr val="white"/>
                </a:duotone>
              </a:blip>
              <a:stretch>
                <a:fillRect/>
              </a:stretch>
            </p:blipFill>
            <p:spPr>
              <a:xfrm>
                <a:off x="2714934" y="3275335"/>
                <a:ext cx="528093" cy="728128"/>
              </a:xfrm>
              <a:prstGeom prst="rect">
                <a:avLst/>
              </a:prstGeom>
            </p:spPr>
          </p:pic>
          <p:cxnSp>
            <p:nvCxnSpPr>
              <p:cNvPr id="34" name="Straight Connector 33"/>
              <p:cNvCxnSpPr/>
              <p:nvPr/>
            </p:nvCxnSpPr>
            <p:spPr>
              <a:xfrm flipH="1">
                <a:off x="2967317" y="3988242"/>
                <a:ext cx="1" cy="585342"/>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2443114" y="2727505"/>
              <a:ext cx="1097280" cy="365760"/>
            </a:xfrm>
            <a:prstGeom prst="rect">
              <a:avLst/>
            </a:prstGeom>
            <a:noFill/>
          </p:spPr>
          <p:txBody>
            <a:bodyPr wrap="none" lIns="0" tIns="0" rIns="0" bIns="0" rtlCol="0">
              <a:noAutofit/>
            </a:bodyPr>
            <a:lstStyle/>
            <a:p>
              <a:pPr algn="ctr">
                <a:lnSpc>
                  <a:spcPts val="1400"/>
                </a:lnSpc>
              </a:pPr>
              <a:r>
                <a:rPr lang="en-US" sz="1400" b="1" dirty="0" smtClean="0"/>
                <a:t>Identify</a:t>
              </a:r>
            </a:p>
            <a:p>
              <a:pPr algn="ctr">
                <a:lnSpc>
                  <a:spcPts val="1400"/>
                </a:lnSpc>
              </a:pPr>
              <a:r>
                <a:rPr lang="en-US" sz="1400" b="1" dirty="0" smtClean="0"/>
                <a:t>Best</a:t>
              </a:r>
            </a:p>
            <a:p>
              <a:pPr algn="ctr">
                <a:lnSpc>
                  <a:spcPts val="1400"/>
                </a:lnSpc>
              </a:pPr>
              <a:r>
                <a:rPr lang="en-US" sz="1400" b="1" dirty="0" smtClean="0"/>
                <a:t>Practices</a:t>
              </a:r>
              <a:endParaRPr lang="en-US" sz="1400" b="1" dirty="0"/>
            </a:p>
          </p:txBody>
        </p:sp>
        <p:sp>
          <p:nvSpPr>
            <p:cNvPr id="158" name="TextBox 157"/>
            <p:cNvSpPr txBox="1"/>
            <p:nvPr/>
          </p:nvSpPr>
          <p:spPr>
            <a:xfrm>
              <a:off x="2734874" y="3369113"/>
              <a:ext cx="492443" cy="369332"/>
            </a:xfrm>
            <a:prstGeom prst="rect">
              <a:avLst/>
            </a:prstGeom>
            <a:noFill/>
          </p:spPr>
          <p:txBody>
            <a:bodyPr wrap="none" lIns="0" tIns="0" rIns="0" bIns="0" rtlCol="0" anchor="ctr">
              <a:noAutofit/>
            </a:bodyPr>
            <a:lstStyle/>
            <a:p>
              <a:pPr algn="ctr"/>
              <a:r>
                <a:rPr lang="en-US" b="1" dirty="0" smtClean="0"/>
                <a:t>05</a:t>
              </a:r>
              <a:endParaRPr lang="en-US" b="1" dirty="0"/>
            </a:p>
          </p:txBody>
        </p:sp>
      </p:grpSp>
      <p:grpSp>
        <p:nvGrpSpPr>
          <p:cNvPr id="23" name="Group 22"/>
          <p:cNvGrpSpPr/>
          <p:nvPr/>
        </p:nvGrpSpPr>
        <p:grpSpPr>
          <a:xfrm>
            <a:off x="3026663" y="2307204"/>
            <a:ext cx="1097280" cy="2406456"/>
            <a:chOff x="3026663" y="2148840"/>
            <a:chExt cx="1097280" cy="2406456"/>
          </a:xfrm>
        </p:grpSpPr>
        <p:grpSp>
          <p:nvGrpSpPr>
            <p:cNvPr id="74" name="Group 73"/>
            <p:cNvGrpSpPr/>
            <p:nvPr/>
          </p:nvGrpSpPr>
          <p:grpSpPr>
            <a:xfrm>
              <a:off x="3302113" y="2720744"/>
              <a:ext cx="528093" cy="1834552"/>
              <a:chOff x="3302113" y="2720744"/>
              <a:chExt cx="528093" cy="1834552"/>
            </a:xfrm>
          </p:grpSpPr>
          <p:cxnSp>
            <p:nvCxnSpPr>
              <p:cNvPr id="43" name="Straight Connector 42"/>
              <p:cNvCxnSpPr/>
              <p:nvPr/>
            </p:nvCxnSpPr>
            <p:spPr>
              <a:xfrm flipH="1">
                <a:off x="3555886" y="3366576"/>
                <a:ext cx="1" cy="1188720"/>
              </a:xfrm>
              <a:prstGeom prst="line">
                <a:avLst/>
              </a:prstGeom>
              <a:ln w="38100">
                <a:solidFill>
                  <a:srgbClr val="4167AA"/>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4">
                <a:duotone>
                  <a:schemeClr val="accent5">
                    <a:shade val="45000"/>
                    <a:satMod val="135000"/>
                  </a:schemeClr>
                  <a:prstClr val="white"/>
                </a:duotone>
              </a:blip>
              <a:stretch>
                <a:fillRect/>
              </a:stretch>
            </p:blipFill>
            <p:spPr>
              <a:xfrm>
                <a:off x="3302113" y="2720744"/>
                <a:ext cx="528093" cy="728128"/>
              </a:xfrm>
              <a:prstGeom prst="rect">
                <a:avLst/>
              </a:prstGeom>
            </p:spPr>
          </p:pic>
        </p:grpSp>
        <p:sp>
          <p:nvSpPr>
            <p:cNvPr id="97" name="TextBox 96"/>
            <p:cNvSpPr txBox="1"/>
            <p:nvPr/>
          </p:nvSpPr>
          <p:spPr>
            <a:xfrm>
              <a:off x="3026663" y="2148840"/>
              <a:ext cx="1097280" cy="365760"/>
            </a:xfrm>
            <a:prstGeom prst="rect">
              <a:avLst/>
            </a:prstGeom>
            <a:noFill/>
          </p:spPr>
          <p:txBody>
            <a:bodyPr wrap="none" lIns="0" tIns="0" rIns="0" bIns="0" rtlCol="0">
              <a:noAutofit/>
            </a:bodyPr>
            <a:lstStyle/>
            <a:p>
              <a:pPr algn="ctr">
                <a:lnSpc>
                  <a:spcPts val="1400"/>
                </a:lnSpc>
              </a:pPr>
              <a:r>
                <a:rPr lang="en-US" sz="1400" b="1" dirty="0" smtClean="0"/>
                <a:t>Define</a:t>
              </a:r>
            </a:p>
            <a:p>
              <a:pPr algn="ctr">
                <a:lnSpc>
                  <a:spcPts val="1400"/>
                </a:lnSpc>
              </a:pPr>
              <a:r>
                <a:rPr lang="en-US" sz="1400" b="1" dirty="0" smtClean="0"/>
                <a:t>Critical</a:t>
              </a:r>
            </a:p>
            <a:p>
              <a:pPr algn="ctr">
                <a:lnSpc>
                  <a:spcPts val="1400"/>
                </a:lnSpc>
              </a:pPr>
              <a:r>
                <a:rPr lang="en-US" sz="1400" b="1" dirty="0" smtClean="0"/>
                <a:t>Procedures</a:t>
              </a:r>
              <a:endParaRPr lang="en-US" sz="1400" b="1" dirty="0"/>
            </a:p>
          </p:txBody>
        </p:sp>
        <p:sp>
          <p:nvSpPr>
            <p:cNvPr id="159" name="TextBox 158"/>
            <p:cNvSpPr txBox="1"/>
            <p:nvPr/>
          </p:nvSpPr>
          <p:spPr>
            <a:xfrm>
              <a:off x="3316749" y="2762255"/>
              <a:ext cx="492443" cy="369332"/>
            </a:xfrm>
            <a:prstGeom prst="rect">
              <a:avLst/>
            </a:prstGeom>
            <a:noFill/>
          </p:spPr>
          <p:txBody>
            <a:bodyPr wrap="none" lIns="0" tIns="0" rIns="0" bIns="0" rtlCol="0" anchor="ctr">
              <a:noAutofit/>
            </a:bodyPr>
            <a:lstStyle/>
            <a:p>
              <a:pPr algn="ctr"/>
              <a:r>
                <a:rPr lang="en-US" b="1" dirty="0" smtClean="0"/>
                <a:t>06</a:t>
              </a:r>
              <a:endParaRPr lang="en-US" b="1" dirty="0"/>
            </a:p>
          </p:txBody>
        </p:sp>
      </p:grpSp>
      <p:grpSp>
        <p:nvGrpSpPr>
          <p:cNvPr id="29" name="Group 28"/>
          <p:cNvGrpSpPr/>
          <p:nvPr/>
        </p:nvGrpSpPr>
        <p:grpSpPr>
          <a:xfrm>
            <a:off x="6493026" y="2990450"/>
            <a:ext cx="1097280" cy="2539599"/>
            <a:chOff x="6493026" y="2832086"/>
            <a:chExt cx="1097280" cy="2539599"/>
          </a:xfrm>
        </p:grpSpPr>
        <p:grpSp>
          <p:nvGrpSpPr>
            <p:cNvPr id="61" name="Group 60"/>
            <p:cNvGrpSpPr/>
            <p:nvPr/>
          </p:nvGrpSpPr>
          <p:grpSpPr>
            <a:xfrm>
              <a:off x="6762247" y="3465111"/>
              <a:ext cx="528093" cy="1906574"/>
              <a:chOff x="968441" y="3030791"/>
              <a:chExt cx="528093" cy="1906574"/>
            </a:xfrm>
          </p:grpSpPr>
          <p:pic>
            <p:nvPicPr>
              <p:cNvPr id="62" name="Picture 61"/>
              <p:cNvPicPr>
                <a:picLocks noChangeAspect="1"/>
              </p:cNvPicPr>
              <p:nvPr/>
            </p:nvPicPr>
            <p:blipFill>
              <a:blip r:embed="rId4">
                <a:duotone>
                  <a:schemeClr val="accent6">
                    <a:shade val="45000"/>
                    <a:satMod val="135000"/>
                  </a:schemeClr>
                  <a:prstClr val="white"/>
                </a:duotone>
              </a:blip>
              <a:stretch>
                <a:fillRect/>
              </a:stretch>
            </p:blipFill>
            <p:spPr>
              <a:xfrm>
                <a:off x="968441" y="3030791"/>
                <a:ext cx="528093" cy="728128"/>
              </a:xfrm>
              <a:prstGeom prst="rect">
                <a:avLst/>
              </a:prstGeom>
            </p:spPr>
          </p:pic>
          <p:cxnSp>
            <p:nvCxnSpPr>
              <p:cNvPr id="63" name="Straight Connector 62"/>
              <p:cNvCxnSpPr/>
              <p:nvPr/>
            </p:nvCxnSpPr>
            <p:spPr>
              <a:xfrm flipH="1">
                <a:off x="1223407" y="3748645"/>
                <a:ext cx="1" cy="1188720"/>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6493026" y="2832086"/>
              <a:ext cx="1097280" cy="365760"/>
            </a:xfrm>
            <a:prstGeom prst="rect">
              <a:avLst/>
            </a:prstGeom>
            <a:noFill/>
          </p:spPr>
          <p:txBody>
            <a:bodyPr wrap="none" lIns="0" tIns="0" rIns="0" bIns="0" rtlCol="0">
              <a:noAutofit/>
            </a:bodyPr>
            <a:lstStyle/>
            <a:p>
              <a:pPr algn="ctr">
                <a:lnSpc>
                  <a:spcPts val="1400"/>
                </a:lnSpc>
              </a:pPr>
              <a:r>
                <a:rPr lang="en-US" sz="1400" b="1" dirty="0" smtClean="0"/>
                <a:t>Define</a:t>
              </a:r>
            </a:p>
            <a:p>
              <a:pPr algn="ctr">
                <a:lnSpc>
                  <a:spcPts val="1400"/>
                </a:lnSpc>
              </a:pPr>
              <a:r>
                <a:rPr lang="en-US" sz="1400" b="1" dirty="0" smtClean="0"/>
                <a:t>Failure</a:t>
              </a:r>
            </a:p>
            <a:p>
              <a:pPr algn="ctr">
                <a:lnSpc>
                  <a:spcPts val="1400"/>
                </a:lnSpc>
              </a:pPr>
              <a:r>
                <a:rPr lang="en-US" sz="1400" b="1" dirty="0" smtClean="0"/>
                <a:t>Analytic</a:t>
              </a:r>
              <a:endParaRPr lang="en-US" sz="1400" b="1" dirty="0"/>
            </a:p>
          </p:txBody>
        </p:sp>
        <p:sp>
          <p:nvSpPr>
            <p:cNvPr id="165" name="TextBox 164"/>
            <p:cNvSpPr txBox="1"/>
            <p:nvPr/>
          </p:nvSpPr>
          <p:spPr>
            <a:xfrm>
              <a:off x="6779419" y="3542091"/>
              <a:ext cx="492443" cy="369332"/>
            </a:xfrm>
            <a:prstGeom prst="rect">
              <a:avLst/>
            </a:prstGeom>
            <a:noFill/>
          </p:spPr>
          <p:txBody>
            <a:bodyPr wrap="none" lIns="0" tIns="0" rIns="0" bIns="0" rtlCol="0" anchor="ctr">
              <a:noAutofit/>
            </a:bodyPr>
            <a:lstStyle/>
            <a:p>
              <a:pPr algn="ctr"/>
              <a:r>
                <a:rPr lang="en-US" b="1" dirty="0" smtClean="0"/>
                <a:t>12</a:t>
              </a:r>
              <a:endParaRPr lang="en-US" b="1" dirty="0"/>
            </a:p>
          </p:txBody>
        </p:sp>
      </p:grpSp>
      <p:grpSp>
        <p:nvGrpSpPr>
          <p:cNvPr id="38" name="Group 37"/>
          <p:cNvGrpSpPr/>
          <p:nvPr/>
        </p:nvGrpSpPr>
        <p:grpSpPr>
          <a:xfrm>
            <a:off x="8231358" y="4242349"/>
            <a:ext cx="1097280" cy="1869017"/>
            <a:chOff x="8231358" y="4083985"/>
            <a:chExt cx="1097280" cy="1869017"/>
          </a:xfrm>
        </p:grpSpPr>
        <p:grpSp>
          <p:nvGrpSpPr>
            <p:cNvPr id="71" name="Group 70"/>
            <p:cNvGrpSpPr/>
            <p:nvPr/>
          </p:nvGrpSpPr>
          <p:grpSpPr>
            <a:xfrm>
              <a:off x="8495917" y="4647995"/>
              <a:ext cx="528093" cy="1305007"/>
              <a:chOff x="2714934" y="3268577"/>
              <a:chExt cx="528093" cy="1305007"/>
            </a:xfrm>
          </p:grpSpPr>
          <p:pic>
            <p:nvPicPr>
              <p:cNvPr id="72" name="Picture 71"/>
              <p:cNvPicPr>
                <a:picLocks noChangeAspect="1"/>
              </p:cNvPicPr>
              <p:nvPr/>
            </p:nvPicPr>
            <p:blipFill>
              <a:blip r:embed="rId4">
                <a:duotone>
                  <a:schemeClr val="accent2">
                    <a:shade val="45000"/>
                    <a:satMod val="135000"/>
                  </a:schemeClr>
                  <a:prstClr val="white"/>
                </a:duotone>
              </a:blip>
              <a:stretch>
                <a:fillRect/>
              </a:stretch>
            </p:blipFill>
            <p:spPr>
              <a:xfrm>
                <a:off x="2714934" y="3268577"/>
                <a:ext cx="528093" cy="728128"/>
              </a:xfrm>
              <a:prstGeom prst="rect">
                <a:avLst/>
              </a:prstGeom>
            </p:spPr>
          </p:pic>
          <p:cxnSp>
            <p:nvCxnSpPr>
              <p:cNvPr id="73" name="Straight Connector 72"/>
              <p:cNvCxnSpPr/>
              <p:nvPr/>
            </p:nvCxnSpPr>
            <p:spPr>
              <a:xfrm flipH="1">
                <a:off x="2967317" y="3988242"/>
                <a:ext cx="1" cy="585342"/>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8231358" y="4083985"/>
              <a:ext cx="1097280" cy="365760"/>
            </a:xfrm>
            <a:prstGeom prst="rect">
              <a:avLst/>
            </a:prstGeom>
            <a:noFill/>
          </p:spPr>
          <p:txBody>
            <a:bodyPr wrap="none" lIns="0" tIns="0" rIns="0" bIns="0" rtlCol="0">
              <a:noAutofit/>
            </a:bodyPr>
            <a:lstStyle/>
            <a:p>
              <a:pPr algn="ctr">
                <a:lnSpc>
                  <a:spcPts val="1400"/>
                </a:lnSpc>
              </a:pPr>
              <a:r>
                <a:rPr lang="en-US" sz="1400" b="1" dirty="0" smtClean="0"/>
                <a:t>Conduct</a:t>
              </a:r>
            </a:p>
            <a:p>
              <a:pPr algn="ctr">
                <a:lnSpc>
                  <a:spcPts val="1400"/>
                </a:lnSpc>
              </a:pPr>
              <a:r>
                <a:rPr lang="en-US" sz="1400" b="1" dirty="0" smtClean="0"/>
                <a:t>Blended</a:t>
              </a:r>
            </a:p>
            <a:p>
              <a:pPr algn="ctr">
                <a:lnSpc>
                  <a:spcPts val="1400"/>
                </a:lnSpc>
              </a:pPr>
              <a:r>
                <a:rPr lang="en-US" sz="1400" b="1" dirty="0" smtClean="0"/>
                <a:t>Training</a:t>
              </a:r>
              <a:endParaRPr lang="en-US" sz="1400" b="1" dirty="0"/>
            </a:p>
          </p:txBody>
        </p:sp>
        <p:sp>
          <p:nvSpPr>
            <p:cNvPr id="168" name="TextBox 167"/>
            <p:cNvSpPr txBox="1"/>
            <p:nvPr/>
          </p:nvSpPr>
          <p:spPr>
            <a:xfrm>
              <a:off x="8498634" y="4718688"/>
              <a:ext cx="492443" cy="369332"/>
            </a:xfrm>
            <a:prstGeom prst="rect">
              <a:avLst/>
            </a:prstGeom>
            <a:noFill/>
          </p:spPr>
          <p:txBody>
            <a:bodyPr wrap="none" lIns="0" tIns="0" rIns="0" bIns="0" rtlCol="0" anchor="ctr">
              <a:noAutofit/>
            </a:bodyPr>
            <a:lstStyle/>
            <a:p>
              <a:pPr algn="ctr"/>
              <a:r>
                <a:rPr lang="en-US" b="1" dirty="0" smtClean="0"/>
                <a:t>15</a:t>
              </a:r>
              <a:endParaRPr lang="en-US" b="1" dirty="0"/>
            </a:p>
          </p:txBody>
        </p:sp>
      </p:grpSp>
      <p:grpSp>
        <p:nvGrpSpPr>
          <p:cNvPr id="39" name="Group 38"/>
          <p:cNvGrpSpPr/>
          <p:nvPr/>
        </p:nvGrpSpPr>
        <p:grpSpPr>
          <a:xfrm>
            <a:off x="8779998" y="3631126"/>
            <a:ext cx="1097280" cy="2521827"/>
            <a:chOff x="8779998" y="3472762"/>
            <a:chExt cx="1097280" cy="2521827"/>
          </a:xfrm>
        </p:grpSpPr>
        <p:grpSp>
          <p:nvGrpSpPr>
            <p:cNvPr id="75" name="Group 74"/>
            <p:cNvGrpSpPr/>
            <p:nvPr/>
          </p:nvGrpSpPr>
          <p:grpSpPr>
            <a:xfrm>
              <a:off x="9091317" y="4114317"/>
              <a:ext cx="528093" cy="1880272"/>
              <a:chOff x="3311257" y="2684168"/>
              <a:chExt cx="528093" cy="1880272"/>
            </a:xfrm>
          </p:grpSpPr>
          <p:cxnSp>
            <p:nvCxnSpPr>
              <p:cNvPr id="76" name="Straight Connector 75"/>
              <p:cNvCxnSpPr/>
              <p:nvPr/>
            </p:nvCxnSpPr>
            <p:spPr>
              <a:xfrm flipH="1">
                <a:off x="3565030" y="3375720"/>
                <a:ext cx="1" cy="1188720"/>
              </a:xfrm>
              <a:prstGeom prst="line">
                <a:avLst/>
              </a:prstGeom>
              <a:ln w="38100">
                <a:solidFill>
                  <a:srgbClr val="4167AA"/>
                </a:solidFill>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4">
                <a:duotone>
                  <a:schemeClr val="accent5">
                    <a:shade val="45000"/>
                    <a:satMod val="135000"/>
                  </a:schemeClr>
                  <a:prstClr val="white"/>
                </a:duotone>
              </a:blip>
              <a:stretch>
                <a:fillRect/>
              </a:stretch>
            </p:blipFill>
            <p:spPr>
              <a:xfrm>
                <a:off x="3311257" y="2684168"/>
                <a:ext cx="528093" cy="728128"/>
              </a:xfrm>
              <a:prstGeom prst="rect">
                <a:avLst/>
              </a:prstGeom>
            </p:spPr>
          </p:pic>
        </p:grpSp>
        <p:sp>
          <p:nvSpPr>
            <p:cNvPr id="109" name="TextBox 108"/>
            <p:cNvSpPr txBox="1"/>
            <p:nvPr/>
          </p:nvSpPr>
          <p:spPr>
            <a:xfrm>
              <a:off x="8779998" y="3472762"/>
              <a:ext cx="1097280" cy="365760"/>
            </a:xfrm>
            <a:prstGeom prst="rect">
              <a:avLst/>
            </a:prstGeom>
            <a:noFill/>
          </p:spPr>
          <p:txBody>
            <a:bodyPr wrap="none" lIns="0" tIns="0" rIns="0" bIns="0" rtlCol="0">
              <a:noAutofit/>
            </a:bodyPr>
            <a:lstStyle/>
            <a:p>
              <a:pPr algn="ctr">
                <a:lnSpc>
                  <a:spcPts val="1400"/>
                </a:lnSpc>
              </a:pPr>
              <a:r>
                <a:rPr lang="en-US" sz="1400" b="1" dirty="0" smtClean="0"/>
                <a:t>Perform</a:t>
              </a:r>
            </a:p>
            <a:p>
              <a:pPr algn="ctr">
                <a:lnSpc>
                  <a:spcPts val="1400"/>
                </a:lnSpc>
              </a:pPr>
              <a:r>
                <a:rPr lang="en-US" sz="1400" b="1" dirty="0" smtClean="0"/>
                <a:t>Criticality</a:t>
              </a:r>
            </a:p>
            <a:p>
              <a:pPr algn="ctr">
                <a:lnSpc>
                  <a:spcPts val="1400"/>
                </a:lnSpc>
              </a:pPr>
              <a:r>
                <a:rPr lang="en-US" sz="1400" b="1" dirty="0" smtClean="0"/>
                <a:t>Analysis</a:t>
              </a:r>
              <a:endParaRPr lang="en-US" sz="1400" b="1" dirty="0"/>
            </a:p>
          </p:txBody>
        </p:sp>
        <p:sp>
          <p:nvSpPr>
            <p:cNvPr id="169" name="TextBox 168"/>
            <p:cNvSpPr txBox="1"/>
            <p:nvPr/>
          </p:nvSpPr>
          <p:spPr>
            <a:xfrm>
              <a:off x="9098868" y="4194869"/>
              <a:ext cx="492443" cy="369332"/>
            </a:xfrm>
            <a:prstGeom prst="rect">
              <a:avLst/>
            </a:prstGeom>
            <a:noFill/>
          </p:spPr>
          <p:txBody>
            <a:bodyPr wrap="none" lIns="0" tIns="0" rIns="0" bIns="0" rtlCol="0" anchor="ctr">
              <a:noAutofit/>
            </a:bodyPr>
            <a:lstStyle/>
            <a:p>
              <a:pPr algn="ctr"/>
              <a:r>
                <a:rPr lang="en-US" b="1" dirty="0" smtClean="0"/>
                <a:t>16</a:t>
              </a:r>
              <a:endParaRPr lang="en-US" b="1" dirty="0"/>
            </a:p>
          </p:txBody>
        </p:sp>
      </p:grpSp>
      <p:grpSp>
        <p:nvGrpSpPr>
          <p:cNvPr id="40" name="Group 39"/>
          <p:cNvGrpSpPr/>
          <p:nvPr/>
        </p:nvGrpSpPr>
        <p:grpSpPr>
          <a:xfrm>
            <a:off x="9411403" y="4355981"/>
            <a:ext cx="1097280" cy="1755385"/>
            <a:chOff x="9411403" y="4197617"/>
            <a:chExt cx="1097280" cy="1755385"/>
          </a:xfrm>
        </p:grpSpPr>
        <p:grpSp>
          <p:nvGrpSpPr>
            <p:cNvPr id="78" name="Group 77"/>
            <p:cNvGrpSpPr/>
            <p:nvPr/>
          </p:nvGrpSpPr>
          <p:grpSpPr>
            <a:xfrm>
              <a:off x="9661315" y="4649932"/>
              <a:ext cx="528093" cy="1303070"/>
              <a:chOff x="985536" y="3030791"/>
              <a:chExt cx="528093" cy="1303070"/>
            </a:xfrm>
          </p:grpSpPr>
          <p:pic>
            <p:nvPicPr>
              <p:cNvPr id="79" name="Picture 78"/>
              <p:cNvPicPr>
                <a:picLocks noChangeAspect="1"/>
              </p:cNvPicPr>
              <p:nvPr/>
            </p:nvPicPr>
            <p:blipFill>
              <a:blip r:embed="rId4">
                <a:duotone>
                  <a:schemeClr val="accent6">
                    <a:shade val="45000"/>
                    <a:satMod val="135000"/>
                  </a:schemeClr>
                  <a:prstClr val="white"/>
                </a:duotone>
              </a:blip>
              <a:stretch>
                <a:fillRect/>
              </a:stretch>
            </p:blipFill>
            <p:spPr>
              <a:xfrm>
                <a:off x="985536" y="3030791"/>
                <a:ext cx="528093" cy="728128"/>
              </a:xfrm>
              <a:prstGeom prst="rect">
                <a:avLst/>
              </a:prstGeom>
            </p:spPr>
          </p:pic>
          <p:cxnSp>
            <p:nvCxnSpPr>
              <p:cNvPr id="80" name="Straight Connector 79"/>
              <p:cNvCxnSpPr/>
              <p:nvPr/>
            </p:nvCxnSpPr>
            <p:spPr>
              <a:xfrm flipH="1">
                <a:off x="1239309" y="3748645"/>
                <a:ext cx="1" cy="585216"/>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9411403" y="4197617"/>
              <a:ext cx="1097280" cy="365760"/>
            </a:xfrm>
            <a:prstGeom prst="rect">
              <a:avLst/>
            </a:prstGeom>
            <a:noFill/>
          </p:spPr>
          <p:txBody>
            <a:bodyPr wrap="none" lIns="0" tIns="0" rIns="0" bIns="0" rtlCol="0">
              <a:noAutofit/>
            </a:bodyPr>
            <a:lstStyle/>
            <a:p>
              <a:pPr algn="ctr">
                <a:lnSpc>
                  <a:spcPts val="1400"/>
                </a:lnSpc>
              </a:pPr>
              <a:r>
                <a:rPr lang="en-US" sz="1400" b="1" dirty="0" smtClean="0"/>
                <a:t>Perform</a:t>
              </a:r>
            </a:p>
            <a:p>
              <a:pPr algn="ctr">
                <a:lnSpc>
                  <a:spcPts val="1400"/>
                </a:lnSpc>
              </a:pPr>
              <a:r>
                <a:rPr lang="en-US" sz="1400" b="1" dirty="0" smtClean="0"/>
                <a:t>RCM/PMO</a:t>
              </a:r>
            </a:p>
            <a:p>
              <a:pPr algn="ctr">
                <a:lnSpc>
                  <a:spcPts val="1400"/>
                </a:lnSpc>
              </a:pPr>
              <a:r>
                <a:rPr lang="en-US" sz="1400" b="1" dirty="0" smtClean="0"/>
                <a:t>Analysis</a:t>
              </a:r>
              <a:endParaRPr lang="en-US" sz="1400" b="1" dirty="0"/>
            </a:p>
          </p:txBody>
        </p:sp>
        <p:sp>
          <p:nvSpPr>
            <p:cNvPr id="170" name="TextBox 169"/>
            <p:cNvSpPr txBox="1"/>
            <p:nvPr/>
          </p:nvSpPr>
          <p:spPr>
            <a:xfrm>
              <a:off x="9668866" y="4723236"/>
              <a:ext cx="492443" cy="369332"/>
            </a:xfrm>
            <a:prstGeom prst="rect">
              <a:avLst/>
            </a:prstGeom>
            <a:noFill/>
          </p:spPr>
          <p:txBody>
            <a:bodyPr wrap="none" lIns="0" tIns="0" rIns="0" bIns="0" rtlCol="0" anchor="ctr">
              <a:noAutofit/>
            </a:bodyPr>
            <a:lstStyle/>
            <a:p>
              <a:pPr algn="ctr"/>
              <a:r>
                <a:rPr lang="en-US" b="1" dirty="0" smtClean="0"/>
                <a:t>17</a:t>
              </a:r>
              <a:endParaRPr lang="en-US" b="1" dirty="0"/>
            </a:p>
          </p:txBody>
        </p:sp>
      </p:grpSp>
      <p:grpSp>
        <p:nvGrpSpPr>
          <p:cNvPr id="41" name="Group 40"/>
          <p:cNvGrpSpPr/>
          <p:nvPr/>
        </p:nvGrpSpPr>
        <p:grpSpPr>
          <a:xfrm>
            <a:off x="9924228" y="3662203"/>
            <a:ext cx="1097280" cy="2439836"/>
            <a:chOff x="9924228" y="3503839"/>
            <a:chExt cx="1097280" cy="2439836"/>
          </a:xfrm>
        </p:grpSpPr>
        <p:grpSp>
          <p:nvGrpSpPr>
            <p:cNvPr id="81" name="Group 80"/>
            <p:cNvGrpSpPr/>
            <p:nvPr/>
          </p:nvGrpSpPr>
          <p:grpSpPr>
            <a:xfrm>
              <a:off x="10250668" y="4062155"/>
              <a:ext cx="528093" cy="1881520"/>
              <a:chOff x="1555446" y="3679396"/>
              <a:chExt cx="528093" cy="1881520"/>
            </a:xfrm>
          </p:grpSpPr>
          <p:pic>
            <p:nvPicPr>
              <p:cNvPr id="82" name="Picture 81"/>
              <p:cNvPicPr>
                <a:picLocks noChangeAspect="1"/>
              </p:cNvPicPr>
              <p:nvPr/>
            </p:nvPicPr>
            <p:blipFill>
              <a:blip r:embed="rId4">
                <a:duotone>
                  <a:schemeClr val="accent4">
                    <a:shade val="45000"/>
                    <a:satMod val="135000"/>
                  </a:schemeClr>
                  <a:prstClr val="white"/>
                </a:duotone>
              </a:blip>
              <a:stretch>
                <a:fillRect/>
              </a:stretch>
            </p:blipFill>
            <p:spPr>
              <a:xfrm>
                <a:off x="1555446" y="3679396"/>
                <a:ext cx="528093" cy="728128"/>
              </a:xfrm>
              <a:prstGeom prst="rect">
                <a:avLst/>
              </a:prstGeom>
            </p:spPr>
          </p:pic>
          <p:cxnSp>
            <p:nvCxnSpPr>
              <p:cNvPr id="83" name="Straight Connector 82"/>
              <p:cNvCxnSpPr/>
              <p:nvPr/>
            </p:nvCxnSpPr>
            <p:spPr>
              <a:xfrm flipH="1">
                <a:off x="1805783" y="4372196"/>
                <a:ext cx="1" cy="1188720"/>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9924228" y="3503839"/>
              <a:ext cx="1097280" cy="365760"/>
            </a:xfrm>
            <a:prstGeom prst="rect">
              <a:avLst/>
            </a:prstGeom>
            <a:noFill/>
          </p:spPr>
          <p:txBody>
            <a:bodyPr wrap="none" lIns="0" tIns="0" rIns="0" bIns="0" rtlCol="0">
              <a:noAutofit/>
            </a:bodyPr>
            <a:lstStyle/>
            <a:p>
              <a:pPr algn="ctr">
                <a:lnSpc>
                  <a:spcPts val="1400"/>
                </a:lnSpc>
              </a:pPr>
              <a:r>
                <a:rPr lang="en-US" sz="1400" b="1" dirty="0" smtClean="0"/>
                <a:t>Optimize</a:t>
              </a:r>
            </a:p>
            <a:p>
              <a:pPr algn="ctr">
                <a:lnSpc>
                  <a:spcPts val="1400"/>
                </a:lnSpc>
              </a:pPr>
              <a:r>
                <a:rPr lang="en-US" sz="1400" b="1" dirty="0" smtClean="0"/>
                <a:t>Planning</a:t>
              </a:r>
            </a:p>
            <a:p>
              <a:pPr algn="ctr">
                <a:lnSpc>
                  <a:spcPts val="1400"/>
                </a:lnSpc>
              </a:pPr>
              <a:r>
                <a:rPr lang="en-US" sz="1400" b="1" dirty="0" smtClean="0"/>
                <a:t>Scheduling</a:t>
              </a:r>
              <a:endParaRPr lang="en-US" sz="1400" b="1" dirty="0"/>
            </a:p>
          </p:txBody>
        </p:sp>
        <p:sp>
          <p:nvSpPr>
            <p:cNvPr id="171" name="TextBox 170"/>
            <p:cNvSpPr txBox="1"/>
            <p:nvPr/>
          </p:nvSpPr>
          <p:spPr>
            <a:xfrm>
              <a:off x="10252825" y="4150538"/>
              <a:ext cx="492443" cy="369332"/>
            </a:xfrm>
            <a:prstGeom prst="rect">
              <a:avLst/>
            </a:prstGeom>
            <a:noFill/>
          </p:spPr>
          <p:txBody>
            <a:bodyPr wrap="none" lIns="0" tIns="0" rIns="0" bIns="0" rtlCol="0" anchor="ctr">
              <a:noAutofit/>
            </a:bodyPr>
            <a:lstStyle/>
            <a:p>
              <a:pPr algn="ctr"/>
              <a:r>
                <a:rPr lang="en-US" b="1" dirty="0" smtClean="0"/>
                <a:t>18</a:t>
              </a:r>
              <a:endParaRPr lang="en-US" b="1" dirty="0"/>
            </a:p>
          </p:txBody>
        </p:sp>
      </p:grpSp>
      <p:grpSp>
        <p:nvGrpSpPr>
          <p:cNvPr id="42" name="Group 41"/>
          <p:cNvGrpSpPr/>
          <p:nvPr/>
        </p:nvGrpSpPr>
        <p:grpSpPr>
          <a:xfrm>
            <a:off x="10549471" y="4151348"/>
            <a:ext cx="1097280" cy="1756582"/>
            <a:chOff x="10549471" y="3992984"/>
            <a:chExt cx="1097280" cy="1756582"/>
          </a:xfrm>
        </p:grpSpPr>
        <p:sp>
          <p:nvSpPr>
            <p:cNvPr id="103" name="TextBox 102"/>
            <p:cNvSpPr txBox="1"/>
            <p:nvPr/>
          </p:nvSpPr>
          <p:spPr>
            <a:xfrm>
              <a:off x="10549471" y="3992984"/>
              <a:ext cx="1097280" cy="365760"/>
            </a:xfrm>
            <a:prstGeom prst="rect">
              <a:avLst/>
            </a:prstGeom>
            <a:noFill/>
          </p:spPr>
          <p:txBody>
            <a:bodyPr wrap="none" lIns="0" tIns="0" rIns="0" bIns="0" rtlCol="0">
              <a:noAutofit/>
            </a:bodyPr>
            <a:lstStyle/>
            <a:p>
              <a:pPr algn="ctr">
                <a:lnSpc>
                  <a:spcPts val="1400"/>
                </a:lnSpc>
              </a:pPr>
              <a:r>
                <a:rPr lang="en-US" sz="1400" b="1" dirty="0" smtClean="0"/>
                <a:t>Impl.</a:t>
              </a:r>
            </a:p>
            <a:p>
              <a:pPr algn="ctr">
                <a:lnSpc>
                  <a:spcPts val="1400"/>
                </a:lnSpc>
              </a:pPr>
              <a:r>
                <a:rPr lang="en-US" sz="1400" b="1" dirty="0" smtClean="0"/>
                <a:t>Mobile</a:t>
              </a:r>
            </a:p>
            <a:p>
              <a:pPr algn="ctr">
                <a:lnSpc>
                  <a:spcPts val="1400"/>
                </a:lnSpc>
              </a:pPr>
              <a:r>
                <a:rPr lang="en-US" sz="1400" b="1" dirty="0" smtClean="0"/>
                <a:t>Solution</a:t>
              </a:r>
              <a:endParaRPr lang="en-US" sz="1400" b="1" dirty="0"/>
            </a:p>
          </p:txBody>
        </p:sp>
        <p:grpSp>
          <p:nvGrpSpPr>
            <p:cNvPr id="84" name="Group 83"/>
            <p:cNvGrpSpPr/>
            <p:nvPr/>
          </p:nvGrpSpPr>
          <p:grpSpPr>
            <a:xfrm>
              <a:off x="10822228" y="4460574"/>
              <a:ext cx="528093" cy="1288992"/>
              <a:chOff x="2145255" y="2721911"/>
              <a:chExt cx="528093" cy="1288992"/>
            </a:xfrm>
          </p:grpSpPr>
          <p:pic>
            <p:nvPicPr>
              <p:cNvPr id="85" name="Picture 84"/>
              <p:cNvPicPr>
                <a:picLocks noChangeAspect="1"/>
              </p:cNvPicPr>
              <p:nvPr/>
            </p:nvPicPr>
            <p:blipFill>
              <a:blip r:embed="rId4">
                <a:grayscl/>
              </a:blip>
              <a:stretch>
                <a:fillRect/>
              </a:stretch>
            </p:blipFill>
            <p:spPr>
              <a:xfrm>
                <a:off x="2145255" y="2721911"/>
                <a:ext cx="528093" cy="728128"/>
              </a:xfrm>
              <a:prstGeom prst="rect">
                <a:avLst/>
              </a:prstGeom>
            </p:spPr>
          </p:pic>
          <p:cxnSp>
            <p:nvCxnSpPr>
              <p:cNvPr id="86" name="Straight Connector 85"/>
              <p:cNvCxnSpPr/>
              <p:nvPr/>
            </p:nvCxnSpPr>
            <p:spPr>
              <a:xfrm flipH="1">
                <a:off x="2397905" y="3425687"/>
                <a:ext cx="1" cy="585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10817787" y="4530187"/>
              <a:ext cx="492443" cy="369332"/>
            </a:xfrm>
            <a:prstGeom prst="rect">
              <a:avLst/>
            </a:prstGeom>
            <a:noFill/>
          </p:spPr>
          <p:txBody>
            <a:bodyPr wrap="none" lIns="0" tIns="0" rIns="0" bIns="0" rtlCol="0" anchor="ctr">
              <a:noAutofit/>
            </a:bodyPr>
            <a:lstStyle/>
            <a:p>
              <a:pPr algn="ctr"/>
              <a:r>
                <a:rPr lang="en-US" b="1" dirty="0" smtClean="0"/>
                <a:t>19</a:t>
              </a:r>
              <a:endParaRPr lang="en-US" b="1" dirty="0"/>
            </a:p>
          </p:txBody>
        </p:sp>
      </p:grpSp>
      <p:sp>
        <p:nvSpPr>
          <p:cNvPr id="11" name="TextBox 10"/>
          <p:cNvSpPr txBox="1"/>
          <p:nvPr/>
        </p:nvSpPr>
        <p:spPr>
          <a:xfrm>
            <a:off x="44208" y="681355"/>
            <a:ext cx="6620549" cy="955703"/>
          </a:xfrm>
          <a:prstGeom prst="rect">
            <a:avLst/>
          </a:prstGeom>
          <a:noFill/>
          <a:ln w="31750">
            <a:noFill/>
          </a:ln>
        </p:spPr>
        <p:txBody>
          <a:bodyPr wrap="square" lIns="45720" tIns="0" rIns="45720" bIns="0" rtlCol="0" anchor="ctr">
            <a:noAutofit/>
          </a:bodyPr>
          <a:lstStyle/>
          <a:p>
            <a:pPr>
              <a:spcAft>
                <a:spcPts val="600"/>
              </a:spcAft>
            </a:pPr>
            <a:r>
              <a:rPr lang="en-US" sz="2000" b="1" dirty="0" smtClean="0"/>
              <a:t>Assumption:</a:t>
            </a:r>
          </a:p>
          <a:p>
            <a:pPr marL="285750" indent="-285750">
              <a:lnSpc>
                <a:spcPts val="1700"/>
              </a:lnSpc>
              <a:buFont typeface="Courier New" panose="02070309020205020404" pitchFamily="49" charset="0"/>
              <a:buChar char="o"/>
            </a:pPr>
            <a:r>
              <a:rPr lang="en-US" b="1" dirty="0" smtClean="0"/>
              <a:t>CMMS is installed.</a:t>
            </a:r>
          </a:p>
          <a:p>
            <a:pPr marL="285750" indent="-285750">
              <a:lnSpc>
                <a:spcPts val="1700"/>
              </a:lnSpc>
              <a:buFont typeface="Courier New" panose="02070309020205020404" pitchFamily="49" charset="0"/>
              <a:buChar char="o"/>
            </a:pPr>
            <a:r>
              <a:rPr lang="en-US" b="1" dirty="0" smtClean="0"/>
              <a:t>Organization requests assistance in Asset Management processes</a:t>
            </a:r>
          </a:p>
          <a:p>
            <a:pPr marL="285750" indent="-285750">
              <a:lnSpc>
                <a:spcPts val="1700"/>
              </a:lnSpc>
              <a:buFont typeface="Courier New" panose="02070309020205020404" pitchFamily="49" charset="0"/>
              <a:buChar char="o"/>
            </a:pPr>
            <a:r>
              <a:rPr lang="en-US" b="1" dirty="0" smtClean="0"/>
              <a:t>Requests Long Range Plan showing improvement initiatives </a:t>
            </a:r>
          </a:p>
        </p:txBody>
      </p:sp>
      <p:grpSp>
        <p:nvGrpSpPr>
          <p:cNvPr id="31" name="Group 30"/>
          <p:cNvGrpSpPr/>
          <p:nvPr/>
        </p:nvGrpSpPr>
        <p:grpSpPr>
          <a:xfrm>
            <a:off x="7661121" y="3335750"/>
            <a:ext cx="1097280" cy="2644110"/>
            <a:chOff x="7661121" y="3177386"/>
            <a:chExt cx="1097280" cy="2644110"/>
          </a:xfrm>
        </p:grpSpPr>
        <p:grpSp>
          <p:nvGrpSpPr>
            <p:cNvPr id="68" name="Group 67"/>
            <p:cNvGrpSpPr/>
            <p:nvPr/>
          </p:nvGrpSpPr>
          <p:grpSpPr>
            <a:xfrm>
              <a:off x="7927127" y="3917596"/>
              <a:ext cx="528093" cy="1903900"/>
              <a:chOff x="2145255" y="2710507"/>
              <a:chExt cx="528093" cy="1903900"/>
            </a:xfrm>
          </p:grpSpPr>
          <p:pic>
            <p:nvPicPr>
              <p:cNvPr id="69" name="Picture 68"/>
              <p:cNvPicPr>
                <a:picLocks noChangeAspect="1"/>
              </p:cNvPicPr>
              <p:nvPr/>
            </p:nvPicPr>
            <p:blipFill>
              <a:blip r:embed="rId4">
                <a:grayscl/>
              </a:blip>
              <a:stretch>
                <a:fillRect/>
              </a:stretch>
            </p:blipFill>
            <p:spPr>
              <a:xfrm>
                <a:off x="2145255" y="2710507"/>
                <a:ext cx="528093" cy="728128"/>
              </a:xfrm>
              <a:prstGeom prst="rect">
                <a:avLst/>
              </a:prstGeom>
            </p:spPr>
          </p:pic>
          <p:cxnSp>
            <p:nvCxnSpPr>
              <p:cNvPr id="70" name="Straight Connector 69"/>
              <p:cNvCxnSpPr/>
              <p:nvPr/>
            </p:nvCxnSpPr>
            <p:spPr>
              <a:xfrm flipH="1">
                <a:off x="2397905" y="3425687"/>
                <a:ext cx="1" cy="1188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TextBox 166"/>
            <p:cNvSpPr txBox="1"/>
            <p:nvPr/>
          </p:nvSpPr>
          <p:spPr>
            <a:xfrm>
              <a:off x="7923736" y="3999861"/>
              <a:ext cx="492443" cy="369332"/>
            </a:xfrm>
            <a:prstGeom prst="rect">
              <a:avLst/>
            </a:prstGeom>
            <a:noFill/>
          </p:spPr>
          <p:txBody>
            <a:bodyPr wrap="none" lIns="0" tIns="0" rIns="0" bIns="0" rtlCol="0" anchor="ctr">
              <a:noAutofit/>
            </a:bodyPr>
            <a:lstStyle/>
            <a:p>
              <a:pPr algn="ctr"/>
              <a:r>
                <a:rPr lang="en-US" b="1" dirty="0" smtClean="0"/>
                <a:t>14</a:t>
              </a:r>
              <a:endParaRPr lang="en-US" b="1" dirty="0"/>
            </a:p>
          </p:txBody>
        </p:sp>
        <p:sp>
          <p:nvSpPr>
            <p:cNvPr id="175" name="TextBox 174"/>
            <p:cNvSpPr txBox="1"/>
            <p:nvPr/>
          </p:nvSpPr>
          <p:spPr>
            <a:xfrm>
              <a:off x="7661121" y="3177386"/>
              <a:ext cx="1097280" cy="365760"/>
            </a:xfrm>
            <a:prstGeom prst="rect">
              <a:avLst/>
            </a:prstGeom>
            <a:noFill/>
          </p:spPr>
          <p:txBody>
            <a:bodyPr wrap="none" lIns="0" tIns="0" rIns="0" bIns="0" rtlCol="0">
              <a:noAutofit/>
            </a:bodyPr>
            <a:lstStyle/>
            <a:p>
              <a:pPr algn="ctr">
                <a:lnSpc>
                  <a:spcPts val="1400"/>
                </a:lnSpc>
              </a:pPr>
              <a:r>
                <a:rPr lang="en-US" sz="1400" b="1" dirty="0" smtClean="0"/>
                <a:t>Implement</a:t>
              </a:r>
            </a:p>
            <a:p>
              <a:pPr algn="ctr">
                <a:lnSpc>
                  <a:spcPts val="1400"/>
                </a:lnSpc>
              </a:pPr>
              <a:r>
                <a:rPr lang="en-US" sz="1400" b="1" dirty="0" smtClean="0"/>
                <a:t>Chronic</a:t>
              </a:r>
            </a:p>
            <a:p>
              <a:pPr algn="ctr">
                <a:lnSpc>
                  <a:spcPts val="1400"/>
                </a:lnSpc>
              </a:pPr>
              <a:r>
                <a:rPr lang="en-US" sz="1400" b="1" dirty="0" smtClean="0"/>
                <a:t>Failure</a:t>
              </a:r>
            </a:p>
            <a:p>
              <a:pPr algn="ctr">
                <a:lnSpc>
                  <a:spcPts val="1400"/>
                </a:lnSpc>
              </a:pPr>
              <a:r>
                <a:rPr lang="en-US" sz="1400" b="1" dirty="0" smtClean="0"/>
                <a:t>Analysis</a:t>
              </a:r>
              <a:endParaRPr lang="en-US" sz="1400" b="1" dirty="0"/>
            </a:p>
          </p:txBody>
        </p:sp>
      </p:grpSp>
      <p:grpSp>
        <p:nvGrpSpPr>
          <p:cNvPr id="20" name="Group 19"/>
          <p:cNvGrpSpPr/>
          <p:nvPr/>
        </p:nvGrpSpPr>
        <p:grpSpPr>
          <a:xfrm>
            <a:off x="1412420" y="3271541"/>
            <a:ext cx="822960" cy="1638881"/>
            <a:chOff x="1412420" y="3113177"/>
            <a:chExt cx="822960" cy="1638881"/>
          </a:xfrm>
        </p:grpSpPr>
        <p:grpSp>
          <p:nvGrpSpPr>
            <p:cNvPr id="35" name="Group 34"/>
            <p:cNvGrpSpPr/>
            <p:nvPr/>
          </p:nvGrpSpPr>
          <p:grpSpPr>
            <a:xfrm>
              <a:off x="1565720" y="3443093"/>
              <a:ext cx="528093" cy="1308965"/>
              <a:chOff x="1565720" y="3443093"/>
              <a:chExt cx="528093" cy="1308965"/>
            </a:xfrm>
          </p:grpSpPr>
          <p:pic>
            <p:nvPicPr>
              <p:cNvPr id="8" name="Picture 7"/>
              <p:cNvPicPr>
                <a:picLocks noChangeAspect="1"/>
              </p:cNvPicPr>
              <p:nvPr/>
            </p:nvPicPr>
            <p:blipFill>
              <a:blip r:embed="rId4">
                <a:duotone>
                  <a:schemeClr val="accent4">
                    <a:shade val="45000"/>
                    <a:satMod val="135000"/>
                  </a:schemeClr>
                  <a:prstClr val="white"/>
                </a:duotone>
              </a:blip>
              <a:stretch>
                <a:fillRect/>
              </a:stretch>
            </p:blipFill>
            <p:spPr>
              <a:xfrm>
                <a:off x="1565720" y="3443093"/>
                <a:ext cx="528093" cy="728128"/>
              </a:xfrm>
              <a:prstGeom prst="rect">
                <a:avLst/>
              </a:prstGeom>
            </p:spPr>
          </p:pic>
          <p:cxnSp>
            <p:nvCxnSpPr>
              <p:cNvPr id="32" name="Straight Connector 31"/>
              <p:cNvCxnSpPr/>
              <p:nvPr/>
            </p:nvCxnSpPr>
            <p:spPr>
              <a:xfrm flipH="1">
                <a:off x="1816057" y="4166716"/>
                <a:ext cx="1" cy="585342"/>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1562175" y="3507327"/>
              <a:ext cx="492443" cy="369332"/>
            </a:xfrm>
            <a:prstGeom prst="rect">
              <a:avLst/>
            </a:prstGeom>
            <a:noFill/>
          </p:spPr>
          <p:txBody>
            <a:bodyPr wrap="none" lIns="0" tIns="0" rIns="0" bIns="0" rtlCol="0" anchor="ctr">
              <a:noAutofit/>
            </a:bodyPr>
            <a:lstStyle/>
            <a:p>
              <a:pPr algn="ctr"/>
              <a:r>
                <a:rPr lang="en-US" b="1" dirty="0" smtClean="0"/>
                <a:t>03</a:t>
              </a:r>
              <a:endParaRPr lang="en-US" b="1" dirty="0"/>
            </a:p>
          </p:txBody>
        </p:sp>
        <p:sp>
          <p:nvSpPr>
            <p:cNvPr id="93" name="TextBox 92"/>
            <p:cNvSpPr txBox="1"/>
            <p:nvPr/>
          </p:nvSpPr>
          <p:spPr>
            <a:xfrm>
              <a:off x="1412420" y="3113177"/>
              <a:ext cx="822960" cy="365760"/>
            </a:xfrm>
            <a:prstGeom prst="rect">
              <a:avLst/>
            </a:prstGeom>
            <a:noFill/>
          </p:spPr>
          <p:txBody>
            <a:bodyPr wrap="none" lIns="0" tIns="0" rIns="0" bIns="0" rtlCol="0">
              <a:noAutofit/>
            </a:bodyPr>
            <a:lstStyle/>
            <a:p>
              <a:pPr algn="ctr">
                <a:lnSpc>
                  <a:spcPts val="1400"/>
                </a:lnSpc>
              </a:pPr>
              <a:r>
                <a:rPr lang="en-US" sz="1400" b="1" dirty="0" smtClean="0"/>
                <a:t>Identify</a:t>
              </a:r>
            </a:p>
            <a:p>
              <a:pPr algn="ctr">
                <a:lnSpc>
                  <a:spcPts val="1400"/>
                </a:lnSpc>
              </a:pPr>
              <a:r>
                <a:rPr lang="en-US" sz="1400" b="1" dirty="0" smtClean="0"/>
                <a:t>Stakeholders</a:t>
              </a:r>
              <a:endParaRPr lang="en-US" sz="1400" b="1" dirty="0"/>
            </a:p>
          </p:txBody>
        </p:sp>
      </p:grpSp>
      <p:grpSp>
        <p:nvGrpSpPr>
          <p:cNvPr id="24" name="Group 23"/>
          <p:cNvGrpSpPr/>
          <p:nvPr/>
        </p:nvGrpSpPr>
        <p:grpSpPr>
          <a:xfrm>
            <a:off x="3705746" y="2880702"/>
            <a:ext cx="822960" cy="1821131"/>
            <a:chOff x="3705746" y="2722338"/>
            <a:chExt cx="822960" cy="1821131"/>
          </a:xfrm>
        </p:grpSpPr>
        <p:grpSp>
          <p:nvGrpSpPr>
            <p:cNvPr id="45" name="Group 44"/>
            <p:cNvGrpSpPr/>
            <p:nvPr/>
          </p:nvGrpSpPr>
          <p:grpSpPr>
            <a:xfrm>
              <a:off x="3881550" y="3234834"/>
              <a:ext cx="528093" cy="1308635"/>
              <a:chOff x="985536" y="3112687"/>
              <a:chExt cx="528093" cy="1308635"/>
            </a:xfrm>
          </p:grpSpPr>
          <p:pic>
            <p:nvPicPr>
              <p:cNvPr id="46" name="Picture 45"/>
              <p:cNvPicPr>
                <a:picLocks noChangeAspect="1"/>
              </p:cNvPicPr>
              <p:nvPr/>
            </p:nvPicPr>
            <p:blipFill>
              <a:blip r:embed="rId4">
                <a:duotone>
                  <a:schemeClr val="accent6">
                    <a:shade val="45000"/>
                    <a:satMod val="135000"/>
                  </a:schemeClr>
                  <a:prstClr val="white"/>
                </a:duotone>
              </a:blip>
              <a:stretch>
                <a:fillRect/>
              </a:stretch>
            </p:blipFill>
            <p:spPr>
              <a:xfrm>
                <a:off x="985536" y="3112687"/>
                <a:ext cx="528093" cy="728128"/>
              </a:xfrm>
              <a:prstGeom prst="rect">
                <a:avLst/>
              </a:prstGeom>
            </p:spPr>
          </p:pic>
          <p:cxnSp>
            <p:nvCxnSpPr>
              <p:cNvPr id="47" name="Straight Connector 46"/>
              <p:cNvCxnSpPr/>
              <p:nvPr/>
            </p:nvCxnSpPr>
            <p:spPr>
              <a:xfrm flipH="1">
                <a:off x="1239309" y="3836106"/>
                <a:ext cx="1" cy="585216"/>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160" name="TextBox 159"/>
            <p:cNvSpPr txBox="1"/>
            <p:nvPr/>
          </p:nvSpPr>
          <p:spPr>
            <a:xfrm>
              <a:off x="3886200" y="3288268"/>
              <a:ext cx="492443" cy="369332"/>
            </a:xfrm>
            <a:prstGeom prst="rect">
              <a:avLst/>
            </a:prstGeom>
            <a:noFill/>
          </p:spPr>
          <p:txBody>
            <a:bodyPr wrap="none" lIns="0" tIns="0" rIns="0" bIns="0" rtlCol="0" anchor="ctr">
              <a:noAutofit/>
            </a:bodyPr>
            <a:lstStyle/>
            <a:p>
              <a:pPr algn="ctr"/>
              <a:r>
                <a:rPr lang="en-US" b="1" dirty="0" smtClean="0"/>
                <a:t>07</a:t>
              </a:r>
              <a:endParaRPr lang="en-US" b="1" dirty="0"/>
            </a:p>
          </p:txBody>
        </p:sp>
        <p:sp>
          <p:nvSpPr>
            <p:cNvPr id="176" name="TextBox 175"/>
            <p:cNvSpPr txBox="1"/>
            <p:nvPr/>
          </p:nvSpPr>
          <p:spPr>
            <a:xfrm>
              <a:off x="3705746" y="2722338"/>
              <a:ext cx="82296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AS-IS</a:t>
              </a:r>
            </a:p>
            <a:p>
              <a:pPr algn="ctr">
                <a:lnSpc>
                  <a:spcPts val="1400"/>
                </a:lnSpc>
              </a:pPr>
              <a:r>
                <a:rPr lang="en-US" sz="1400" b="1" dirty="0" smtClean="0"/>
                <a:t>TO-BE</a:t>
              </a:r>
              <a:endParaRPr lang="en-US" sz="1400" b="1" dirty="0"/>
            </a:p>
          </p:txBody>
        </p:sp>
      </p:grpSp>
      <p:grpSp>
        <p:nvGrpSpPr>
          <p:cNvPr id="25" name="Group 24"/>
          <p:cNvGrpSpPr/>
          <p:nvPr/>
        </p:nvGrpSpPr>
        <p:grpSpPr>
          <a:xfrm>
            <a:off x="4251054" y="2384000"/>
            <a:ext cx="822960" cy="2390379"/>
            <a:chOff x="4251054" y="2225636"/>
            <a:chExt cx="822960" cy="2390379"/>
          </a:xfrm>
        </p:grpSpPr>
        <p:grpSp>
          <p:nvGrpSpPr>
            <p:cNvPr id="49" name="Group 48"/>
            <p:cNvGrpSpPr/>
            <p:nvPr/>
          </p:nvGrpSpPr>
          <p:grpSpPr>
            <a:xfrm>
              <a:off x="4457530" y="2734495"/>
              <a:ext cx="528093" cy="1881520"/>
              <a:chOff x="1555446" y="3679396"/>
              <a:chExt cx="528093" cy="1881520"/>
            </a:xfrm>
          </p:grpSpPr>
          <p:pic>
            <p:nvPicPr>
              <p:cNvPr id="50" name="Picture 49"/>
              <p:cNvPicPr>
                <a:picLocks noChangeAspect="1"/>
              </p:cNvPicPr>
              <p:nvPr/>
            </p:nvPicPr>
            <p:blipFill>
              <a:blip r:embed="rId4">
                <a:duotone>
                  <a:schemeClr val="accent4">
                    <a:shade val="45000"/>
                    <a:satMod val="135000"/>
                  </a:schemeClr>
                  <a:prstClr val="white"/>
                </a:duotone>
              </a:blip>
              <a:stretch>
                <a:fillRect/>
              </a:stretch>
            </p:blipFill>
            <p:spPr>
              <a:xfrm>
                <a:off x="1555446" y="3679396"/>
                <a:ext cx="528093" cy="728128"/>
              </a:xfrm>
              <a:prstGeom prst="rect">
                <a:avLst/>
              </a:prstGeom>
            </p:spPr>
          </p:pic>
          <p:cxnSp>
            <p:nvCxnSpPr>
              <p:cNvPr id="51" name="Straight Connector 50"/>
              <p:cNvCxnSpPr/>
              <p:nvPr/>
            </p:nvCxnSpPr>
            <p:spPr>
              <a:xfrm flipH="1">
                <a:off x="1805783" y="4372196"/>
                <a:ext cx="1" cy="1188720"/>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4470528" y="2814510"/>
              <a:ext cx="492443" cy="369332"/>
            </a:xfrm>
            <a:prstGeom prst="rect">
              <a:avLst/>
            </a:prstGeom>
            <a:noFill/>
          </p:spPr>
          <p:txBody>
            <a:bodyPr wrap="none" lIns="0" tIns="0" rIns="0" bIns="0" rtlCol="0" anchor="ctr">
              <a:noAutofit/>
            </a:bodyPr>
            <a:lstStyle/>
            <a:p>
              <a:pPr algn="ctr"/>
              <a:r>
                <a:rPr lang="en-US" b="1" dirty="0" smtClean="0"/>
                <a:t>08</a:t>
              </a:r>
              <a:endParaRPr lang="en-US" b="1" dirty="0"/>
            </a:p>
          </p:txBody>
        </p:sp>
        <p:sp>
          <p:nvSpPr>
            <p:cNvPr id="177" name="TextBox 176"/>
            <p:cNvSpPr txBox="1"/>
            <p:nvPr/>
          </p:nvSpPr>
          <p:spPr>
            <a:xfrm>
              <a:off x="4251054" y="2225636"/>
              <a:ext cx="822960" cy="365760"/>
            </a:xfrm>
            <a:prstGeom prst="rect">
              <a:avLst/>
            </a:prstGeom>
            <a:noFill/>
          </p:spPr>
          <p:txBody>
            <a:bodyPr wrap="none" lIns="0" tIns="0" rIns="0" bIns="0" rtlCol="0">
              <a:noAutofit/>
            </a:bodyPr>
            <a:lstStyle/>
            <a:p>
              <a:pPr algn="ctr">
                <a:lnSpc>
                  <a:spcPts val="1400"/>
                </a:lnSpc>
              </a:pPr>
              <a:r>
                <a:rPr lang="en-US" sz="1400" b="1" dirty="0" smtClean="0"/>
                <a:t>Perform</a:t>
              </a:r>
            </a:p>
            <a:p>
              <a:pPr algn="ctr">
                <a:lnSpc>
                  <a:spcPts val="1400"/>
                </a:lnSpc>
              </a:pPr>
              <a:r>
                <a:rPr lang="en-US" sz="1400" b="1" dirty="0" smtClean="0"/>
                <a:t>GAP</a:t>
              </a:r>
            </a:p>
            <a:p>
              <a:pPr algn="ctr">
                <a:lnSpc>
                  <a:spcPts val="1400"/>
                </a:lnSpc>
              </a:pPr>
              <a:r>
                <a:rPr lang="en-US" sz="1400" b="1" dirty="0" smtClean="0"/>
                <a:t>Analysis</a:t>
              </a:r>
              <a:endParaRPr lang="en-US" sz="1400" b="1" dirty="0"/>
            </a:p>
          </p:txBody>
        </p:sp>
      </p:grpSp>
      <p:grpSp>
        <p:nvGrpSpPr>
          <p:cNvPr id="26" name="Group 25"/>
          <p:cNvGrpSpPr/>
          <p:nvPr/>
        </p:nvGrpSpPr>
        <p:grpSpPr>
          <a:xfrm>
            <a:off x="4740209" y="3053701"/>
            <a:ext cx="1097280" cy="1816519"/>
            <a:chOff x="4740209" y="2895337"/>
            <a:chExt cx="1097280" cy="1816519"/>
          </a:xfrm>
        </p:grpSpPr>
        <p:grpSp>
          <p:nvGrpSpPr>
            <p:cNvPr id="52" name="Group 51"/>
            <p:cNvGrpSpPr/>
            <p:nvPr/>
          </p:nvGrpSpPr>
          <p:grpSpPr>
            <a:xfrm>
              <a:off x="5029223" y="3406962"/>
              <a:ext cx="528093" cy="1304894"/>
              <a:chOff x="2145255" y="2745764"/>
              <a:chExt cx="528093" cy="1304894"/>
            </a:xfrm>
          </p:grpSpPr>
          <p:pic>
            <p:nvPicPr>
              <p:cNvPr id="53" name="Picture 52"/>
              <p:cNvPicPr>
                <a:picLocks noChangeAspect="1"/>
              </p:cNvPicPr>
              <p:nvPr/>
            </p:nvPicPr>
            <p:blipFill>
              <a:blip r:embed="rId4">
                <a:grayscl/>
              </a:blip>
              <a:stretch>
                <a:fillRect/>
              </a:stretch>
            </p:blipFill>
            <p:spPr>
              <a:xfrm>
                <a:off x="2145255" y="2745764"/>
                <a:ext cx="528093" cy="728128"/>
              </a:xfrm>
              <a:prstGeom prst="rect">
                <a:avLst/>
              </a:prstGeom>
            </p:spPr>
          </p:pic>
          <p:cxnSp>
            <p:nvCxnSpPr>
              <p:cNvPr id="54" name="Straight Connector 53"/>
              <p:cNvCxnSpPr/>
              <p:nvPr/>
            </p:nvCxnSpPr>
            <p:spPr>
              <a:xfrm flipH="1">
                <a:off x="2397905" y="3465442"/>
                <a:ext cx="1" cy="585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5042628" y="3506353"/>
              <a:ext cx="492443" cy="369332"/>
            </a:xfrm>
            <a:prstGeom prst="rect">
              <a:avLst/>
            </a:prstGeom>
            <a:noFill/>
          </p:spPr>
          <p:txBody>
            <a:bodyPr wrap="none" lIns="0" tIns="0" rIns="0" bIns="0" rtlCol="0" anchor="ctr">
              <a:noAutofit/>
            </a:bodyPr>
            <a:lstStyle/>
            <a:p>
              <a:pPr algn="ctr"/>
              <a:r>
                <a:rPr lang="en-US" b="1" dirty="0" smtClean="0"/>
                <a:t>09</a:t>
              </a:r>
              <a:endParaRPr lang="en-US" b="1" dirty="0"/>
            </a:p>
          </p:txBody>
        </p:sp>
        <p:sp>
          <p:nvSpPr>
            <p:cNvPr id="178" name="TextBox 177"/>
            <p:cNvSpPr txBox="1"/>
            <p:nvPr/>
          </p:nvSpPr>
          <p:spPr>
            <a:xfrm>
              <a:off x="4740209" y="2895337"/>
              <a:ext cx="109728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Action</a:t>
              </a:r>
            </a:p>
            <a:p>
              <a:pPr algn="ctr">
                <a:lnSpc>
                  <a:spcPts val="1400"/>
                </a:lnSpc>
              </a:pPr>
              <a:r>
                <a:rPr lang="en-US" sz="1400" b="1" dirty="0" smtClean="0"/>
                <a:t>Plan</a:t>
              </a:r>
              <a:endParaRPr lang="en-US" sz="1400" b="1" dirty="0"/>
            </a:p>
          </p:txBody>
        </p:sp>
      </p:grpSp>
      <p:grpSp>
        <p:nvGrpSpPr>
          <p:cNvPr id="30" name="Group 29"/>
          <p:cNvGrpSpPr/>
          <p:nvPr/>
        </p:nvGrpSpPr>
        <p:grpSpPr>
          <a:xfrm>
            <a:off x="7010400" y="3831204"/>
            <a:ext cx="1097280" cy="1948308"/>
            <a:chOff x="7010400" y="3672840"/>
            <a:chExt cx="1097280" cy="1948308"/>
          </a:xfrm>
        </p:grpSpPr>
        <p:grpSp>
          <p:nvGrpSpPr>
            <p:cNvPr id="64" name="Group 63"/>
            <p:cNvGrpSpPr/>
            <p:nvPr/>
          </p:nvGrpSpPr>
          <p:grpSpPr>
            <a:xfrm>
              <a:off x="7349253" y="4321327"/>
              <a:ext cx="528093" cy="1299821"/>
              <a:chOff x="1565720" y="3452237"/>
              <a:chExt cx="528093" cy="1299821"/>
            </a:xfrm>
          </p:grpSpPr>
          <p:pic>
            <p:nvPicPr>
              <p:cNvPr id="65" name="Picture 64"/>
              <p:cNvPicPr>
                <a:picLocks noChangeAspect="1"/>
              </p:cNvPicPr>
              <p:nvPr/>
            </p:nvPicPr>
            <p:blipFill>
              <a:blip r:embed="rId4">
                <a:duotone>
                  <a:schemeClr val="accent4">
                    <a:shade val="45000"/>
                    <a:satMod val="135000"/>
                  </a:schemeClr>
                  <a:prstClr val="white"/>
                </a:duotone>
              </a:blip>
              <a:stretch>
                <a:fillRect/>
              </a:stretch>
            </p:blipFill>
            <p:spPr>
              <a:xfrm>
                <a:off x="1565720" y="3452237"/>
                <a:ext cx="528093" cy="728128"/>
              </a:xfrm>
              <a:prstGeom prst="rect">
                <a:avLst/>
              </a:prstGeom>
            </p:spPr>
          </p:pic>
          <p:cxnSp>
            <p:nvCxnSpPr>
              <p:cNvPr id="66" name="Straight Connector 65"/>
              <p:cNvCxnSpPr/>
              <p:nvPr/>
            </p:nvCxnSpPr>
            <p:spPr>
              <a:xfrm flipH="1">
                <a:off x="1816057" y="4166716"/>
                <a:ext cx="1" cy="585342"/>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7342254" y="4377214"/>
              <a:ext cx="492443" cy="369332"/>
            </a:xfrm>
            <a:prstGeom prst="rect">
              <a:avLst/>
            </a:prstGeom>
            <a:noFill/>
          </p:spPr>
          <p:txBody>
            <a:bodyPr wrap="none" lIns="0" tIns="0" rIns="0" bIns="0" rtlCol="0" anchor="ctr">
              <a:noAutofit/>
            </a:bodyPr>
            <a:lstStyle/>
            <a:p>
              <a:pPr algn="ctr"/>
              <a:r>
                <a:rPr lang="en-US" b="1" dirty="0" smtClean="0"/>
                <a:t>13</a:t>
              </a:r>
              <a:endParaRPr lang="en-US" b="1" dirty="0"/>
            </a:p>
          </p:txBody>
        </p:sp>
        <p:sp>
          <p:nvSpPr>
            <p:cNvPr id="99" name="TextBox 98"/>
            <p:cNvSpPr txBox="1"/>
            <p:nvPr/>
          </p:nvSpPr>
          <p:spPr>
            <a:xfrm>
              <a:off x="7010400" y="3672840"/>
              <a:ext cx="1097280" cy="365760"/>
            </a:xfrm>
            <a:prstGeom prst="rect">
              <a:avLst/>
            </a:prstGeom>
            <a:noFill/>
          </p:spPr>
          <p:txBody>
            <a:bodyPr wrap="none" lIns="0" tIns="0" rIns="0" bIns="0" rtlCol="0">
              <a:noAutofit/>
            </a:bodyPr>
            <a:lstStyle/>
            <a:p>
              <a:pPr algn="ctr">
                <a:lnSpc>
                  <a:spcPts val="1400"/>
                </a:lnSpc>
              </a:pPr>
              <a:r>
                <a:rPr lang="en-US" sz="1400" b="1" dirty="0" smtClean="0"/>
                <a:t>Load </a:t>
              </a:r>
            </a:p>
            <a:p>
              <a:pPr algn="ctr">
                <a:lnSpc>
                  <a:spcPts val="1400"/>
                </a:lnSpc>
              </a:pPr>
              <a:r>
                <a:rPr lang="en-US" sz="1400" b="1" dirty="0" smtClean="0"/>
                <a:t>Missing</a:t>
              </a:r>
            </a:p>
            <a:p>
              <a:pPr algn="ctr">
                <a:lnSpc>
                  <a:spcPts val="1400"/>
                </a:lnSpc>
              </a:pPr>
              <a:r>
                <a:rPr lang="en-US" sz="1400" b="1" dirty="0" smtClean="0"/>
                <a:t>Foundation</a:t>
              </a:r>
            </a:p>
            <a:p>
              <a:pPr algn="ctr">
                <a:lnSpc>
                  <a:spcPts val="1400"/>
                </a:lnSpc>
              </a:pPr>
              <a:r>
                <a:rPr lang="en-US" sz="1400" b="1" dirty="0" smtClean="0"/>
                <a:t>Data</a:t>
              </a:r>
              <a:endParaRPr lang="en-US" sz="1400" b="1" dirty="0"/>
            </a:p>
          </p:txBody>
        </p:sp>
      </p:grpSp>
      <p:grpSp>
        <p:nvGrpSpPr>
          <p:cNvPr id="48" name="Group 47"/>
          <p:cNvGrpSpPr/>
          <p:nvPr/>
        </p:nvGrpSpPr>
        <p:grpSpPr>
          <a:xfrm>
            <a:off x="11074812" y="3265474"/>
            <a:ext cx="1097280" cy="2466061"/>
            <a:chOff x="11074812" y="3107110"/>
            <a:chExt cx="1097280" cy="2466061"/>
          </a:xfrm>
        </p:grpSpPr>
        <p:grpSp>
          <p:nvGrpSpPr>
            <p:cNvPr id="87" name="Group 86"/>
            <p:cNvGrpSpPr/>
            <p:nvPr/>
          </p:nvGrpSpPr>
          <p:grpSpPr>
            <a:xfrm>
              <a:off x="11393888" y="3655642"/>
              <a:ext cx="528093" cy="1917529"/>
              <a:chOff x="2714934" y="3259433"/>
              <a:chExt cx="528093" cy="1917529"/>
            </a:xfrm>
          </p:grpSpPr>
          <p:pic>
            <p:nvPicPr>
              <p:cNvPr id="88" name="Picture 87"/>
              <p:cNvPicPr>
                <a:picLocks noChangeAspect="1"/>
              </p:cNvPicPr>
              <p:nvPr/>
            </p:nvPicPr>
            <p:blipFill>
              <a:blip r:embed="rId4">
                <a:duotone>
                  <a:schemeClr val="accent2">
                    <a:shade val="45000"/>
                    <a:satMod val="135000"/>
                  </a:schemeClr>
                  <a:prstClr val="white"/>
                </a:duotone>
              </a:blip>
              <a:stretch>
                <a:fillRect/>
              </a:stretch>
            </p:blipFill>
            <p:spPr>
              <a:xfrm>
                <a:off x="2714934" y="3259433"/>
                <a:ext cx="528093" cy="728128"/>
              </a:xfrm>
              <a:prstGeom prst="rect">
                <a:avLst/>
              </a:prstGeom>
            </p:spPr>
          </p:pic>
          <p:cxnSp>
            <p:nvCxnSpPr>
              <p:cNvPr id="89" name="Straight Connector 88"/>
              <p:cNvCxnSpPr/>
              <p:nvPr/>
            </p:nvCxnSpPr>
            <p:spPr>
              <a:xfrm flipH="1">
                <a:off x="2967317" y="3988242"/>
                <a:ext cx="1" cy="1188720"/>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173" name="TextBox 172"/>
            <p:cNvSpPr txBox="1"/>
            <p:nvPr/>
          </p:nvSpPr>
          <p:spPr>
            <a:xfrm>
              <a:off x="11392990" y="3743577"/>
              <a:ext cx="492443" cy="369332"/>
            </a:xfrm>
            <a:prstGeom prst="rect">
              <a:avLst/>
            </a:prstGeom>
            <a:noFill/>
          </p:spPr>
          <p:txBody>
            <a:bodyPr wrap="none" lIns="0" tIns="0" rIns="0" bIns="0" rtlCol="0" anchor="ctr">
              <a:noAutofit/>
            </a:bodyPr>
            <a:lstStyle/>
            <a:p>
              <a:pPr algn="ctr"/>
              <a:r>
                <a:rPr lang="en-US" b="1" dirty="0"/>
                <a:t>2</a:t>
              </a:r>
              <a:r>
                <a:rPr lang="en-US" b="1" dirty="0" smtClean="0"/>
                <a:t>0</a:t>
              </a:r>
              <a:endParaRPr lang="en-US" b="1" dirty="0"/>
            </a:p>
          </p:txBody>
        </p:sp>
        <p:sp>
          <p:nvSpPr>
            <p:cNvPr id="180" name="TextBox 179"/>
            <p:cNvSpPr txBox="1"/>
            <p:nvPr/>
          </p:nvSpPr>
          <p:spPr>
            <a:xfrm>
              <a:off x="11074812" y="3107110"/>
              <a:ext cx="109728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Long Range</a:t>
              </a:r>
            </a:p>
            <a:p>
              <a:pPr algn="ctr">
                <a:lnSpc>
                  <a:spcPts val="1400"/>
                </a:lnSpc>
              </a:pPr>
              <a:r>
                <a:rPr lang="en-US" sz="1400" b="1" dirty="0" smtClean="0"/>
                <a:t>Plan</a:t>
              </a:r>
              <a:endParaRPr lang="en-US" sz="1400" b="1" dirty="0"/>
            </a:p>
          </p:txBody>
        </p:sp>
      </p:grpSp>
      <p:grpSp>
        <p:nvGrpSpPr>
          <p:cNvPr id="27" name="Group 26"/>
          <p:cNvGrpSpPr/>
          <p:nvPr/>
        </p:nvGrpSpPr>
        <p:grpSpPr>
          <a:xfrm>
            <a:off x="5457953" y="1940012"/>
            <a:ext cx="2106357" cy="3093582"/>
            <a:chOff x="5457953" y="1781648"/>
            <a:chExt cx="2106357" cy="3093582"/>
          </a:xfrm>
        </p:grpSpPr>
        <p:sp>
          <p:nvSpPr>
            <p:cNvPr id="98" name="TextBox 97"/>
            <p:cNvSpPr txBox="1"/>
            <p:nvPr/>
          </p:nvSpPr>
          <p:spPr>
            <a:xfrm>
              <a:off x="5457953" y="2587246"/>
              <a:ext cx="822960" cy="365760"/>
            </a:xfrm>
            <a:prstGeom prst="rect">
              <a:avLst/>
            </a:prstGeom>
            <a:noFill/>
          </p:spPr>
          <p:txBody>
            <a:bodyPr wrap="none" lIns="0" tIns="0" rIns="0" bIns="0" rtlCol="0">
              <a:noAutofit/>
            </a:bodyPr>
            <a:lstStyle/>
            <a:p>
              <a:pPr algn="ctr">
                <a:lnSpc>
                  <a:spcPts val="1400"/>
                </a:lnSpc>
              </a:pPr>
              <a:r>
                <a:rPr lang="en-US" sz="1400" b="1" dirty="0" smtClean="0"/>
                <a:t>Configure</a:t>
              </a:r>
            </a:p>
            <a:p>
              <a:pPr algn="ctr">
                <a:lnSpc>
                  <a:spcPts val="1400"/>
                </a:lnSpc>
              </a:pPr>
              <a:r>
                <a:rPr lang="en-US" sz="1400" b="1" dirty="0" smtClean="0"/>
                <a:t>System</a:t>
              </a:r>
              <a:endParaRPr lang="en-US" sz="1400" b="1" dirty="0"/>
            </a:p>
          </p:txBody>
        </p:sp>
        <p:grpSp>
          <p:nvGrpSpPr>
            <p:cNvPr id="55" name="Group 54"/>
            <p:cNvGrpSpPr/>
            <p:nvPr/>
          </p:nvGrpSpPr>
          <p:grpSpPr>
            <a:xfrm>
              <a:off x="5624629" y="2966845"/>
              <a:ext cx="528093" cy="1908385"/>
              <a:chOff x="2714934" y="3268577"/>
              <a:chExt cx="528093" cy="1908385"/>
            </a:xfrm>
          </p:grpSpPr>
          <p:pic>
            <p:nvPicPr>
              <p:cNvPr id="56" name="Picture 55"/>
              <p:cNvPicPr>
                <a:picLocks noChangeAspect="1"/>
              </p:cNvPicPr>
              <p:nvPr/>
            </p:nvPicPr>
            <p:blipFill>
              <a:blip r:embed="rId4">
                <a:duotone>
                  <a:schemeClr val="accent2">
                    <a:shade val="45000"/>
                    <a:satMod val="135000"/>
                  </a:schemeClr>
                  <a:prstClr val="white"/>
                </a:duotone>
              </a:blip>
              <a:stretch>
                <a:fillRect/>
              </a:stretch>
            </p:blipFill>
            <p:spPr>
              <a:xfrm>
                <a:off x="2714934" y="3268577"/>
                <a:ext cx="528093" cy="728128"/>
              </a:xfrm>
              <a:prstGeom prst="rect">
                <a:avLst/>
              </a:prstGeom>
            </p:spPr>
          </p:pic>
          <p:cxnSp>
            <p:nvCxnSpPr>
              <p:cNvPr id="57" name="Straight Connector 56"/>
              <p:cNvCxnSpPr/>
              <p:nvPr/>
            </p:nvCxnSpPr>
            <p:spPr>
              <a:xfrm flipH="1">
                <a:off x="2967317" y="3988242"/>
                <a:ext cx="1" cy="1188720"/>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641941" y="3038289"/>
              <a:ext cx="492443" cy="369332"/>
            </a:xfrm>
            <a:prstGeom prst="rect">
              <a:avLst/>
            </a:prstGeom>
            <a:noFill/>
          </p:spPr>
          <p:txBody>
            <a:bodyPr wrap="none" lIns="0" tIns="0" rIns="0" bIns="0" rtlCol="0" anchor="ctr">
              <a:noAutofit/>
            </a:bodyPr>
            <a:lstStyle/>
            <a:p>
              <a:pPr algn="ctr"/>
              <a:r>
                <a:rPr lang="en-US" b="1" dirty="0" smtClean="0"/>
                <a:t>10</a:t>
              </a:r>
              <a:endParaRPr lang="en-US" b="1" dirty="0"/>
            </a:p>
          </p:txBody>
        </p:sp>
        <p:sp>
          <p:nvSpPr>
            <p:cNvPr id="12" name="TextBox 11"/>
            <p:cNvSpPr txBox="1"/>
            <p:nvPr/>
          </p:nvSpPr>
          <p:spPr>
            <a:xfrm>
              <a:off x="6473249" y="1781648"/>
              <a:ext cx="1091061" cy="420342"/>
            </a:xfrm>
            <a:prstGeom prst="rect">
              <a:avLst/>
            </a:prstGeom>
            <a:noFill/>
            <a:ln w="31750">
              <a:noFill/>
            </a:ln>
          </p:spPr>
          <p:txBody>
            <a:bodyPr wrap="square" lIns="45720" tIns="0" rIns="45720" bIns="0" rtlCol="0" anchor="ctr">
              <a:noAutofit/>
            </a:bodyPr>
            <a:lstStyle/>
            <a:p>
              <a:r>
                <a:rPr lang="en-US" sz="1200" b="1" dirty="0" smtClean="0"/>
                <a:t>Capture Failure Mode on WO</a:t>
              </a:r>
            </a:p>
          </p:txBody>
        </p:sp>
        <p:sp>
          <p:nvSpPr>
            <p:cNvPr id="13" name="Freeform 12"/>
            <p:cNvSpPr/>
            <p:nvPr/>
          </p:nvSpPr>
          <p:spPr>
            <a:xfrm rot="994249">
              <a:off x="5926590" y="1922346"/>
              <a:ext cx="431717" cy="687702"/>
            </a:xfrm>
            <a:custGeom>
              <a:avLst/>
              <a:gdLst>
                <a:gd name="connsiteX0" fmla="*/ 0 w 431717"/>
                <a:gd name="connsiteY0" fmla="*/ 687702 h 687702"/>
                <a:gd name="connsiteX1" fmla="*/ 109728 w 431717"/>
                <a:gd name="connsiteY1" fmla="*/ 312798 h 687702"/>
                <a:gd name="connsiteX2" fmla="*/ 201168 w 431717"/>
                <a:gd name="connsiteY2" fmla="*/ 468246 h 687702"/>
                <a:gd name="connsiteX3" fmla="*/ 411480 w 431717"/>
                <a:gd name="connsiteY3" fmla="*/ 38478 h 687702"/>
                <a:gd name="connsiteX4" fmla="*/ 411480 w 431717"/>
                <a:gd name="connsiteY4" fmla="*/ 47622 h 68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17" h="687702">
                  <a:moveTo>
                    <a:pt x="0" y="687702"/>
                  </a:moveTo>
                  <a:cubicBezTo>
                    <a:pt x="38100" y="518538"/>
                    <a:pt x="76200" y="349374"/>
                    <a:pt x="109728" y="312798"/>
                  </a:cubicBezTo>
                  <a:cubicBezTo>
                    <a:pt x="143256" y="276222"/>
                    <a:pt x="150876" y="513966"/>
                    <a:pt x="201168" y="468246"/>
                  </a:cubicBezTo>
                  <a:cubicBezTo>
                    <a:pt x="251460" y="422526"/>
                    <a:pt x="376428" y="108582"/>
                    <a:pt x="411480" y="38478"/>
                  </a:cubicBezTo>
                  <a:cubicBezTo>
                    <a:pt x="446532" y="-31626"/>
                    <a:pt x="429006" y="7998"/>
                    <a:pt x="411480" y="47622"/>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8" name="Group 27"/>
          <p:cNvGrpSpPr/>
          <p:nvPr/>
        </p:nvGrpSpPr>
        <p:grpSpPr>
          <a:xfrm>
            <a:off x="5901380" y="3402779"/>
            <a:ext cx="1097280" cy="1876212"/>
            <a:chOff x="5901380" y="3244415"/>
            <a:chExt cx="1097280" cy="1876212"/>
          </a:xfrm>
        </p:grpSpPr>
        <p:grpSp>
          <p:nvGrpSpPr>
            <p:cNvPr id="58" name="Group 57"/>
            <p:cNvGrpSpPr/>
            <p:nvPr/>
          </p:nvGrpSpPr>
          <p:grpSpPr>
            <a:xfrm>
              <a:off x="6189713" y="3816301"/>
              <a:ext cx="528093" cy="1304326"/>
              <a:chOff x="415626" y="3863575"/>
              <a:chExt cx="528093" cy="1304326"/>
            </a:xfrm>
          </p:grpSpPr>
          <p:pic>
            <p:nvPicPr>
              <p:cNvPr id="59" name="Picture 58"/>
              <p:cNvPicPr>
                <a:picLocks noChangeAspect="1"/>
              </p:cNvPicPr>
              <p:nvPr/>
            </p:nvPicPr>
            <p:blipFill>
              <a:blip r:embed="rId4">
                <a:duotone>
                  <a:schemeClr val="accent5">
                    <a:shade val="45000"/>
                    <a:satMod val="135000"/>
                  </a:schemeClr>
                  <a:prstClr val="white"/>
                </a:duotone>
              </a:blip>
              <a:stretch>
                <a:fillRect/>
              </a:stretch>
            </p:blipFill>
            <p:spPr>
              <a:xfrm>
                <a:off x="415626" y="3863575"/>
                <a:ext cx="528093" cy="728128"/>
              </a:xfrm>
              <a:prstGeom prst="rect">
                <a:avLst/>
              </a:prstGeom>
            </p:spPr>
          </p:pic>
          <p:cxnSp>
            <p:nvCxnSpPr>
              <p:cNvPr id="60" name="Straight Connector 59"/>
              <p:cNvCxnSpPr/>
              <p:nvPr/>
            </p:nvCxnSpPr>
            <p:spPr>
              <a:xfrm flipH="1">
                <a:off x="669398" y="4582559"/>
                <a:ext cx="1" cy="585342"/>
              </a:xfrm>
              <a:prstGeom prst="line">
                <a:avLst/>
              </a:prstGeom>
              <a:ln w="38100">
                <a:solidFill>
                  <a:srgbClr val="375EA5"/>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6188056" y="3874007"/>
              <a:ext cx="492443" cy="369332"/>
            </a:xfrm>
            <a:prstGeom prst="rect">
              <a:avLst/>
            </a:prstGeom>
            <a:noFill/>
          </p:spPr>
          <p:txBody>
            <a:bodyPr wrap="none" lIns="0" tIns="0" rIns="0" bIns="0" rtlCol="0" anchor="ctr">
              <a:noAutofit/>
            </a:bodyPr>
            <a:lstStyle/>
            <a:p>
              <a:pPr algn="ctr"/>
              <a:r>
                <a:rPr lang="en-US" b="1" dirty="0" smtClean="0"/>
                <a:t>11</a:t>
              </a:r>
              <a:endParaRPr lang="en-US" b="1" dirty="0"/>
            </a:p>
          </p:txBody>
        </p:sp>
        <p:sp>
          <p:nvSpPr>
            <p:cNvPr id="102" name="TextBox 101"/>
            <p:cNvSpPr txBox="1"/>
            <p:nvPr/>
          </p:nvSpPr>
          <p:spPr>
            <a:xfrm>
              <a:off x="5901380" y="3244415"/>
              <a:ext cx="109728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Reliability</a:t>
              </a:r>
            </a:p>
            <a:p>
              <a:pPr algn="ctr">
                <a:lnSpc>
                  <a:spcPts val="1400"/>
                </a:lnSpc>
              </a:pPr>
              <a:r>
                <a:rPr lang="en-US" sz="1400" b="1" dirty="0" smtClean="0"/>
                <a:t>Team</a:t>
              </a:r>
              <a:endParaRPr lang="en-US" sz="1400" b="1" dirty="0"/>
            </a:p>
          </p:txBody>
        </p:sp>
      </p:grpSp>
      <p:sp>
        <p:nvSpPr>
          <p:cNvPr id="67" name="TextBox 66"/>
          <p:cNvSpPr txBox="1"/>
          <p:nvPr/>
        </p:nvSpPr>
        <p:spPr>
          <a:xfrm>
            <a:off x="1907714" y="5773726"/>
            <a:ext cx="4851224" cy="703274"/>
          </a:xfrm>
          <a:prstGeom prst="rect">
            <a:avLst/>
          </a:prstGeom>
          <a:noFill/>
          <a:ln w="31750">
            <a:noFill/>
          </a:ln>
        </p:spPr>
        <p:txBody>
          <a:bodyPr wrap="square" lIns="45720" tIns="0" rIns="45720" bIns="0" rtlCol="0" anchor="ctr">
            <a:noAutofit/>
          </a:bodyPr>
          <a:lstStyle/>
          <a:p>
            <a:r>
              <a:rPr lang="en-US" sz="2000" b="1" dirty="0" smtClean="0"/>
              <a:t>You can install software,</a:t>
            </a:r>
          </a:p>
          <a:p>
            <a:r>
              <a:rPr lang="en-US" sz="2000" b="1" dirty="0"/>
              <a:t>b</a:t>
            </a:r>
            <a:r>
              <a:rPr lang="en-US" sz="2000" b="1" dirty="0" smtClean="0"/>
              <a:t>ut you cannot install reliability.</a:t>
            </a:r>
          </a:p>
        </p:txBody>
      </p:sp>
    </p:spTree>
    <p:extLst>
      <p:ext uri="{BB962C8B-B14F-4D97-AF65-F5344CB8AC3E}">
        <p14:creationId xmlns:p14="http://schemas.microsoft.com/office/powerpoint/2010/main" val="12775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childTnLst>
                          </p:cTn>
                        </p:par>
                        <p:par>
                          <p:cTn id="33" fill="hold">
                            <p:stCondLst>
                              <p:cond delay="1500"/>
                            </p:stCondLst>
                            <p:childTnLst>
                              <p:par>
                                <p:cTn id="34" presetID="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2" presetClass="entr" presetSubtype="1"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0-#ppt_h/2"/>
                                          </p:val>
                                        </p:tav>
                                        <p:tav tm="100000">
                                          <p:val>
                                            <p:strVal val="#ppt_y"/>
                                          </p:val>
                                        </p:tav>
                                      </p:tavLst>
                                    </p:anim>
                                  </p:childTnLst>
                                </p:cTn>
                              </p:par>
                            </p:childTnLst>
                          </p:cTn>
                        </p:par>
                        <p:par>
                          <p:cTn id="49" fill="hold">
                            <p:stCondLst>
                              <p:cond delay="1000"/>
                            </p:stCondLst>
                            <p:childTnLst>
                              <p:par>
                                <p:cTn id="50" presetID="2" presetClass="entr" presetSubtype="1"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0-#ppt_h/2"/>
                                          </p:val>
                                        </p:tav>
                                        <p:tav tm="100000">
                                          <p:val>
                                            <p:strVal val="#ppt_y"/>
                                          </p:val>
                                        </p:tav>
                                      </p:tavLst>
                                    </p:anim>
                                  </p:childTnLst>
                                </p:cTn>
                              </p:par>
                            </p:childTnLst>
                          </p:cTn>
                        </p:par>
                        <p:par>
                          <p:cTn id="54" fill="hold">
                            <p:stCondLst>
                              <p:cond delay="1500"/>
                            </p:stCondLst>
                            <p:childTnLst>
                              <p:par>
                                <p:cTn id="55" presetID="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0-#ppt_h/2"/>
                                          </p:val>
                                        </p:tav>
                                        <p:tav tm="100000">
                                          <p:val>
                                            <p:strVal val="#ppt_y"/>
                                          </p:val>
                                        </p:tav>
                                      </p:tavLst>
                                    </p:anim>
                                  </p:childTnLst>
                                </p:cTn>
                              </p:par>
                            </p:childTnLst>
                          </p:cTn>
                        </p:par>
                        <p:par>
                          <p:cTn id="70" fill="hold">
                            <p:stCondLst>
                              <p:cond delay="1000"/>
                            </p:stCondLst>
                            <p:childTnLst>
                              <p:par>
                                <p:cTn id="71" presetID="2" presetClass="entr" presetSubtype="1"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0-#ppt_h/2"/>
                                          </p:val>
                                        </p:tav>
                                        <p:tav tm="100000">
                                          <p:val>
                                            <p:strVal val="#ppt_y"/>
                                          </p:val>
                                        </p:tav>
                                      </p:tavLst>
                                    </p:anim>
                                  </p:childTnLst>
                                </p:cTn>
                              </p:par>
                            </p:childTnLst>
                          </p:cTn>
                        </p:par>
                        <p:par>
                          <p:cTn id="75" fill="hold">
                            <p:stCondLst>
                              <p:cond delay="1500"/>
                            </p:stCondLst>
                            <p:childTnLst>
                              <p:par>
                                <p:cTn id="76" presetID="2" presetClass="entr" presetSubtype="1"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0-#ppt_h/2"/>
                                          </p:val>
                                        </p:tav>
                                        <p:tav tm="100000">
                                          <p:val>
                                            <p:strVal val="#ppt_y"/>
                                          </p:val>
                                        </p:tav>
                                      </p:tavLst>
                                    </p:anim>
                                  </p:childTnLst>
                                </p:cTn>
                              </p:par>
                            </p:childTnLst>
                          </p:cTn>
                        </p:par>
                        <p:par>
                          <p:cTn id="80" fill="hold">
                            <p:stCondLst>
                              <p:cond delay="2000"/>
                            </p:stCondLst>
                            <p:childTnLst>
                              <p:par>
                                <p:cTn id="81" presetID="2" presetClass="entr" presetSubtype="1"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0-#ppt_h/2"/>
                                          </p:val>
                                        </p:tav>
                                        <p:tav tm="100000">
                                          <p:val>
                                            <p:strVal val="#ppt_y"/>
                                          </p:val>
                                        </p:tav>
                                      </p:tavLst>
                                    </p:anim>
                                  </p:childTnLst>
                                </p:cTn>
                              </p:par>
                            </p:childTnLst>
                          </p:cTn>
                        </p:par>
                        <p:par>
                          <p:cTn id="91" fill="hold">
                            <p:stCondLst>
                              <p:cond delay="500"/>
                            </p:stCondLst>
                            <p:childTnLst>
                              <p:par>
                                <p:cTn id="92" presetID="2" presetClass="entr" presetSubtype="1"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1000"/>
                            </p:stCondLst>
                            <p:childTnLst>
                              <p:par>
                                <p:cTn id="97" presetID="2" presetClass="entr" presetSubtype="1"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0-#ppt_h/2"/>
                                          </p:val>
                                        </p:tav>
                                        <p:tav tm="100000">
                                          <p:val>
                                            <p:strVal val="#ppt_y"/>
                                          </p:val>
                                        </p:tav>
                                      </p:tavLst>
                                    </p:anim>
                                  </p:childTnLst>
                                </p:cTn>
                              </p:par>
                            </p:childTnLst>
                          </p:cTn>
                        </p:par>
                        <p:par>
                          <p:cTn id="101" fill="hold">
                            <p:stCondLst>
                              <p:cond delay="1500"/>
                            </p:stCondLst>
                            <p:childTnLst>
                              <p:par>
                                <p:cTn id="102" presetID="2" presetClass="entr" presetSubtype="1"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fill="hold"/>
                                        <p:tgtEl>
                                          <p:spTgt spid="41"/>
                                        </p:tgtEl>
                                        <p:attrNameLst>
                                          <p:attrName>ppt_x</p:attrName>
                                        </p:attrNameLst>
                                      </p:cBhvr>
                                      <p:tavLst>
                                        <p:tav tm="0">
                                          <p:val>
                                            <p:strVal val="#ppt_x"/>
                                          </p:val>
                                        </p:tav>
                                        <p:tav tm="100000">
                                          <p:val>
                                            <p:strVal val="#ppt_x"/>
                                          </p:val>
                                        </p:tav>
                                      </p:tavLst>
                                    </p:anim>
                                    <p:anim calcmode="lin" valueType="num">
                                      <p:cBhvr additive="base">
                                        <p:cTn id="105" dur="500" fill="hold"/>
                                        <p:tgtEl>
                                          <p:spTgt spid="41"/>
                                        </p:tgtEl>
                                        <p:attrNameLst>
                                          <p:attrName>ppt_y</p:attrName>
                                        </p:attrNameLst>
                                      </p:cBhvr>
                                      <p:tavLst>
                                        <p:tav tm="0">
                                          <p:val>
                                            <p:strVal val="0-#ppt_h/2"/>
                                          </p:val>
                                        </p:tav>
                                        <p:tav tm="100000">
                                          <p:val>
                                            <p:strVal val="#ppt_y"/>
                                          </p:val>
                                        </p:tav>
                                      </p:tavLst>
                                    </p:anim>
                                  </p:childTnLst>
                                </p:cTn>
                              </p:par>
                            </p:childTnLst>
                          </p:cTn>
                        </p:par>
                        <p:par>
                          <p:cTn id="106" fill="hold">
                            <p:stCondLst>
                              <p:cond delay="2000"/>
                            </p:stCondLst>
                            <p:childTnLst>
                              <p:par>
                                <p:cTn id="107" presetID="2" presetClass="entr" presetSubtype="1"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ppt_x"/>
                                          </p:val>
                                        </p:tav>
                                        <p:tav tm="100000">
                                          <p:val>
                                            <p:strVal val="#ppt_x"/>
                                          </p:val>
                                        </p:tav>
                                      </p:tavLst>
                                    </p:anim>
                                    <p:anim calcmode="lin" valueType="num">
                                      <p:cBhvr additive="base">
                                        <p:cTn id="110" dur="500" fill="hold"/>
                                        <p:tgtEl>
                                          <p:spTgt spid="42"/>
                                        </p:tgtEl>
                                        <p:attrNameLst>
                                          <p:attrName>ppt_y</p:attrName>
                                        </p:attrNameLst>
                                      </p:cBhvr>
                                      <p:tavLst>
                                        <p:tav tm="0">
                                          <p:val>
                                            <p:strVal val="0-#ppt_h/2"/>
                                          </p:val>
                                        </p:tav>
                                        <p:tav tm="100000">
                                          <p:val>
                                            <p:strVal val="#ppt_y"/>
                                          </p:val>
                                        </p:tav>
                                      </p:tavLst>
                                    </p:anim>
                                  </p:childTnLst>
                                </p:cTn>
                              </p:par>
                            </p:childTnLst>
                          </p:cTn>
                        </p:par>
                        <p:par>
                          <p:cTn id="111" fill="hold">
                            <p:stCondLst>
                              <p:cond delay="2500"/>
                            </p:stCondLst>
                            <p:childTnLst>
                              <p:par>
                                <p:cTn id="112" presetID="2" presetClass="entr" presetSubtype="1"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additive="base">
                                        <p:cTn id="114" dur="500" fill="hold"/>
                                        <p:tgtEl>
                                          <p:spTgt spid="48"/>
                                        </p:tgtEl>
                                        <p:attrNameLst>
                                          <p:attrName>ppt_x</p:attrName>
                                        </p:attrNameLst>
                                      </p:cBhvr>
                                      <p:tavLst>
                                        <p:tav tm="0">
                                          <p:val>
                                            <p:strVal val="#ppt_x"/>
                                          </p:val>
                                        </p:tav>
                                        <p:tav tm="100000">
                                          <p:val>
                                            <p:strVal val="#ppt_x"/>
                                          </p:val>
                                        </p:tav>
                                      </p:tavLst>
                                    </p:anim>
                                    <p:anim calcmode="lin" valueType="num">
                                      <p:cBhvr additive="base">
                                        <p:cTn id="115" dur="500" fill="hold"/>
                                        <p:tgtEl>
                                          <p:spTgt spid="48"/>
                                        </p:tgtEl>
                                        <p:attrNameLst>
                                          <p:attrName>ppt_y</p:attrName>
                                        </p:attrNameLst>
                                      </p:cBhvr>
                                      <p:tavLst>
                                        <p:tav tm="0">
                                          <p:val>
                                            <p:strVal val="0-#ppt_h/2"/>
                                          </p:val>
                                        </p:tav>
                                        <p:tav tm="100000">
                                          <p:val>
                                            <p:strVal val="#ppt_y"/>
                                          </p:val>
                                        </p:tav>
                                      </p:tavLst>
                                    </p:anim>
                                  </p:child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0"/>
                                          </p:stCondLst>
                                        </p:cTn>
                                        <p:tgtEl>
                                          <p:spTgt spid="113"/>
                                        </p:tgtEl>
                                        <p:attrNameLst>
                                          <p:attrName>style.visibility</p:attrName>
                                        </p:attrNameLst>
                                      </p:cBhvr>
                                      <p:to>
                                        <p:strVal val="visible"/>
                                      </p:to>
                                    </p:set>
                                  </p:childTnLst>
                                </p:cTn>
                              </p:par>
                            </p:childTnLst>
                          </p:cTn>
                        </p:par>
                        <p:par>
                          <p:cTn id="119" fill="hold">
                            <p:stCondLst>
                              <p:cond delay="3000"/>
                            </p:stCondLst>
                            <p:childTnLst>
                              <p:par>
                                <p:cTn id="120" presetID="1" presetClass="entr" presetSubtype="0" fill="hold" grpId="0" nodeType="afterEffect">
                                  <p:stCondLst>
                                    <p:cond delay="0"/>
                                  </p:stCondLst>
                                  <p:childTnLst>
                                    <p:set>
                                      <p:cBhvr>
                                        <p:cTn id="121" dur="1" fill="hold">
                                          <p:stCondLst>
                                            <p:cond delay="0"/>
                                          </p:stCondLst>
                                        </p:cTn>
                                        <p:tgtEl>
                                          <p:spTgt spid="117"/>
                                        </p:tgtEl>
                                        <p:attrNameLst>
                                          <p:attrName>style.visibility</p:attrName>
                                        </p:attrNameLst>
                                      </p:cBhvr>
                                      <p:to>
                                        <p:strVal val="visible"/>
                                      </p:to>
                                    </p:set>
                                  </p:childTnLst>
                                </p:cTn>
                              </p:par>
                            </p:childTnLst>
                          </p:cTn>
                        </p:par>
                        <p:par>
                          <p:cTn id="122" fill="hold">
                            <p:stCondLst>
                              <p:cond delay="3000"/>
                            </p:stCondLst>
                            <p:childTnLst>
                              <p:par>
                                <p:cTn id="123" presetID="1" presetClass="entr" presetSubtype="0" fill="hold" grpId="0" nodeType="afterEffect">
                                  <p:stCondLst>
                                    <p:cond delay="0"/>
                                  </p:stCondLst>
                                  <p:childTnLst>
                                    <p:set>
                                      <p:cBhvr>
                                        <p:cTn id="124" dur="1" fill="hold">
                                          <p:stCondLst>
                                            <p:cond delay="0"/>
                                          </p:stCondLst>
                                        </p:cTn>
                                        <p:tgtEl>
                                          <p:spTgt spid="121"/>
                                        </p:tgtEl>
                                        <p:attrNameLst>
                                          <p:attrName>style.visibility</p:attrName>
                                        </p:attrNameLst>
                                      </p:cBhvr>
                                      <p:to>
                                        <p:strVal val="visible"/>
                                      </p:to>
                                    </p:set>
                                  </p:childTnLst>
                                </p:cTn>
                              </p:par>
                            </p:childTnLst>
                          </p:cTn>
                        </p:par>
                        <p:par>
                          <p:cTn id="125" fill="hold">
                            <p:stCondLst>
                              <p:cond delay="3000"/>
                            </p:stCondLst>
                            <p:childTnLst>
                              <p:par>
                                <p:cTn id="126" presetID="1" presetClass="entr" presetSubtype="0" fill="hold" grpId="0" nodeType="afterEffect">
                                  <p:stCondLst>
                                    <p:cond delay="0"/>
                                  </p:stCondLst>
                                  <p:childTnLst>
                                    <p:set>
                                      <p:cBhvr>
                                        <p:cTn id="127" dur="1" fill="hold">
                                          <p:stCondLst>
                                            <p:cond delay="0"/>
                                          </p:stCondLst>
                                        </p:cTn>
                                        <p:tgtEl>
                                          <p:spTgt spid="129"/>
                                        </p:tgtEl>
                                        <p:attrNameLst>
                                          <p:attrName>style.visibility</p:attrName>
                                        </p:attrNameLst>
                                      </p:cBhvr>
                                      <p:to>
                                        <p:strVal val="visible"/>
                                      </p:to>
                                    </p:set>
                                  </p:childTnLst>
                                </p:cTn>
                              </p:par>
                            </p:childTnLst>
                          </p:cTn>
                        </p:par>
                        <p:par>
                          <p:cTn id="128" fill="hold">
                            <p:stCondLst>
                              <p:cond delay="3000"/>
                            </p:stCondLst>
                            <p:childTnLst>
                              <p:par>
                                <p:cTn id="129" presetID="1" presetClass="entr" presetSubtype="0" fill="hold" grpId="0" nodeType="afterEffect">
                                  <p:stCondLst>
                                    <p:cond delay="0"/>
                                  </p:stCondLst>
                                  <p:childTnLst>
                                    <p:set>
                                      <p:cBhvr>
                                        <p:cTn id="130" dur="1" fill="hold">
                                          <p:stCondLst>
                                            <p:cond delay="0"/>
                                          </p:stCondLst>
                                        </p:cTn>
                                        <p:tgtEl>
                                          <p:spTgt spid="125"/>
                                        </p:tgtEl>
                                        <p:attrNameLst>
                                          <p:attrName>style.visibility</p:attrName>
                                        </p:attrNameLst>
                                      </p:cBhvr>
                                      <p:to>
                                        <p:strVal val="visible"/>
                                      </p:to>
                                    </p:set>
                                  </p:childTnLst>
                                </p:cTn>
                              </p:par>
                            </p:childTnLst>
                          </p:cTn>
                        </p:par>
                        <p:par>
                          <p:cTn id="131" fill="hold">
                            <p:stCondLst>
                              <p:cond delay="3000"/>
                            </p:stCondLst>
                            <p:childTnLst>
                              <p:par>
                                <p:cTn id="132" presetID="1" presetClass="entr" presetSubtype="0" fill="hold" grpId="0" nodeType="afterEffect">
                                  <p:stCondLst>
                                    <p:cond delay="0"/>
                                  </p:stCondLst>
                                  <p:childTnLst>
                                    <p:set>
                                      <p:cBhvr>
                                        <p:cTn id="133" dur="1" fill="hold">
                                          <p:stCondLst>
                                            <p:cond delay="0"/>
                                          </p:stCondLst>
                                        </p:cTn>
                                        <p:tgtEl>
                                          <p:spTgt spid="114"/>
                                        </p:tgtEl>
                                        <p:attrNameLst>
                                          <p:attrName>style.visibility</p:attrName>
                                        </p:attrNameLst>
                                      </p:cBhvr>
                                      <p:to>
                                        <p:strVal val="visible"/>
                                      </p:to>
                                    </p:set>
                                  </p:childTnLst>
                                </p:cTn>
                              </p:par>
                            </p:childTnLst>
                          </p:cTn>
                        </p:par>
                        <p:par>
                          <p:cTn id="134" fill="hold">
                            <p:stCondLst>
                              <p:cond delay="3000"/>
                            </p:stCondLst>
                            <p:childTnLst>
                              <p:par>
                                <p:cTn id="135" presetID="1" presetClass="entr" presetSubtype="0" fill="hold" grpId="0" nodeType="after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childTnLst>
                          </p:cTn>
                        </p:par>
                        <p:par>
                          <p:cTn id="137" fill="hold">
                            <p:stCondLst>
                              <p:cond delay="3000"/>
                            </p:stCondLst>
                            <p:childTnLst>
                              <p:par>
                                <p:cTn id="138" presetID="1" presetClass="entr" presetSubtype="0" fill="hold" grpId="0" nodeType="afterEffect">
                                  <p:stCondLst>
                                    <p:cond delay="0"/>
                                  </p:stCondLst>
                                  <p:childTnLst>
                                    <p:set>
                                      <p:cBhvr>
                                        <p:cTn id="139" dur="1" fill="hold">
                                          <p:stCondLst>
                                            <p:cond delay="0"/>
                                          </p:stCondLst>
                                        </p:cTn>
                                        <p:tgtEl>
                                          <p:spTgt spid="122"/>
                                        </p:tgtEl>
                                        <p:attrNameLst>
                                          <p:attrName>style.visibility</p:attrName>
                                        </p:attrNameLst>
                                      </p:cBhvr>
                                      <p:to>
                                        <p:strVal val="visible"/>
                                      </p:to>
                                    </p:set>
                                  </p:childTnLst>
                                </p:cTn>
                              </p:par>
                            </p:childTnLst>
                          </p:cTn>
                        </p:par>
                        <p:par>
                          <p:cTn id="140" fill="hold">
                            <p:stCondLst>
                              <p:cond delay="3000"/>
                            </p:stCondLst>
                            <p:childTnLst>
                              <p:par>
                                <p:cTn id="141" presetID="1" presetClass="entr" presetSubtype="0" fill="hold" grpId="0" nodeType="afterEffect">
                                  <p:stCondLst>
                                    <p:cond delay="0"/>
                                  </p:stCondLst>
                                  <p:childTnLst>
                                    <p:set>
                                      <p:cBhvr>
                                        <p:cTn id="142" dur="1" fill="hold">
                                          <p:stCondLst>
                                            <p:cond delay="0"/>
                                          </p:stCondLst>
                                        </p:cTn>
                                        <p:tgtEl>
                                          <p:spTgt spid="130"/>
                                        </p:tgtEl>
                                        <p:attrNameLst>
                                          <p:attrName>style.visibility</p:attrName>
                                        </p:attrNameLst>
                                      </p:cBhvr>
                                      <p:to>
                                        <p:strVal val="visible"/>
                                      </p:to>
                                    </p:set>
                                  </p:childTnLst>
                                </p:cTn>
                              </p:par>
                            </p:childTnLst>
                          </p:cTn>
                        </p:par>
                        <p:par>
                          <p:cTn id="143" fill="hold">
                            <p:stCondLst>
                              <p:cond delay="3000"/>
                            </p:stCondLst>
                            <p:childTnLst>
                              <p:par>
                                <p:cTn id="144" presetID="1" presetClass="entr" presetSubtype="0" fill="hold" grpId="0" nodeType="afterEffect">
                                  <p:stCondLst>
                                    <p:cond delay="0"/>
                                  </p:stCondLst>
                                  <p:childTnLst>
                                    <p:set>
                                      <p:cBhvr>
                                        <p:cTn id="145" dur="1" fill="hold">
                                          <p:stCondLst>
                                            <p:cond delay="0"/>
                                          </p:stCondLst>
                                        </p:cTn>
                                        <p:tgtEl>
                                          <p:spTgt spid="126"/>
                                        </p:tgtEl>
                                        <p:attrNameLst>
                                          <p:attrName>style.visibility</p:attrName>
                                        </p:attrNameLst>
                                      </p:cBhvr>
                                      <p:to>
                                        <p:strVal val="visible"/>
                                      </p:to>
                                    </p:set>
                                  </p:childTnLst>
                                </p:cTn>
                              </p:par>
                            </p:childTnLst>
                          </p:cTn>
                        </p:par>
                        <p:par>
                          <p:cTn id="146" fill="hold">
                            <p:stCondLst>
                              <p:cond delay="3000"/>
                            </p:stCondLst>
                            <p:childTnLst>
                              <p:par>
                                <p:cTn id="147" presetID="1" presetClass="entr" presetSubtype="0" fill="hold" grpId="0" nodeType="afterEffect">
                                  <p:stCondLst>
                                    <p:cond delay="0"/>
                                  </p:stCondLst>
                                  <p:childTnLst>
                                    <p:set>
                                      <p:cBhvr>
                                        <p:cTn id="148" dur="1" fill="hold">
                                          <p:stCondLst>
                                            <p:cond delay="0"/>
                                          </p:stCondLst>
                                        </p:cTn>
                                        <p:tgtEl>
                                          <p:spTgt spid="115"/>
                                        </p:tgtEl>
                                        <p:attrNameLst>
                                          <p:attrName>style.visibility</p:attrName>
                                        </p:attrNameLst>
                                      </p:cBhvr>
                                      <p:to>
                                        <p:strVal val="visible"/>
                                      </p:to>
                                    </p:set>
                                  </p:childTnLst>
                                </p:cTn>
                              </p:par>
                            </p:childTnLst>
                          </p:cTn>
                        </p:par>
                        <p:par>
                          <p:cTn id="149" fill="hold">
                            <p:stCondLst>
                              <p:cond delay="3000"/>
                            </p:stCondLst>
                            <p:childTnLst>
                              <p:par>
                                <p:cTn id="150" presetID="1"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childTnLst>
                                </p:cTn>
                              </p:par>
                            </p:childTnLst>
                          </p:cTn>
                        </p:par>
                        <p:par>
                          <p:cTn id="152" fill="hold">
                            <p:stCondLst>
                              <p:cond delay="3000"/>
                            </p:stCondLst>
                            <p:childTnLst>
                              <p:par>
                                <p:cTn id="153" presetID="1"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childTnLst>
                                </p:cTn>
                              </p:par>
                            </p:childTnLst>
                          </p:cTn>
                        </p:par>
                        <p:par>
                          <p:cTn id="155" fill="hold">
                            <p:stCondLst>
                              <p:cond delay="3000"/>
                            </p:stCondLst>
                            <p:childTnLst>
                              <p:par>
                                <p:cTn id="156" presetID="1" presetClass="entr" presetSubtype="0" fill="hold" grpId="0" nodeType="afterEffect">
                                  <p:stCondLst>
                                    <p:cond delay="0"/>
                                  </p:stCondLst>
                                  <p:childTnLst>
                                    <p:set>
                                      <p:cBhvr>
                                        <p:cTn id="157" dur="1" fill="hold">
                                          <p:stCondLst>
                                            <p:cond delay="0"/>
                                          </p:stCondLst>
                                        </p:cTn>
                                        <p:tgtEl>
                                          <p:spTgt spid="131"/>
                                        </p:tgtEl>
                                        <p:attrNameLst>
                                          <p:attrName>style.visibility</p:attrName>
                                        </p:attrNameLst>
                                      </p:cBhvr>
                                      <p:to>
                                        <p:strVal val="visible"/>
                                      </p:to>
                                    </p:set>
                                  </p:childTnLst>
                                </p:cTn>
                              </p:par>
                            </p:childTnLst>
                          </p:cTn>
                        </p:par>
                        <p:par>
                          <p:cTn id="158" fill="hold">
                            <p:stCondLst>
                              <p:cond delay="3000"/>
                            </p:stCondLst>
                            <p:childTnLst>
                              <p:par>
                                <p:cTn id="159" presetID="1" presetClass="entr" presetSubtype="0" fill="hold" grpId="0" nodeType="after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childTnLst>
                          </p:cTn>
                        </p:par>
                        <p:par>
                          <p:cTn id="161" fill="hold">
                            <p:stCondLst>
                              <p:cond delay="3000"/>
                            </p:stCondLst>
                            <p:childTnLst>
                              <p:par>
                                <p:cTn id="162" presetID="1" presetClass="entr" presetSubtype="0" fill="hold" grpId="0" nodeType="afterEffect">
                                  <p:stCondLst>
                                    <p:cond delay="0"/>
                                  </p:stCondLst>
                                  <p:childTnLst>
                                    <p:set>
                                      <p:cBhvr>
                                        <p:cTn id="163" dur="1" fill="hold">
                                          <p:stCondLst>
                                            <p:cond delay="0"/>
                                          </p:stCondLst>
                                        </p:cTn>
                                        <p:tgtEl>
                                          <p:spTgt spid="116"/>
                                        </p:tgtEl>
                                        <p:attrNameLst>
                                          <p:attrName>style.visibility</p:attrName>
                                        </p:attrNameLst>
                                      </p:cBhvr>
                                      <p:to>
                                        <p:strVal val="visible"/>
                                      </p:to>
                                    </p:set>
                                  </p:childTnLst>
                                </p:cTn>
                              </p:par>
                            </p:childTnLst>
                          </p:cTn>
                        </p:par>
                        <p:par>
                          <p:cTn id="164" fill="hold">
                            <p:stCondLst>
                              <p:cond delay="3000"/>
                            </p:stCondLst>
                            <p:childTnLst>
                              <p:par>
                                <p:cTn id="165" presetID="1" presetClass="entr" presetSubtype="0" fill="hold" grpId="0" nodeType="afterEffect">
                                  <p:stCondLst>
                                    <p:cond delay="0"/>
                                  </p:stCondLst>
                                  <p:childTnLst>
                                    <p:set>
                                      <p:cBhvr>
                                        <p:cTn id="166" dur="1" fill="hold">
                                          <p:stCondLst>
                                            <p:cond delay="0"/>
                                          </p:stCondLst>
                                        </p:cTn>
                                        <p:tgtEl>
                                          <p:spTgt spid="120"/>
                                        </p:tgtEl>
                                        <p:attrNameLst>
                                          <p:attrName>style.visibility</p:attrName>
                                        </p:attrNameLst>
                                      </p:cBhvr>
                                      <p:to>
                                        <p:strVal val="visible"/>
                                      </p:to>
                                    </p:set>
                                  </p:childTnLst>
                                </p:cTn>
                              </p:par>
                            </p:childTnLst>
                          </p:cTn>
                        </p:par>
                        <p:par>
                          <p:cTn id="167" fill="hold">
                            <p:stCondLst>
                              <p:cond delay="3000"/>
                            </p:stCondLst>
                            <p:childTnLst>
                              <p:par>
                                <p:cTn id="168" presetID="1" presetClass="entr" presetSubtype="0" fill="hold" grpId="0" nodeType="afterEffect">
                                  <p:stCondLst>
                                    <p:cond delay="0"/>
                                  </p:stCondLst>
                                  <p:childTnLst>
                                    <p:set>
                                      <p:cBhvr>
                                        <p:cTn id="169" dur="1" fill="hold">
                                          <p:stCondLst>
                                            <p:cond delay="0"/>
                                          </p:stCondLst>
                                        </p:cTn>
                                        <p:tgtEl>
                                          <p:spTgt spid="124"/>
                                        </p:tgtEl>
                                        <p:attrNameLst>
                                          <p:attrName>style.visibility</p:attrName>
                                        </p:attrNameLst>
                                      </p:cBhvr>
                                      <p:to>
                                        <p:strVal val="visible"/>
                                      </p:to>
                                    </p:set>
                                  </p:childTnLst>
                                </p:cTn>
                              </p:par>
                            </p:childTnLst>
                          </p:cTn>
                        </p:par>
                        <p:par>
                          <p:cTn id="170" fill="hold">
                            <p:stCondLst>
                              <p:cond delay="3000"/>
                            </p:stCondLst>
                            <p:childTnLst>
                              <p:par>
                                <p:cTn id="171" presetID="1" presetClass="entr" presetSubtype="0" fill="hold" grpId="0" nodeType="afterEffect">
                                  <p:stCondLst>
                                    <p:cond delay="0"/>
                                  </p:stCondLst>
                                  <p:childTnLst>
                                    <p:set>
                                      <p:cBhvr>
                                        <p:cTn id="172" dur="1" fill="hold">
                                          <p:stCondLst>
                                            <p:cond delay="0"/>
                                          </p:stCondLst>
                                        </p:cTn>
                                        <p:tgtEl>
                                          <p:spTgt spid="132"/>
                                        </p:tgtEl>
                                        <p:attrNameLst>
                                          <p:attrName>style.visibility</p:attrName>
                                        </p:attrNameLst>
                                      </p:cBhvr>
                                      <p:to>
                                        <p:strVal val="visible"/>
                                      </p:to>
                                    </p:set>
                                  </p:childTnLst>
                                </p:cTn>
                              </p:par>
                            </p:childTnLst>
                          </p:cTn>
                        </p:par>
                        <p:par>
                          <p:cTn id="173" fill="hold">
                            <p:stCondLst>
                              <p:cond delay="3000"/>
                            </p:stCondLst>
                            <p:childTnLst>
                              <p:par>
                                <p:cTn id="174" presetID="1" presetClass="entr" presetSubtype="0" fill="hold" grpId="0" nodeType="afterEffect">
                                  <p:stCondLst>
                                    <p:cond delay="0"/>
                                  </p:stCondLst>
                                  <p:childTnLst>
                                    <p:set>
                                      <p:cBhvr>
                                        <p:cTn id="175" dur="1" fill="hold">
                                          <p:stCondLst>
                                            <p:cond delay="0"/>
                                          </p:stCondLst>
                                        </p:cTn>
                                        <p:tgtEl>
                                          <p:spTgt spid="128"/>
                                        </p:tgtEl>
                                        <p:attrNameLst>
                                          <p:attrName>style.visibility</p:attrName>
                                        </p:attrNameLst>
                                      </p:cBhvr>
                                      <p:to>
                                        <p:strVal val="visible"/>
                                      </p:to>
                                    </p:set>
                                  </p:childTnLst>
                                </p:cTn>
                              </p:par>
                              <p:par>
                                <p:cTn id="176" presetID="1" presetClass="entr" presetSubtype="0" fill="hold" grpId="0" nodeType="withEffect">
                                  <p:stCondLst>
                                    <p:cond delay="0"/>
                                  </p:stCondLst>
                                  <p:iterate type="wd">
                                    <p:tmAbs val="100"/>
                                  </p:iterate>
                                  <p:childTnLst>
                                    <p:set>
                                      <p:cBhvr>
                                        <p:cTn id="177" dur="1" fill="hold">
                                          <p:stCondLst>
                                            <p:cond delay="0"/>
                                          </p:stCondLst>
                                        </p:cTn>
                                        <p:tgtEl>
                                          <p:spTgt spid="67"/>
                                        </p:tgtEl>
                                        <p:attrNameLst>
                                          <p:attrName>style.visibility</p:attrName>
                                        </p:attrNameLst>
                                      </p:cBhvr>
                                      <p:to>
                                        <p:strVal val="visible"/>
                                      </p:to>
                                    </p:set>
                                  </p:childTnLst>
                                </p:cTn>
                              </p:par>
                            </p:childTnLst>
                          </p:cTn>
                        </p:par>
                        <p:par>
                          <p:cTn id="178" fill="hold">
                            <p:stCondLst>
                              <p:cond delay="4001"/>
                            </p:stCondLst>
                            <p:childTnLst>
                              <p:par>
                                <p:cTn id="179" presetID="22" presetClass="entr" presetSubtype="8" fill="hold" nodeType="afterEffect">
                                  <p:stCondLst>
                                    <p:cond delay="0"/>
                                  </p:stCondLst>
                                  <p:childTnLst>
                                    <p:set>
                                      <p:cBhvr>
                                        <p:cTn id="180" dur="1" fill="hold">
                                          <p:stCondLst>
                                            <p:cond delay="0"/>
                                          </p:stCondLst>
                                        </p:cTn>
                                        <p:tgtEl>
                                          <p:spTgt spid="90">
                                            <p:txEl>
                                              <p:pRg st="2" end="2"/>
                                            </p:txEl>
                                          </p:spTgt>
                                        </p:tgtEl>
                                        <p:attrNameLst>
                                          <p:attrName>style.visibility</p:attrName>
                                        </p:attrNameLst>
                                      </p:cBhvr>
                                      <p:to>
                                        <p:strVal val="visible"/>
                                      </p:to>
                                    </p:set>
                                    <p:animEffect transition="in" filter="wipe(left)">
                                      <p:cBhvr>
                                        <p:cTn id="181" dur="500"/>
                                        <p:tgtEl>
                                          <p:spTgt spid="90">
                                            <p:txEl>
                                              <p:pRg st="2" end="2"/>
                                            </p:txEl>
                                          </p:spTgt>
                                        </p:tgtEl>
                                      </p:cBhvr>
                                    </p:animEffect>
                                  </p:childTnLst>
                                </p:cTn>
                              </p:par>
                            </p:childTnLst>
                          </p:cTn>
                        </p:par>
                        <p:par>
                          <p:cTn id="182" fill="hold">
                            <p:stCondLst>
                              <p:cond delay="4501"/>
                            </p:stCondLst>
                            <p:childTnLst>
                              <p:par>
                                <p:cTn id="183" presetID="22" presetClass="entr" presetSubtype="8" fill="hold" nodeType="afterEffect">
                                  <p:stCondLst>
                                    <p:cond delay="0"/>
                                  </p:stCondLst>
                                  <p:childTnLst>
                                    <p:set>
                                      <p:cBhvr>
                                        <p:cTn id="184" dur="1" fill="hold">
                                          <p:stCondLst>
                                            <p:cond delay="0"/>
                                          </p:stCondLst>
                                        </p:cTn>
                                        <p:tgtEl>
                                          <p:spTgt spid="90">
                                            <p:txEl>
                                              <p:pRg st="3" end="3"/>
                                            </p:txEl>
                                          </p:spTgt>
                                        </p:tgtEl>
                                        <p:attrNameLst>
                                          <p:attrName>style.visibility</p:attrName>
                                        </p:attrNameLst>
                                      </p:cBhvr>
                                      <p:to>
                                        <p:strVal val="visible"/>
                                      </p:to>
                                    </p:set>
                                    <p:animEffect transition="in" filter="wipe(left)">
                                      <p:cBhvr>
                                        <p:cTn id="185" dur="500"/>
                                        <p:tgtEl>
                                          <p:spTgt spid="90">
                                            <p:txEl>
                                              <p:pRg st="3" end="3"/>
                                            </p:txEl>
                                          </p:spTgt>
                                        </p:tgtEl>
                                      </p:cBhvr>
                                    </p:animEffect>
                                  </p:childTnLst>
                                </p:cTn>
                              </p:par>
                            </p:childTnLst>
                          </p:cTn>
                        </p:par>
                        <p:par>
                          <p:cTn id="186" fill="hold">
                            <p:stCondLst>
                              <p:cond delay="5001"/>
                            </p:stCondLst>
                            <p:childTnLst>
                              <p:par>
                                <p:cTn id="187" presetID="22" presetClass="entr" presetSubtype="8" fill="hold" nodeType="afterEffect">
                                  <p:stCondLst>
                                    <p:cond delay="0"/>
                                  </p:stCondLst>
                                  <p:childTnLst>
                                    <p:set>
                                      <p:cBhvr>
                                        <p:cTn id="188" dur="1" fill="hold">
                                          <p:stCondLst>
                                            <p:cond delay="0"/>
                                          </p:stCondLst>
                                        </p:cTn>
                                        <p:tgtEl>
                                          <p:spTgt spid="90">
                                            <p:txEl>
                                              <p:pRg st="4" end="4"/>
                                            </p:txEl>
                                          </p:spTgt>
                                        </p:tgtEl>
                                        <p:attrNameLst>
                                          <p:attrName>style.visibility</p:attrName>
                                        </p:attrNameLst>
                                      </p:cBhvr>
                                      <p:to>
                                        <p:strVal val="visible"/>
                                      </p:to>
                                    </p:set>
                                    <p:animEffect transition="in" filter="wipe(left)">
                                      <p:cBhvr>
                                        <p:cTn id="189" dur="500"/>
                                        <p:tgtEl>
                                          <p:spTgt spid="90">
                                            <p:txEl>
                                              <p:pRg st="4" end="4"/>
                                            </p:txEl>
                                          </p:spTgt>
                                        </p:tgtEl>
                                      </p:cBhvr>
                                    </p:animEffect>
                                  </p:childTnLst>
                                </p:cTn>
                              </p:par>
                            </p:childTnLst>
                          </p:cTn>
                        </p:par>
                        <p:par>
                          <p:cTn id="190" fill="hold">
                            <p:stCondLst>
                              <p:cond delay="5501"/>
                            </p:stCondLst>
                            <p:childTnLst>
                              <p:par>
                                <p:cTn id="191" presetID="22" presetClass="entr" presetSubtype="8" fill="hold" nodeType="afterEffect">
                                  <p:stCondLst>
                                    <p:cond delay="0"/>
                                  </p:stCondLst>
                                  <p:childTnLst>
                                    <p:set>
                                      <p:cBhvr>
                                        <p:cTn id="192" dur="1" fill="hold">
                                          <p:stCondLst>
                                            <p:cond delay="0"/>
                                          </p:stCondLst>
                                        </p:cTn>
                                        <p:tgtEl>
                                          <p:spTgt spid="90">
                                            <p:txEl>
                                              <p:pRg st="5" end="5"/>
                                            </p:txEl>
                                          </p:spTgt>
                                        </p:tgtEl>
                                        <p:attrNameLst>
                                          <p:attrName>style.visibility</p:attrName>
                                        </p:attrNameLst>
                                      </p:cBhvr>
                                      <p:to>
                                        <p:strVal val="visible"/>
                                      </p:to>
                                    </p:set>
                                    <p:animEffect transition="in" filter="wipe(left)">
                                      <p:cBhvr>
                                        <p:cTn id="193" dur="500"/>
                                        <p:tgtEl>
                                          <p:spTgt spid="90">
                                            <p:txEl>
                                              <p:pRg st="5" end="5"/>
                                            </p:txEl>
                                          </p:spTgt>
                                        </p:tgtEl>
                                      </p:cBhvr>
                                    </p:animEffect>
                                  </p:childTnLst>
                                </p:cTn>
                              </p:par>
                            </p:childTnLst>
                          </p:cTn>
                        </p:par>
                        <p:par>
                          <p:cTn id="194" fill="hold">
                            <p:stCondLst>
                              <p:cond delay="6001"/>
                            </p:stCondLst>
                            <p:childTnLst>
                              <p:par>
                                <p:cTn id="195" presetID="22" presetClass="entr" presetSubtype="8" fill="hold" nodeType="afterEffect">
                                  <p:stCondLst>
                                    <p:cond delay="0"/>
                                  </p:stCondLst>
                                  <p:childTnLst>
                                    <p:set>
                                      <p:cBhvr>
                                        <p:cTn id="196" dur="1" fill="hold">
                                          <p:stCondLst>
                                            <p:cond delay="0"/>
                                          </p:stCondLst>
                                        </p:cTn>
                                        <p:tgtEl>
                                          <p:spTgt spid="90">
                                            <p:txEl>
                                              <p:pRg st="6" end="6"/>
                                            </p:txEl>
                                          </p:spTgt>
                                        </p:tgtEl>
                                        <p:attrNameLst>
                                          <p:attrName>style.visibility</p:attrName>
                                        </p:attrNameLst>
                                      </p:cBhvr>
                                      <p:to>
                                        <p:strVal val="visible"/>
                                      </p:to>
                                    </p:set>
                                    <p:animEffect transition="in" filter="wipe(left)">
                                      <p:cBhvr>
                                        <p:cTn id="197" dur="500"/>
                                        <p:tgtEl>
                                          <p:spTgt spid="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15" grpId="0" animBg="1"/>
      <p:bldP spid="113" grpId="0" animBg="1"/>
      <p:bldP spid="157"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4974336" cy="457200"/>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133600"/>
            <a:ext cx="4992624" cy="685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257800" y="0"/>
            <a:ext cx="3962400" cy="6363854"/>
          </a:xfrm>
          <a:prstGeom prst="rect">
            <a:avLst/>
          </a:prstGeom>
        </p:spPr>
      </p:pic>
      <p:grpSp>
        <p:nvGrpSpPr>
          <p:cNvPr id="7" name="Group 6"/>
          <p:cNvGrpSpPr/>
          <p:nvPr/>
        </p:nvGrpSpPr>
        <p:grpSpPr>
          <a:xfrm>
            <a:off x="8686800" y="4267200"/>
            <a:ext cx="3429000" cy="2121036"/>
            <a:chOff x="8674200" y="4648200"/>
            <a:chExt cx="3429000" cy="2121036"/>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30183" y="4648200"/>
              <a:ext cx="1573017" cy="2121036"/>
            </a:xfrm>
            <a:prstGeom prst="rect">
              <a:avLst/>
            </a:prstGeom>
          </p:spPr>
        </p:pic>
        <p:sp>
          <p:nvSpPr>
            <p:cNvPr id="4" name="Up Arrow 3"/>
            <p:cNvSpPr/>
            <p:nvPr/>
          </p:nvSpPr>
          <p:spPr>
            <a:xfrm rot="16200000">
              <a:off x="9418853" y="5304089"/>
              <a:ext cx="946218" cy="1222076"/>
            </a:xfrm>
            <a:prstGeom prst="upArrow">
              <a:avLst>
                <a:gd name="adj1" fmla="val 39262"/>
                <a:gd name="adj2" fmla="val 3926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674200" y="4953000"/>
              <a:ext cx="1828800" cy="762000"/>
            </a:xfrm>
            <a:prstGeom prst="rect">
              <a:avLst/>
            </a:prstGeom>
            <a:noFill/>
            <a:ln w="31750">
              <a:noFill/>
            </a:ln>
          </p:spPr>
          <p:txBody>
            <a:bodyPr wrap="square" lIns="45720" tIns="0" rIns="45720" bIns="0" rtlCol="0" anchor="ctr">
              <a:noAutofit/>
            </a:bodyPr>
            <a:lstStyle/>
            <a:p>
              <a:pPr algn="r">
                <a:lnSpc>
                  <a:spcPts val="3000"/>
                </a:lnSpc>
              </a:pPr>
              <a:r>
                <a:rPr lang="en-US" sz="2400" b="1" dirty="0" smtClean="0"/>
                <a:t>Lets start </a:t>
              </a:r>
            </a:p>
            <a:p>
              <a:pPr algn="r">
                <a:lnSpc>
                  <a:spcPts val="3000"/>
                </a:lnSpc>
              </a:pPr>
              <a:r>
                <a:rPr lang="en-US" sz="2400" b="1" dirty="0" smtClean="0"/>
                <a:t>here.</a:t>
              </a:r>
            </a:p>
          </p:txBody>
        </p:sp>
      </p:grpSp>
      <p:sp>
        <p:nvSpPr>
          <p:cNvPr id="6" name="Rectangle 5"/>
          <p:cNvSpPr/>
          <p:nvPr/>
        </p:nvSpPr>
        <p:spPr>
          <a:xfrm>
            <a:off x="0" y="6363854"/>
            <a:ext cx="11947925" cy="461665"/>
          </a:xfrm>
          <a:prstGeom prst="rect">
            <a:avLst/>
          </a:prstGeom>
        </p:spPr>
        <p:txBody>
          <a:bodyPr wrap="square">
            <a:spAutoFit/>
          </a:bodyPr>
          <a:lstStyle/>
          <a:p>
            <a:pPr algn="ctr"/>
            <a:r>
              <a:rPr lang="en-US" sz="1200" b="1" dirty="0">
                <a:solidFill>
                  <a:srgbClr val="4F4F4F"/>
                </a:solidFill>
                <a:latin typeface="Helv"/>
              </a:rPr>
              <a:t>Reliability Leader</a:t>
            </a:r>
            <a:r>
              <a:rPr lang="en-US" sz="500" b="1" dirty="0">
                <a:solidFill>
                  <a:srgbClr val="4F4F4F"/>
                </a:solidFill>
                <a:latin typeface="Helv"/>
              </a:rPr>
              <a:t>TM</a:t>
            </a:r>
            <a:r>
              <a:rPr lang="en-US" sz="1200" b="1" dirty="0">
                <a:solidFill>
                  <a:srgbClr val="4F4F4F"/>
                </a:solidFill>
                <a:latin typeface="Helv"/>
              </a:rPr>
              <a:t>, Uptime® Elements</a:t>
            </a:r>
            <a:r>
              <a:rPr lang="en-US" sz="500" b="1" dirty="0">
                <a:solidFill>
                  <a:srgbClr val="4F4F4F"/>
                </a:solidFill>
                <a:latin typeface="Helv"/>
              </a:rPr>
              <a:t>TM</a:t>
            </a:r>
            <a:r>
              <a:rPr lang="en-US" sz="1200" b="1" dirty="0">
                <a:solidFill>
                  <a:srgbClr val="4F4F4F"/>
                </a:solidFill>
                <a:latin typeface="Helv"/>
              </a:rPr>
              <a:t>, Reliability Framework and Asset Management System</a:t>
            </a:r>
            <a:r>
              <a:rPr lang="en-US" sz="500" b="1" dirty="0">
                <a:solidFill>
                  <a:srgbClr val="4F4F4F"/>
                </a:solidFill>
                <a:latin typeface="Helv"/>
              </a:rPr>
              <a:t>TM</a:t>
            </a:r>
            <a:r>
              <a:rPr lang="en-US" sz="1200" b="1" dirty="0">
                <a:solidFill>
                  <a:srgbClr val="4F4F4F"/>
                </a:solidFill>
                <a:latin typeface="Helv"/>
              </a:rPr>
              <a:t> and Reliability Leadership</a:t>
            </a:r>
            <a:r>
              <a:rPr lang="en-US" sz="500" b="1" dirty="0">
                <a:solidFill>
                  <a:srgbClr val="4F4F4F"/>
                </a:solidFill>
                <a:latin typeface="Helv"/>
              </a:rPr>
              <a:t>TM</a:t>
            </a:r>
            <a:r>
              <a:rPr lang="en-US" sz="1200" b="1" dirty="0">
                <a:solidFill>
                  <a:srgbClr val="4F4F4F"/>
                </a:solidFill>
                <a:latin typeface="Helv"/>
              </a:rPr>
              <a:t> are the trademark(s) or registered trademark(s) of NetexpressUSA Inc. d/b/a Reliabilityweb.com and its affiliates in the USA and in several other countries.</a:t>
            </a:r>
            <a:endParaRPr lang="en-US" sz="1200" b="1" dirty="0"/>
          </a:p>
        </p:txBody>
      </p:sp>
      <p:pic>
        <p:nvPicPr>
          <p:cNvPr id="10" name="Picture 9"/>
          <p:cNvPicPr>
            <a:picLocks noChangeAspect="1"/>
          </p:cNvPicPr>
          <p:nvPr/>
        </p:nvPicPr>
        <p:blipFill>
          <a:blip r:embed="rId5"/>
          <a:stretch>
            <a:fillRect/>
          </a:stretch>
        </p:blipFill>
        <p:spPr>
          <a:xfrm>
            <a:off x="46355" y="3418349"/>
            <a:ext cx="5211445" cy="2905881"/>
          </a:xfrm>
          <a:prstGeom prst="rect">
            <a:avLst/>
          </a:prstGeom>
        </p:spPr>
      </p:pic>
      <p:sp>
        <p:nvSpPr>
          <p:cNvPr id="11" name="TextBox 10">
            <a:hlinkClick r:id="rId6" action="ppaction://hlinkpres?slideindex=1&amp;slidetitle="/>
          </p:cNvPr>
          <p:cNvSpPr txBox="1"/>
          <p:nvPr/>
        </p:nvSpPr>
        <p:spPr>
          <a:xfrm>
            <a:off x="46355" y="2971800"/>
            <a:ext cx="4937760" cy="365760"/>
          </a:xfrm>
          <a:prstGeom prst="rect">
            <a:avLst/>
          </a:prstGeom>
          <a:solidFill>
            <a:srgbClr val="3370A9"/>
          </a:solidFill>
          <a:ln w="31750">
            <a:noFill/>
          </a:ln>
        </p:spPr>
        <p:txBody>
          <a:bodyPr wrap="square" lIns="45720" tIns="0" rIns="45720" bIns="0" rtlCol="0" anchor="ctr">
            <a:noAutofit/>
          </a:bodyPr>
          <a:lstStyle/>
          <a:p>
            <a:r>
              <a:rPr lang="en-US" sz="2400" b="1" spc="600" dirty="0" smtClean="0">
                <a:solidFill>
                  <a:schemeClr val="bg1"/>
                </a:solidFill>
              </a:rPr>
              <a:t>Defect Tracking</a:t>
            </a:r>
          </a:p>
        </p:txBody>
      </p:sp>
      <p:sp>
        <p:nvSpPr>
          <p:cNvPr id="12" name="TextBox 11"/>
          <p:cNvSpPr txBox="1"/>
          <p:nvPr/>
        </p:nvSpPr>
        <p:spPr>
          <a:xfrm>
            <a:off x="0" y="0"/>
            <a:ext cx="4800600" cy="1554480"/>
          </a:xfrm>
          <a:prstGeom prst="rect">
            <a:avLst/>
          </a:prstGeom>
          <a:noFill/>
          <a:ln w="31750">
            <a:noFill/>
          </a:ln>
        </p:spPr>
        <p:txBody>
          <a:bodyPr wrap="square" lIns="45720" tIns="0" rIns="45720" bIns="0" rtlCol="0" anchor="t">
            <a:noAutofit/>
          </a:bodyPr>
          <a:lstStyle/>
          <a:p>
            <a:r>
              <a:rPr lang="en-US" sz="2800" b="1" dirty="0" smtClean="0"/>
              <a:t>Work Execution Management </a:t>
            </a:r>
          </a:p>
          <a:p>
            <a:r>
              <a:rPr lang="en-US" sz="2400" dirty="0" smtClean="0"/>
              <a:t>is one of five verticals within the </a:t>
            </a:r>
            <a:r>
              <a:rPr lang="en-US" sz="2400" b="1" dirty="0" smtClean="0"/>
              <a:t>Asset Management System framework</a:t>
            </a:r>
            <a:r>
              <a:rPr lang="en-US" sz="2400" dirty="0" smtClean="0"/>
              <a:t>, provided by </a:t>
            </a:r>
          </a:p>
          <a:p>
            <a:r>
              <a:rPr lang="en-US" sz="2400" b="1" dirty="0" smtClean="0"/>
              <a:t>Uptime Elements</a:t>
            </a:r>
            <a:r>
              <a:rPr lang="en-US" sz="2400" dirty="0" smtClean="0"/>
              <a:t>.</a:t>
            </a:r>
          </a:p>
        </p:txBody>
      </p:sp>
      <p:sp>
        <p:nvSpPr>
          <p:cNvPr id="13" name="TextBox 12"/>
          <p:cNvSpPr txBox="1"/>
          <p:nvPr/>
        </p:nvSpPr>
        <p:spPr>
          <a:xfrm>
            <a:off x="9293524" y="50291"/>
            <a:ext cx="2858832" cy="1828800"/>
          </a:xfrm>
          <a:prstGeom prst="rect">
            <a:avLst/>
          </a:prstGeom>
          <a:noFill/>
          <a:ln w="31750">
            <a:noFill/>
          </a:ln>
        </p:spPr>
        <p:txBody>
          <a:bodyPr wrap="square" lIns="45720" tIns="0" rIns="45720" bIns="0" rtlCol="0" anchor="ctr">
            <a:noAutofit/>
          </a:bodyPr>
          <a:lstStyle/>
          <a:p>
            <a:r>
              <a:rPr lang="en-US" sz="2400" b="1" dirty="0" smtClean="0"/>
              <a:t>PM, PS and MRO are singled out</a:t>
            </a:r>
            <a:r>
              <a:rPr lang="en-US" sz="2400" dirty="0"/>
              <a:t> </a:t>
            </a:r>
            <a:r>
              <a:rPr lang="en-US" sz="2400" dirty="0" smtClean="0"/>
              <a:t>due to their significance and complexity within Work Execution.</a:t>
            </a:r>
          </a:p>
        </p:txBody>
      </p:sp>
      <p:sp>
        <p:nvSpPr>
          <p:cNvPr id="14" name="TextBox 13"/>
          <p:cNvSpPr txBox="1"/>
          <p:nvPr/>
        </p:nvSpPr>
        <p:spPr>
          <a:xfrm>
            <a:off x="9327052" y="2240280"/>
            <a:ext cx="2858832" cy="1828800"/>
          </a:xfrm>
          <a:prstGeom prst="rect">
            <a:avLst/>
          </a:prstGeom>
          <a:noFill/>
          <a:ln w="31750">
            <a:noFill/>
          </a:ln>
        </p:spPr>
        <p:txBody>
          <a:bodyPr wrap="square" lIns="45720" tIns="0" rIns="45720" bIns="0" rtlCol="0" anchor="ctr">
            <a:noAutofit/>
          </a:bodyPr>
          <a:lstStyle/>
          <a:p>
            <a:r>
              <a:rPr lang="en-US" sz="2400" b="1" dirty="0" smtClean="0"/>
              <a:t>ODR and DE</a:t>
            </a:r>
            <a:r>
              <a:rPr lang="en-US" sz="2400" dirty="0" smtClean="0"/>
              <a:t> are typically new topics within the CMMS community.</a:t>
            </a:r>
          </a:p>
        </p:txBody>
      </p:sp>
      <p:sp>
        <p:nvSpPr>
          <p:cNvPr id="16" name="TextBox 15"/>
          <p:cNvSpPr txBox="1"/>
          <p:nvPr/>
        </p:nvSpPr>
        <p:spPr>
          <a:xfrm>
            <a:off x="46355" y="2133600"/>
            <a:ext cx="4937760" cy="685800"/>
          </a:xfrm>
          <a:prstGeom prst="rect">
            <a:avLst/>
          </a:prstGeom>
          <a:noFill/>
          <a:ln w="31750">
            <a:noFill/>
          </a:ln>
        </p:spPr>
        <p:txBody>
          <a:bodyPr wrap="square" lIns="45720" tIns="0" rIns="45720" bIns="0" rtlCol="0" anchor="ctr">
            <a:noAutofit/>
          </a:bodyPr>
          <a:lstStyle/>
          <a:p>
            <a:r>
              <a:rPr lang="en-US" sz="2000" b="1" i="1" dirty="0">
                <a:latin typeface="Bradley Hand ITC" panose="03070402050302030203" pitchFamily="66" charset="0"/>
              </a:rPr>
              <a:t>Defects will never stop. They are forever being introduced and </a:t>
            </a:r>
            <a:r>
              <a:rPr lang="en-US" sz="2000" b="1" i="1" dirty="0" smtClean="0">
                <a:latin typeface="Bradley Hand ITC" panose="03070402050302030203" pitchFamily="66" charset="0"/>
              </a:rPr>
              <a:t>perpetuated.</a:t>
            </a:r>
          </a:p>
        </p:txBody>
      </p:sp>
      <p:sp>
        <p:nvSpPr>
          <p:cNvPr id="17" name="TextBox 16"/>
          <p:cNvSpPr txBox="1"/>
          <p:nvPr/>
        </p:nvSpPr>
        <p:spPr>
          <a:xfrm>
            <a:off x="36576" y="2133600"/>
            <a:ext cx="4937760" cy="685800"/>
          </a:xfrm>
          <a:prstGeom prst="rect">
            <a:avLst/>
          </a:prstGeom>
          <a:noFill/>
          <a:ln w="31750">
            <a:noFill/>
          </a:ln>
        </p:spPr>
        <p:txBody>
          <a:bodyPr wrap="square" lIns="45720" tIns="0" rIns="45720" bIns="0" rtlCol="0" anchor="ctr">
            <a:noAutofit/>
          </a:bodyPr>
          <a:lstStyle/>
          <a:p>
            <a:r>
              <a:rPr lang="en-US" sz="2000" b="1" i="1" dirty="0">
                <a:latin typeface="Bradley Hand ITC" panose="03070402050302030203" pitchFamily="66" charset="0"/>
              </a:rPr>
              <a:t>Defects will never stop. They are forever being introduced and </a:t>
            </a:r>
            <a:r>
              <a:rPr lang="en-US" sz="2000" b="1" i="1" dirty="0" smtClean="0">
                <a:latin typeface="Bradley Hand ITC" panose="03070402050302030203" pitchFamily="66" charset="0"/>
              </a:rPr>
              <a:t>perpetuated.</a:t>
            </a:r>
          </a:p>
        </p:txBody>
      </p:sp>
    </p:spTree>
    <p:extLst>
      <p:ext uri="{BB962C8B-B14F-4D97-AF65-F5344CB8AC3E}">
        <p14:creationId xmlns:p14="http://schemas.microsoft.com/office/powerpoint/2010/main" val="1202832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4925">
          <a:tailEnd type="triangle" w="lg" len="med"/>
        </a:ln>
      </a:spPr>
      <a:bodyPr/>
      <a:lstStyle/>
      <a:style>
        <a:lnRef idx="1">
          <a:schemeClr val="dk1"/>
        </a:lnRef>
        <a:fillRef idx="0">
          <a:schemeClr val="dk1"/>
        </a:fillRef>
        <a:effectRef idx="0">
          <a:schemeClr val="dk1"/>
        </a:effectRef>
        <a:fontRef idx="minor">
          <a:schemeClr val="tx1"/>
        </a:fontRef>
      </a:style>
    </a:lnDef>
    <a:txDef>
      <a:spPr>
        <a:noFill/>
        <a:ln w="31750">
          <a:noFill/>
        </a:ln>
      </a:spPr>
      <a:bodyPr wrap="square" lIns="45720" tIns="0" rIns="45720" bIns="0" rtlCol="0" anchor="ctr">
        <a:noAutofit/>
      </a:bodyPr>
      <a:lstStyle>
        <a:defPPr>
          <a:defRPr sz="20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15940</TotalTime>
  <Words>3671</Words>
  <Application>Microsoft Office PowerPoint</Application>
  <PresentationFormat>Widescreen</PresentationFormat>
  <Paragraphs>802</Paragraphs>
  <Slides>22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Narrow</vt:lpstr>
      <vt:lpstr>Arial Rounded MT Bold</vt:lpstr>
      <vt:lpstr>Bradley Hand ITC</vt:lpstr>
      <vt:lpstr>Calibri</vt:lpstr>
      <vt:lpstr>Comic Sans MS</vt:lpstr>
      <vt:lpstr>Courier New</vt:lpstr>
      <vt:lpstr>Helv</vt:lpstr>
      <vt:lpstr>Helvetica</vt:lpstr>
      <vt:lpstr>Times New Roman</vt:lpstr>
      <vt:lpstr>Wingdings</vt:lpstr>
      <vt:lpstr>Office Theme</vt:lpstr>
      <vt:lpstr>PowerPoint Presentation</vt:lpstr>
      <vt:lpstr>PowerPoint Presentation</vt:lpstr>
      <vt:lpstr>PowerPoint Presentation</vt:lpstr>
      <vt:lpstr>PowerPoint Presentation</vt:lpstr>
      <vt:lpstr>How to get Certified</vt:lpstr>
      <vt:lpstr>Most organizations would benefit from a Long Range Plan</vt:lpstr>
      <vt:lpstr>PowerPoint Presentation</vt:lpstr>
      <vt:lpstr>Asset Management 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Reeve</dc:creator>
  <cp:lastModifiedBy>JOHN REEVE</cp:lastModifiedBy>
  <cp:revision>502</cp:revision>
  <dcterms:created xsi:type="dcterms:W3CDTF">2006-08-16T00:00:00Z</dcterms:created>
  <dcterms:modified xsi:type="dcterms:W3CDTF">2018-01-29T16:59:10Z</dcterms:modified>
</cp:coreProperties>
</file>