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0" r:id="rId3"/>
    <p:sldId id="298" r:id="rId4"/>
    <p:sldId id="296" r:id="rId5"/>
    <p:sldId id="297" r:id="rId6"/>
    <p:sldId id="299" r:id="rId7"/>
    <p:sldId id="269" r:id="rId8"/>
    <p:sldId id="270" r:id="rId9"/>
    <p:sldId id="295" r:id="rId10"/>
    <p:sldId id="272" r:id="rId11"/>
    <p:sldId id="287" r:id="rId12"/>
    <p:sldId id="274" r:id="rId13"/>
    <p:sldId id="291" r:id="rId14"/>
    <p:sldId id="260" r:id="rId15"/>
    <p:sldId id="257" r:id="rId16"/>
    <p:sldId id="267" r:id="rId17"/>
    <p:sldId id="273" r:id="rId18"/>
    <p:sldId id="288" r:id="rId19"/>
    <p:sldId id="281" r:id="rId20"/>
    <p:sldId id="284" r:id="rId21"/>
    <p:sldId id="280" r:id="rId22"/>
    <p:sldId id="262" r:id="rId23"/>
    <p:sldId id="293" r:id="rId24"/>
    <p:sldId id="289" r:id="rId25"/>
    <p:sldId id="294"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294"/>
    <a:srgbClr val="337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7" d="100"/>
          <a:sy n="67" d="100"/>
        </p:scale>
        <p:origin x="68" y="104"/>
      </p:cViewPr>
      <p:guideLst/>
    </p:cSldViewPr>
  </p:slideViewPr>
  <p:notesTextViewPr>
    <p:cViewPr>
      <p:scale>
        <a:sx n="3" d="2"/>
        <a:sy n="3" d="2"/>
      </p:scale>
      <p:origin x="0" y="0"/>
    </p:cViewPr>
  </p:notesTextViewPr>
  <p:sorterViewPr>
    <p:cViewPr>
      <p:scale>
        <a:sx n="100" d="100"/>
        <a:sy n="100" d="100"/>
      </p:scale>
      <p:origin x="0" y="-484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4BA39-8F13-4F74-8CD7-75BB99A7E1A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5BDA401-3898-452B-AC5E-965225136AF2}">
      <dgm:prSet phldrT="[Text]" custT="1"/>
      <dgm:spPr>
        <a:solidFill>
          <a:schemeClr val="accent2">
            <a:lumMod val="60000"/>
            <a:lumOff val="40000"/>
          </a:schemeClr>
        </a:solidFill>
      </dgm:spPr>
      <dgm:t>
        <a:bodyPr/>
        <a:lstStyle/>
        <a:p>
          <a:r>
            <a:rPr lang="en-US" sz="1600" b="1" dirty="0" smtClean="0">
              <a:solidFill>
                <a:schemeClr val="tx1"/>
              </a:solidFill>
            </a:rPr>
            <a:t>Tier 1 – Asset Identification &amp; Organization</a:t>
          </a:r>
          <a:endParaRPr lang="en-US" sz="1600" b="1" dirty="0">
            <a:solidFill>
              <a:schemeClr val="tx1"/>
            </a:solidFill>
          </a:endParaRPr>
        </a:p>
      </dgm:t>
    </dgm:pt>
    <dgm:pt modelId="{F2983224-07B7-4EA5-9BA3-EA14D6BF90AE}" type="parTrans" cxnId="{F565E31B-3C68-418E-B2FF-2CDD3F6FC863}">
      <dgm:prSet/>
      <dgm:spPr/>
      <dgm:t>
        <a:bodyPr/>
        <a:lstStyle/>
        <a:p>
          <a:endParaRPr lang="en-US"/>
        </a:p>
      </dgm:t>
    </dgm:pt>
    <dgm:pt modelId="{D2720F2E-BA21-4E46-947B-7625F09BB413}" type="sibTrans" cxnId="{F565E31B-3C68-418E-B2FF-2CDD3F6FC863}">
      <dgm:prSet/>
      <dgm:spPr/>
      <dgm:t>
        <a:bodyPr/>
        <a:lstStyle/>
        <a:p>
          <a:endParaRPr lang="en-US"/>
        </a:p>
      </dgm:t>
    </dgm:pt>
    <dgm:pt modelId="{1F2FCBED-0382-4A88-A217-1DDD7915168C}">
      <dgm:prSet phldrT="[Text]" custT="1"/>
      <dgm:spPr/>
      <dgm:t>
        <a:bodyPr/>
        <a:lstStyle/>
        <a:p>
          <a:r>
            <a:rPr lang="en-US" sz="1800" dirty="0" smtClean="0"/>
            <a:t>Asset Registry</a:t>
          </a:r>
        </a:p>
        <a:p>
          <a:r>
            <a:rPr lang="en-US" sz="1800" dirty="0" smtClean="0"/>
            <a:t>Asset Info</a:t>
          </a:r>
        </a:p>
        <a:p>
          <a:r>
            <a:rPr lang="en-US" sz="1800" dirty="0" smtClean="0"/>
            <a:t>Asset Classes</a:t>
          </a:r>
        </a:p>
        <a:p>
          <a:r>
            <a:rPr lang="en-US" sz="1800" dirty="0" smtClean="0"/>
            <a:t>Organization/ Hierarchy</a:t>
          </a:r>
          <a:endParaRPr lang="en-US" sz="1800" dirty="0"/>
        </a:p>
      </dgm:t>
    </dgm:pt>
    <dgm:pt modelId="{EA8C710B-7BC2-41FA-9556-EE363293F74C}" type="parTrans" cxnId="{6EDFD83E-D2D2-4145-95BD-81CC8F76F284}">
      <dgm:prSet/>
      <dgm:spPr/>
      <dgm:t>
        <a:bodyPr/>
        <a:lstStyle/>
        <a:p>
          <a:endParaRPr lang="en-US"/>
        </a:p>
      </dgm:t>
    </dgm:pt>
    <dgm:pt modelId="{D474C106-1FF6-4668-90D1-3ADCD7414D85}" type="sibTrans" cxnId="{6EDFD83E-D2D2-4145-95BD-81CC8F76F284}">
      <dgm:prSet/>
      <dgm:spPr/>
      <dgm:t>
        <a:bodyPr/>
        <a:lstStyle/>
        <a:p>
          <a:endParaRPr lang="en-US"/>
        </a:p>
      </dgm:t>
    </dgm:pt>
    <dgm:pt modelId="{532EE3CF-8122-4DA2-AB5D-6A3BFEF97C9C}">
      <dgm:prSet phldrT="[Text]" custT="1"/>
      <dgm:spPr>
        <a:solidFill>
          <a:schemeClr val="accent4">
            <a:lumMod val="60000"/>
            <a:lumOff val="40000"/>
          </a:schemeClr>
        </a:solidFill>
      </dgm:spPr>
      <dgm:t>
        <a:bodyPr/>
        <a:lstStyle/>
        <a:p>
          <a:r>
            <a:rPr lang="en-US" sz="1600" b="1" dirty="0" smtClean="0">
              <a:solidFill>
                <a:schemeClr val="tx1"/>
              </a:solidFill>
            </a:rPr>
            <a:t>Tier 2 – Work Control </a:t>
          </a:r>
          <a:endParaRPr lang="en-US" sz="1600" b="1" dirty="0">
            <a:solidFill>
              <a:schemeClr val="tx1"/>
            </a:solidFill>
          </a:endParaRPr>
        </a:p>
      </dgm:t>
    </dgm:pt>
    <dgm:pt modelId="{6AB51812-9F76-4894-B92A-2D320630E670}" type="parTrans" cxnId="{B01B048B-C67E-4B14-BF70-A2F8A0C63C06}">
      <dgm:prSet/>
      <dgm:spPr/>
      <dgm:t>
        <a:bodyPr/>
        <a:lstStyle/>
        <a:p>
          <a:endParaRPr lang="en-US"/>
        </a:p>
      </dgm:t>
    </dgm:pt>
    <dgm:pt modelId="{36A2337C-D3FE-4030-B1F2-1B27DE5BCE04}" type="sibTrans" cxnId="{B01B048B-C67E-4B14-BF70-A2F8A0C63C06}">
      <dgm:prSet/>
      <dgm:spPr/>
      <dgm:t>
        <a:bodyPr/>
        <a:lstStyle/>
        <a:p>
          <a:endParaRPr lang="en-US"/>
        </a:p>
      </dgm:t>
    </dgm:pt>
    <dgm:pt modelId="{8E27A532-9725-424C-87D8-77887E88B085}">
      <dgm:prSet phldrT="[Text]" custT="1"/>
      <dgm:spPr/>
      <dgm:t>
        <a:bodyPr/>
        <a:lstStyle/>
        <a:p>
          <a:r>
            <a:rPr lang="en-US" sz="1800" dirty="0" smtClean="0"/>
            <a:t>Work Orders</a:t>
          </a:r>
        </a:p>
        <a:p>
          <a:r>
            <a:rPr lang="en-US" sz="1800" dirty="0" smtClean="0"/>
            <a:t>Labor Hours</a:t>
          </a:r>
        </a:p>
        <a:p>
          <a:r>
            <a:rPr lang="en-US" sz="1800" dirty="0" smtClean="0"/>
            <a:t>Failure Rep.</a:t>
          </a:r>
        </a:p>
        <a:p>
          <a:r>
            <a:rPr lang="en-US" sz="1800" dirty="0" smtClean="0"/>
            <a:t>Costs</a:t>
          </a:r>
          <a:endParaRPr lang="en-US" sz="1800" dirty="0"/>
        </a:p>
      </dgm:t>
    </dgm:pt>
    <dgm:pt modelId="{7BD00D1B-9F1D-4010-9805-5E641A4EDB31}" type="parTrans" cxnId="{47F2DEDB-2747-42D9-8737-6CCCAEA53D84}">
      <dgm:prSet/>
      <dgm:spPr/>
      <dgm:t>
        <a:bodyPr/>
        <a:lstStyle/>
        <a:p>
          <a:endParaRPr lang="en-US"/>
        </a:p>
      </dgm:t>
    </dgm:pt>
    <dgm:pt modelId="{2C9A6BEC-73DC-4CF7-95DB-DCEB2688CABF}" type="sibTrans" cxnId="{47F2DEDB-2747-42D9-8737-6CCCAEA53D84}">
      <dgm:prSet/>
      <dgm:spPr/>
      <dgm:t>
        <a:bodyPr/>
        <a:lstStyle/>
        <a:p>
          <a:endParaRPr lang="en-US"/>
        </a:p>
      </dgm:t>
    </dgm:pt>
    <dgm:pt modelId="{8D6C2630-8448-416D-BE20-5F3E594CF959}">
      <dgm:prSet phldrT="[Text]" custT="1"/>
      <dgm:spPr>
        <a:solidFill>
          <a:schemeClr val="accent6">
            <a:lumMod val="60000"/>
            <a:lumOff val="40000"/>
          </a:schemeClr>
        </a:solidFill>
      </dgm:spPr>
      <dgm:t>
        <a:bodyPr/>
        <a:lstStyle/>
        <a:p>
          <a:r>
            <a:rPr lang="en-US" sz="1600" b="1" dirty="0" smtClean="0">
              <a:solidFill>
                <a:schemeClr val="tx1"/>
              </a:solidFill>
            </a:rPr>
            <a:t>Tier 3 – Workforce Utilization</a:t>
          </a:r>
          <a:endParaRPr lang="en-US" sz="1600" b="1" dirty="0">
            <a:solidFill>
              <a:schemeClr val="tx1"/>
            </a:solidFill>
          </a:endParaRPr>
        </a:p>
      </dgm:t>
    </dgm:pt>
    <dgm:pt modelId="{99CCAA49-64B2-4093-B927-D94B21F37580}" type="parTrans" cxnId="{E85DD7E3-9F38-4533-BD5A-532CF76BFDC6}">
      <dgm:prSet/>
      <dgm:spPr/>
      <dgm:t>
        <a:bodyPr/>
        <a:lstStyle/>
        <a:p>
          <a:endParaRPr lang="en-US"/>
        </a:p>
      </dgm:t>
    </dgm:pt>
    <dgm:pt modelId="{B5702DAA-B307-4008-90DA-15E98FD83C21}" type="sibTrans" cxnId="{E85DD7E3-9F38-4533-BD5A-532CF76BFDC6}">
      <dgm:prSet/>
      <dgm:spPr/>
      <dgm:t>
        <a:bodyPr/>
        <a:lstStyle/>
        <a:p>
          <a:endParaRPr lang="en-US"/>
        </a:p>
      </dgm:t>
    </dgm:pt>
    <dgm:pt modelId="{019BEED5-D809-4563-AF02-A2B7027712C8}">
      <dgm:prSet phldrT="[Text]" custT="1"/>
      <dgm:spPr/>
      <dgm:t>
        <a:bodyPr/>
        <a:lstStyle/>
        <a:p>
          <a:r>
            <a:rPr lang="en-US" sz="1800" dirty="0" smtClean="0"/>
            <a:t>Labor Availability</a:t>
          </a:r>
        </a:p>
        <a:p>
          <a:r>
            <a:rPr lang="en-US" sz="1800" dirty="0" smtClean="0"/>
            <a:t>Planning</a:t>
          </a:r>
        </a:p>
        <a:p>
          <a:r>
            <a:rPr lang="en-US" sz="1800" dirty="0" smtClean="0"/>
            <a:t>Scheduling</a:t>
          </a:r>
        </a:p>
        <a:p>
          <a:r>
            <a:rPr lang="en-US" sz="1800" dirty="0" smtClean="0"/>
            <a:t>Backlog</a:t>
          </a:r>
          <a:endParaRPr lang="en-US" sz="1800" dirty="0"/>
        </a:p>
      </dgm:t>
    </dgm:pt>
    <dgm:pt modelId="{5854E2FD-9D71-4E58-9165-B135D8807C7F}" type="parTrans" cxnId="{7A993637-66C7-4981-9775-0831E953C62B}">
      <dgm:prSet/>
      <dgm:spPr/>
      <dgm:t>
        <a:bodyPr/>
        <a:lstStyle/>
        <a:p>
          <a:endParaRPr lang="en-US"/>
        </a:p>
      </dgm:t>
    </dgm:pt>
    <dgm:pt modelId="{3FE7A695-780D-4968-97DD-50B919C8324F}" type="sibTrans" cxnId="{7A993637-66C7-4981-9775-0831E953C62B}">
      <dgm:prSet/>
      <dgm:spPr/>
      <dgm:t>
        <a:bodyPr/>
        <a:lstStyle/>
        <a:p>
          <a:endParaRPr lang="en-US"/>
        </a:p>
      </dgm:t>
    </dgm:pt>
    <dgm:pt modelId="{F2D5F855-2686-4E65-AD71-CE60CB6C645B}">
      <dgm:prSet phldrT="[Text]" custT="1"/>
      <dgm:spPr>
        <a:solidFill>
          <a:schemeClr val="accent5">
            <a:lumMod val="60000"/>
            <a:lumOff val="40000"/>
          </a:schemeClr>
        </a:solidFill>
      </dgm:spPr>
      <dgm:t>
        <a:bodyPr/>
        <a:lstStyle/>
        <a:p>
          <a:r>
            <a:rPr lang="en-US" sz="1600" b="1" dirty="0" smtClean="0">
              <a:solidFill>
                <a:schemeClr val="tx1"/>
              </a:solidFill>
            </a:rPr>
            <a:t>Tier 4 – Reliability &amp; Asset Health</a:t>
          </a:r>
          <a:endParaRPr lang="en-US" sz="1600" b="1" dirty="0">
            <a:solidFill>
              <a:schemeClr val="tx1"/>
            </a:solidFill>
          </a:endParaRPr>
        </a:p>
      </dgm:t>
    </dgm:pt>
    <dgm:pt modelId="{959EF1BB-D6B2-4429-B46D-D9B25868909D}" type="parTrans" cxnId="{EC97B0AB-9356-424C-BFEB-58B4E0E37731}">
      <dgm:prSet/>
      <dgm:spPr/>
      <dgm:t>
        <a:bodyPr/>
        <a:lstStyle/>
        <a:p>
          <a:endParaRPr lang="en-US"/>
        </a:p>
      </dgm:t>
    </dgm:pt>
    <dgm:pt modelId="{029E13E9-B6D5-4681-A25E-1FED3F243451}" type="sibTrans" cxnId="{EC97B0AB-9356-424C-BFEB-58B4E0E37731}">
      <dgm:prSet/>
      <dgm:spPr/>
      <dgm:t>
        <a:bodyPr/>
        <a:lstStyle/>
        <a:p>
          <a:endParaRPr lang="en-US"/>
        </a:p>
      </dgm:t>
    </dgm:pt>
    <dgm:pt modelId="{2F8AD408-3AB3-4DF4-B4F3-EED2C352EC7E}">
      <dgm:prSet phldrT="[Text]" custT="1"/>
      <dgm:spPr>
        <a:solidFill>
          <a:srgbClr val="CE92C1"/>
        </a:solidFill>
      </dgm:spPr>
      <dgm:t>
        <a:bodyPr/>
        <a:lstStyle/>
        <a:p>
          <a:r>
            <a:rPr lang="en-US" sz="1600" b="1" dirty="0" smtClean="0">
              <a:solidFill>
                <a:schemeClr val="tx1"/>
              </a:solidFill>
            </a:rPr>
            <a:t>Tier 5 – Proactive Asset Management</a:t>
          </a:r>
          <a:endParaRPr lang="en-US" sz="1600" b="1" dirty="0">
            <a:solidFill>
              <a:schemeClr val="tx1"/>
            </a:solidFill>
          </a:endParaRPr>
        </a:p>
      </dgm:t>
    </dgm:pt>
    <dgm:pt modelId="{96C9EE6A-689C-425C-8711-FBD936CCDB3F}" type="parTrans" cxnId="{7DB21E8C-1FFC-4518-B813-78E64566C4EC}">
      <dgm:prSet/>
      <dgm:spPr/>
      <dgm:t>
        <a:bodyPr/>
        <a:lstStyle/>
        <a:p>
          <a:endParaRPr lang="en-US"/>
        </a:p>
      </dgm:t>
    </dgm:pt>
    <dgm:pt modelId="{27FE0365-6FBA-41AC-8CA2-10E0A973D76D}" type="sibTrans" cxnId="{7DB21E8C-1FFC-4518-B813-78E64566C4EC}">
      <dgm:prSet/>
      <dgm:spPr/>
      <dgm:t>
        <a:bodyPr/>
        <a:lstStyle/>
        <a:p>
          <a:endParaRPr lang="en-US"/>
        </a:p>
      </dgm:t>
    </dgm:pt>
    <dgm:pt modelId="{163124D0-5B7A-4BB5-98AB-707551FA0E4C}">
      <dgm:prSet phldrT="[Text]" custT="1"/>
      <dgm:spPr/>
      <dgm:t>
        <a:bodyPr/>
        <a:lstStyle/>
        <a:p>
          <a:r>
            <a:rPr lang="en-US" sz="1800" dirty="0" smtClean="0"/>
            <a:t>Asset Health</a:t>
          </a:r>
        </a:p>
        <a:p>
          <a:r>
            <a:rPr lang="en-US" sz="1800" dirty="0" smtClean="0"/>
            <a:t>CBM</a:t>
          </a:r>
        </a:p>
        <a:p>
          <a:r>
            <a:rPr lang="en-US" sz="1800" dirty="0" smtClean="0"/>
            <a:t>Asset Intelligence</a:t>
          </a:r>
        </a:p>
        <a:p>
          <a:r>
            <a:rPr lang="en-US" sz="1800" dirty="0" smtClean="0"/>
            <a:t>Analytics</a:t>
          </a:r>
        </a:p>
        <a:p>
          <a:endParaRPr lang="en-US" sz="1800" dirty="0"/>
        </a:p>
      </dgm:t>
    </dgm:pt>
    <dgm:pt modelId="{84243EA5-A091-4AB2-9ABD-DE6F501E04BC}" type="parTrans" cxnId="{882D74C0-0AF4-42E9-9915-253209D0720A}">
      <dgm:prSet/>
      <dgm:spPr/>
      <dgm:t>
        <a:bodyPr/>
        <a:lstStyle/>
        <a:p>
          <a:endParaRPr lang="en-US"/>
        </a:p>
      </dgm:t>
    </dgm:pt>
    <dgm:pt modelId="{69F9FCC8-E812-45C3-8C3F-4035093E73AC}" type="sibTrans" cxnId="{882D74C0-0AF4-42E9-9915-253209D0720A}">
      <dgm:prSet/>
      <dgm:spPr/>
      <dgm:t>
        <a:bodyPr/>
        <a:lstStyle/>
        <a:p>
          <a:endParaRPr lang="en-US"/>
        </a:p>
      </dgm:t>
    </dgm:pt>
    <dgm:pt modelId="{FB71D5A7-1EE7-4B26-A4E8-EBB6F52901C0}">
      <dgm:prSet phldrT="[Text]" custT="1"/>
      <dgm:spPr/>
      <dgm:t>
        <a:bodyPr/>
        <a:lstStyle/>
        <a:p>
          <a:r>
            <a:rPr lang="en-US" sz="1800" dirty="0" smtClean="0"/>
            <a:t>Proactive Support of Business Objectives</a:t>
          </a:r>
        </a:p>
        <a:p>
          <a:r>
            <a:rPr lang="en-US" sz="1800" dirty="0" smtClean="0"/>
            <a:t>Investment/Capital Planning</a:t>
          </a:r>
        </a:p>
        <a:p>
          <a:r>
            <a:rPr lang="en-US" sz="1800" dirty="0" smtClean="0"/>
            <a:t>Cost Management</a:t>
          </a:r>
        </a:p>
        <a:p>
          <a:r>
            <a:rPr lang="en-US" sz="1800" dirty="0" smtClean="0"/>
            <a:t>Predictive Budgeting &amp; Forecasting</a:t>
          </a:r>
        </a:p>
        <a:p>
          <a:r>
            <a:rPr lang="en-US" sz="1800" dirty="0" smtClean="0"/>
            <a:t>Resource Optimization </a:t>
          </a:r>
          <a:endParaRPr lang="en-US" sz="1800" dirty="0"/>
        </a:p>
      </dgm:t>
    </dgm:pt>
    <dgm:pt modelId="{6381D522-B236-4D02-9F31-35041922ED6E}" type="parTrans" cxnId="{93C5A518-E8AF-4CF7-93A3-0ACA3F7DDBA6}">
      <dgm:prSet/>
      <dgm:spPr/>
      <dgm:t>
        <a:bodyPr/>
        <a:lstStyle/>
        <a:p>
          <a:endParaRPr lang="en-US"/>
        </a:p>
      </dgm:t>
    </dgm:pt>
    <dgm:pt modelId="{17DA2F39-C4C0-4CCE-BB12-DAD3145ECF92}" type="sibTrans" cxnId="{93C5A518-E8AF-4CF7-93A3-0ACA3F7DDBA6}">
      <dgm:prSet/>
      <dgm:spPr/>
      <dgm:t>
        <a:bodyPr/>
        <a:lstStyle/>
        <a:p>
          <a:endParaRPr lang="en-US"/>
        </a:p>
      </dgm:t>
    </dgm:pt>
    <dgm:pt modelId="{59F93758-3394-443F-8CD6-32F5B85D2AA4}" type="pres">
      <dgm:prSet presAssocID="{0514BA39-8F13-4F74-8CD7-75BB99A7E1AF}" presName="Name0" presStyleCnt="0">
        <dgm:presLayoutVars>
          <dgm:chMax val="5"/>
          <dgm:chPref val="5"/>
          <dgm:dir/>
          <dgm:animLvl val="lvl"/>
        </dgm:presLayoutVars>
      </dgm:prSet>
      <dgm:spPr/>
      <dgm:t>
        <a:bodyPr/>
        <a:lstStyle/>
        <a:p>
          <a:endParaRPr lang="en-US"/>
        </a:p>
      </dgm:t>
    </dgm:pt>
    <dgm:pt modelId="{089C1963-5989-4A41-ACA5-BE1D4536C2BD}" type="pres">
      <dgm:prSet presAssocID="{05BDA401-3898-452B-AC5E-965225136AF2}" presName="parentText1" presStyleLbl="node1" presStyleIdx="0" presStyleCnt="5" custScaleX="107828" custLinFactNeighborX="-3906">
        <dgm:presLayoutVars>
          <dgm:chMax/>
          <dgm:chPref val="3"/>
          <dgm:bulletEnabled val="1"/>
        </dgm:presLayoutVars>
      </dgm:prSet>
      <dgm:spPr/>
      <dgm:t>
        <a:bodyPr/>
        <a:lstStyle/>
        <a:p>
          <a:endParaRPr lang="en-US"/>
        </a:p>
      </dgm:t>
    </dgm:pt>
    <dgm:pt modelId="{BB251478-A13E-41BC-A950-8823F21510E6}" type="pres">
      <dgm:prSet presAssocID="{05BDA401-3898-452B-AC5E-965225136AF2}" presName="childText1" presStyleLbl="solidAlignAcc1" presStyleIdx="0" presStyleCnt="5" custLinFactNeighborX="-39329">
        <dgm:presLayoutVars>
          <dgm:chMax val="0"/>
          <dgm:chPref val="0"/>
          <dgm:bulletEnabled val="1"/>
        </dgm:presLayoutVars>
      </dgm:prSet>
      <dgm:spPr/>
      <dgm:t>
        <a:bodyPr/>
        <a:lstStyle/>
        <a:p>
          <a:endParaRPr lang="en-US"/>
        </a:p>
      </dgm:t>
    </dgm:pt>
    <dgm:pt modelId="{E23AD86B-D496-4478-B075-0EB934561BC4}" type="pres">
      <dgm:prSet presAssocID="{532EE3CF-8122-4DA2-AB5D-6A3BFEF97C9C}" presName="parentText2" presStyleLbl="node1" presStyleIdx="1" presStyleCnt="5" custScaleX="115472" custLinFactNeighborX="-1841" custLinFactNeighborY="1010">
        <dgm:presLayoutVars>
          <dgm:chMax/>
          <dgm:chPref val="3"/>
          <dgm:bulletEnabled val="1"/>
        </dgm:presLayoutVars>
      </dgm:prSet>
      <dgm:spPr/>
      <dgm:t>
        <a:bodyPr/>
        <a:lstStyle/>
        <a:p>
          <a:endParaRPr lang="en-US"/>
        </a:p>
      </dgm:t>
    </dgm:pt>
    <dgm:pt modelId="{E4C08FE2-F1F4-493D-A84F-67F1100AC375}" type="pres">
      <dgm:prSet presAssocID="{532EE3CF-8122-4DA2-AB5D-6A3BFEF97C9C}" presName="childText2" presStyleLbl="solidAlignAcc1" presStyleIdx="1" presStyleCnt="5" custLinFactNeighborX="-42126">
        <dgm:presLayoutVars>
          <dgm:chMax val="0"/>
          <dgm:chPref val="0"/>
          <dgm:bulletEnabled val="1"/>
        </dgm:presLayoutVars>
      </dgm:prSet>
      <dgm:spPr/>
      <dgm:t>
        <a:bodyPr/>
        <a:lstStyle/>
        <a:p>
          <a:endParaRPr lang="en-US"/>
        </a:p>
      </dgm:t>
    </dgm:pt>
    <dgm:pt modelId="{A4C6E795-C9AC-4542-ACFD-51174A23CBCA}" type="pres">
      <dgm:prSet presAssocID="{8D6C2630-8448-416D-BE20-5F3E594CF959}" presName="parentText3" presStyleLbl="node1" presStyleIdx="2" presStyleCnt="5" custScaleX="127045" custLinFactNeighborX="1265" custLinFactNeighborY="1011">
        <dgm:presLayoutVars>
          <dgm:chMax/>
          <dgm:chPref val="3"/>
          <dgm:bulletEnabled val="1"/>
        </dgm:presLayoutVars>
      </dgm:prSet>
      <dgm:spPr/>
      <dgm:t>
        <a:bodyPr/>
        <a:lstStyle/>
        <a:p>
          <a:endParaRPr lang="en-US"/>
        </a:p>
      </dgm:t>
    </dgm:pt>
    <dgm:pt modelId="{521AB30A-2FFF-4F88-8F23-492EBE49637B}" type="pres">
      <dgm:prSet presAssocID="{8D6C2630-8448-416D-BE20-5F3E594CF959}" presName="childText3" presStyleLbl="solidAlignAcc1" presStyleIdx="2" presStyleCnt="5" custLinFactNeighborX="-41443">
        <dgm:presLayoutVars>
          <dgm:chMax val="0"/>
          <dgm:chPref val="0"/>
          <dgm:bulletEnabled val="1"/>
        </dgm:presLayoutVars>
      </dgm:prSet>
      <dgm:spPr/>
      <dgm:t>
        <a:bodyPr/>
        <a:lstStyle/>
        <a:p>
          <a:endParaRPr lang="en-US"/>
        </a:p>
      </dgm:t>
    </dgm:pt>
    <dgm:pt modelId="{EBBD7793-C8D8-4ED8-B9E4-26E0A51A23BA}" type="pres">
      <dgm:prSet presAssocID="{F2D5F855-2686-4E65-AD71-CE60CB6C645B}" presName="parentText4" presStyleLbl="node1" presStyleIdx="3" presStyleCnt="5" custScaleX="147975" custLinFactNeighborX="6568">
        <dgm:presLayoutVars>
          <dgm:chMax/>
          <dgm:chPref val="3"/>
          <dgm:bulletEnabled val="1"/>
        </dgm:presLayoutVars>
      </dgm:prSet>
      <dgm:spPr/>
      <dgm:t>
        <a:bodyPr/>
        <a:lstStyle/>
        <a:p>
          <a:endParaRPr lang="en-US"/>
        </a:p>
      </dgm:t>
    </dgm:pt>
    <dgm:pt modelId="{97D0404F-84D1-45E1-9B69-24116D54DF14}" type="pres">
      <dgm:prSet presAssocID="{F2D5F855-2686-4E65-AD71-CE60CB6C645B}" presName="childText4" presStyleLbl="solidAlignAcc1" presStyleIdx="3" presStyleCnt="5" custLinFactNeighborX="-41443">
        <dgm:presLayoutVars>
          <dgm:chMax val="0"/>
          <dgm:chPref val="0"/>
          <dgm:bulletEnabled val="1"/>
        </dgm:presLayoutVars>
      </dgm:prSet>
      <dgm:spPr/>
      <dgm:t>
        <a:bodyPr/>
        <a:lstStyle/>
        <a:p>
          <a:endParaRPr lang="en-US"/>
        </a:p>
      </dgm:t>
    </dgm:pt>
    <dgm:pt modelId="{817804F6-807E-4C93-AF93-A9B960D7B6DF}" type="pres">
      <dgm:prSet presAssocID="{2F8AD408-3AB3-4DF4-B4F3-EED2C352EC7E}" presName="parentText5" presStyleLbl="node1" presStyleIdx="4" presStyleCnt="5" custScaleX="199714" custLinFactNeighborX="20158">
        <dgm:presLayoutVars>
          <dgm:chMax/>
          <dgm:chPref val="3"/>
          <dgm:bulletEnabled val="1"/>
        </dgm:presLayoutVars>
      </dgm:prSet>
      <dgm:spPr/>
      <dgm:t>
        <a:bodyPr/>
        <a:lstStyle/>
        <a:p>
          <a:endParaRPr lang="en-US"/>
        </a:p>
      </dgm:t>
    </dgm:pt>
    <dgm:pt modelId="{F8EB424F-F5F9-4838-B985-0B2A4C9E9157}" type="pres">
      <dgm:prSet presAssocID="{2F8AD408-3AB3-4DF4-B4F3-EED2C352EC7E}" presName="childText5" presStyleLbl="solidAlignAcc1" presStyleIdx="4" presStyleCnt="5" custScaleX="240136" custLinFactNeighborX="28019">
        <dgm:presLayoutVars>
          <dgm:chMax val="0"/>
          <dgm:chPref val="0"/>
          <dgm:bulletEnabled val="1"/>
        </dgm:presLayoutVars>
      </dgm:prSet>
      <dgm:spPr/>
      <dgm:t>
        <a:bodyPr/>
        <a:lstStyle/>
        <a:p>
          <a:endParaRPr lang="en-US"/>
        </a:p>
      </dgm:t>
    </dgm:pt>
  </dgm:ptLst>
  <dgm:cxnLst>
    <dgm:cxn modelId="{47F2DEDB-2747-42D9-8737-6CCCAEA53D84}" srcId="{532EE3CF-8122-4DA2-AB5D-6A3BFEF97C9C}" destId="{8E27A532-9725-424C-87D8-77887E88B085}" srcOrd="0" destOrd="0" parTransId="{7BD00D1B-9F1D-4010-9805-5E641A4EDB31}" sibTransId="{2C9A6BEC-73DC-4CF7-95DB-DCEB2688CABF}"/>
    <dgm:cxn modelId="{100017B2-4C14-49F1-8294-4099FD598F0E}" type="presOf" srcId="{8E27A532-9725-424C-87D8-77887E88B085}" destId="{E4C08FE2-F1F4-493D-A84F-67F1100AC375}" srcOrd="0" destOrd="0" presId="urn:microsoft.com/office/officeart/2009/3/layout/IncreasingArrowsProcess"/>
    <dgm:cxn modelId="{7DB21E8C-1FFC-4518-B813-78E64566C4EC}" srcId="{0514BA39-8F13-4F74-8CD7-75BB99A7E1AF}" destId="{2F8AD408-3AB3-4DF4-B4F3-EED2C352EC7E}" srcOrd="4" destOrd="0" parTransId="{96C9EE6A-689C-425C-8711-FBD936CCDB3F}" sibTransId="{27FE0365-6FBA-41AC-8CA2-10E0A973D76D}"/>
    <dgm:cxn modelId="{E9B39EB7-8881-4FF0-87D5-A3A183732F9D}" type="presOf" srcId="{532EE3CF-8122-4DA2-AB5D-6A3BFEF97C9C}" destId="{E23AD86B-D496-4478-B075-0EB934561BC4}" srcOrd="0" destOrd="0" presId="urn:microsoft.com/office/officeart/2009/3/layout/IncreasingArrowsProcess"/>
    <dgm:cxn modelId="{1B0A2F15-4928-4581-A7D4-5B61B85227D0}" type="presOf" srcId="{2F8AD408-3AB3-4DF4-B4F3-EED2C352EC7E}" destId="{817804F6-807E-4C93-AF93-A9B960D7B6DF}" srcOrd="0" destOrd="0" presId="urn:microsoft.com/office/officeart/2009/3/layout/IncreasingArrowsProcess"/>
    <dgm:cxn modelId="{19088003-C007-4CA9-82E5-7A2434A7F7F8}" type="presOf" srcId="{1F2FCBED-0382-4A88-A217-1DDD7915168C}" destId="{BB251478-A13E-41BC-A950-8823F21510E6}" srcOrd="0" destOrd="0" presId="urn:microsoft.com/office/officeart/2009/3/layout/IncreasingArrowsProcess"/>
    <dgm:cxn modelId="{EDC8FB12-6D6D-4802-BA76-5D08259649D1}" type="presOf" srcId="{0514BA39-8F13-4F74-8CD7-75BB99A7E1AF}" destId="{59F93758-3394-443F-8CD6-32F5B85D2AA4}" srcOrd="0" destOrd="0" presId="urn:microsoft.com/office/officeart/2009/3/layout/IncreasingArrowsProcess"/>
    <dgm:cxn modelId="{942C24E8-6605-42E6-A390-91F5E3482A33}" type="presOf" srcId="{05BDA401-3898-452B-AC5E-965225136AF2}" destId="{089C1963-5989-4A41-ACA5-BE1D4536C2BD}" srcOrd="0" destOrd="0" presId="urn:microsoft.com/office/officeart/2009/3/layout/IncreasingArrowsProcess"/>
    <dgm:cxn modelId="{7A993637-66C7-4981-9775-0831E953C62B}" srcId="{8D6C2630-8448-416D-BE20-5F3E594CF959}" destId="{019BEED5-D809-4563-AF02-A2B7027712C8}" srcOrd="0" destOrd="0" parTransId="{5854E2FD-9D71-4E58-9165-B135D8807C7F}" sibTransId="{3FE7A695-780D-4968-97DD-50B919C8324F}"/>
    <dgm:cxn modelId="{15682FF7-EC4A-41EA-878A-FAE9D6F0675C}" type="presOf" srcId="{F2D5F855-2686-4E65-AD71-CE60CB6C645B}" destId="{EBBD7793-C8D8-4ED8-B9E4-26E0A51A23BA}" srcOrd="0" destOrd="0" presId="urn:microsoft.com/office/officeart/2009/3/layout/IncreasingArrowsProcess"/>
    <dgm:cxn modelId="{F91A55B5-6F78-4EED-AAD9-C91C7F0C0ADF}" type="presOf" srcId="{FB71D5A7-1EE7-4B26-A4E8-EBB6F52901C0}" destId="{F8EB424F-F5F9-4838-B985-0B2A4C9E9157}" srcOrd="0" destOrd="0" presId="urn:microsoft.com/office/officeart/2009/3/layout/IncreasingArrowsProcess"/>
    <dgm:cxn modelId="{6EDFD83E-D2D2-4145-95BD-81CC8F76F284}" srcId="{05BDA401-3898-452B-AC5E-965225136AF2}" destId="{1F2FCBED-0382-4A88-A217-1DDD7915168C}" srcOrd="0" destOrd="0" parTransId="{EA8C710B-7BC2-41FA-9556-EE363293F74C}" sibTransId="{D474C106-1FF6-4668-90D1-3ADCD7414D85}"/>
    <dgm:cxn modelId="{A16ED9EC-F7E4-4BE3-8E13-139CAC459381}" type="presOf" srcId="{163124D0-5B7A-4BB5-98AB-707551FA0E4C}" destId="{97D0404F-84D1-45E1-9B69-24116D54DF14}" srcOrd="0" destOrd="0" presId="urn:microsoft.com/office/officeart/2009/3/layout/IncreasingArrowsProcess"/>
    <dgm:cxn modelId="{19224238-107A-49E1-92C7-F0D5DF8E4BB1}" type="presOf" srcId="{8D6C2630-8448-416D-BE20-5F3E594CF959}" destId="{A4C6E795-C9AC-4542-ACFD-51174A23CBCA}" srcOrd="0" destOrd="0" presId="urn:microsoft.com/office/officeart/2009/3/layout/IncreasingArrowsProcess"/>
    <dgm:cxn modelId="{E85DD7E3-9F38-4533-BD5A-532CF76BFDC6}" srcId="{0514BA39-8F13-4F74-8CD7-75BB99A7E1AF}" destId="{8D6C2630-8448-416D-BE20-5F3E594CF959}" srcOrd="2" destOrd="0" parTransId="{99CCAA49-64B2-4093-B927-D94B21F37580}" sibTransId="{B5702DAA-B307-4008-90DA-15E98FD83C21}"/>
    <dgm:cxn modelId="{B01B048B-C67E-4B14-BF70-A2F8A0C63C06}" srcId="{0514BA39-8F13-4F74-8CD7-75BB99A7E1AF}" destId="{532EE3CF-8122-4DA2-AB5D-6A3BFEF97C9C}" srcOrd="1" destOrd="0" parTransId="{6AB51812-9F76-4894-B92A-2D320630E670}" sibTransId="{36A2337C-D3FE-4030-B1F2-1B27DE5BCE04}"/>
    <dgm:cxn modelId="{93C5A518-E8AF-4CF7-93A3-0ACA3F7DDBA6}" srcId="{2F8AD408-3AB3-4DF4-B4F3-EED2C352EC7E}" destId="{FB71D5A7-1EE7-4B26-A4E8-EBB6F52901C0}" srcOrd="0" destOrd="0" parTransId="{6381D522-B236-4D02-9F31-35041922ED6E}" sibTransId="{17DA2F39-C4C0-4CCE-BB12-DAD3145ECF92}"/>
    <dgm:cxn modelId="{715FB4BF-FFA8-4801-9958-F85F8FB46E1A}" type="presOf" srcId="{019BEED5-D809-4563-AF02-A2B7027712C8}" destId="{521AB30A-2FFF-4F88-8F23-492EBE49637B}" srcOrd="0" destOrd="0" presId="urn:microsoft.com/office/officeart/2009/3/layout/IncreasingArrowsProcess"/>
    <dgm:cxn modelId="{F565E31B-3C68-418E-B2FF-2CDD3F6FC863}" srcId="{0514BA39-8F13-4F74-8CD7-75BB99A7E1AF}" destId="{05BDA401-3898-452B-AC5E-965225136AF2}" srcOrd="0" destOrd="0" parTransId="{F2983224-07B7-4EA5-9BA3-EA14D6BF90AE}" sibTransId="{D2720F2E-BA21-4E46-947B-7625F09BB413}"/>
    <dgm:cxn modelId="{EC97B0AB-9356-424C-BFEB-58B4E0E37731}" srcId="{0514BA39-8F13-4F74-8CD7-75BB99A7E1AF}" destId="{F2D5F855-2686-4E65-AD71-CE60CB6C645B}" srcOrd="3" destOrd="0" parTransId="{959EF1BB-D6B2-4429-B46D-D9B25868909D}" sibTransId="{029E13E9-B6D5-4681-A25E-1FED3F243451}"/>
    <dgm:cxn modelId="{882D74C0-0AF4-42E9-9915-253209D0720A}" srcId="{F2D5F855-2686-4E65-AD71-CE60CB6C645B}" destId="{163124D0-5B7A-4BB5-98AB-707551FA0E4C}" srcOrd="0" destOrd="0" parTransId="{84243EA5-A091-4AB2-9ABD-DE6F501E04BC}" sibTransId="{69F9FCC8-E812-45C3-8C3F-4035093E73AC}"/>
    <dgm:cxn modelId="{DFC875E1-A238-4CD2-B216-1C96A7B37418}" type="presParOf" srcId="{59F93758-3394-443F-8CD6-32F5B85D2AA4}" destId="{089C1963-5989-4A41-ACA5-BE1D4536C2BD}" srcOrd="0" destOrd="0" presId="urn:microsoft.com/office/officeart/2009/3/layout/IncreasingArrowsProcess"/>
    <dgm:cxn modelId="{1520CB88-4349-4C61-9600-0AECC8DEF751}" type="presParOf" srcId="{59F93758-3394-443F-8CD6-32F5B85D2AA4}" destId="{BB251478-A13E-41BC-A950-8823F21510E6}" srcOrd="1" destOrd="0" presId="urn:microsoft.com/office/officeart/2009/3/layout/IncreasingArrowsProcess"/>
    <dgm:cxn modelId="{75414690-A9D6-4606-8E78-D4CB948F1DF8}" type="presParOf" srcId="{59F93758-3394-443F-8CD6-32F5B85D2AA4}" destId="{E23AD86B-D496-4478-B075-0EB934561BC4}" srcOrd="2" destOrd="0" presId="urn:microsoft.com/office/officeart/2009/3/layout/IncreasingArrowsProcess"/>
    <dgm:cxn modelId="{0B604F4D-DF8B-4F5D-9828-A569861A39F3}" type="presParOf" srcId="{59F93758-3394-443F-8CD6-32F5B85D2AA4}" destId="{E4C08FE2-F1F4-493D-A84F-67F1100AC375}" srcOrd="3" destOrd="0" presId="urn:microsoft.com/office/officeart/2009/3/layout/IncreasingArrowsProcess"/>
    <dgm:cxn modelId="{6FD79715-57F7-4411-975F-D84011394800}" type="presParOf" srcId="{59F93758-3394-443F-8CD6-32F5B85D2AA4}" destId="{A4C6E795-C9AC-4542-ACFD-51174A23CBCA}" srcOrd="4" destOrd="0" presId="urn:microsoft.com/office/officeart/2009/3/layout/IncreasingArrowsProcess"/>
    <dgm:cxn modelId="{24E53F82-A8D8-465D-B851-3242B3400C7C}" type="presParOf" srcId="{59F93758-3394-443F-8CD6-32F5B85D2AA4}" destId="{521AB30A-2FFF-4F88-8F23-492EBE49637B}" srcOrd="5" destOrd="0" presId="urn:microsoft.com/office/officeart/2009/3/layout/IncreasingArrowsProcess"/>
    <dgm:cxn modelId="{A4F7F50B-7CD3-462D-B6D1-6AA72665EDDE}" type="presParOf" srcId="{59F93758-3394-443F-8CD6-32F5B85D2AA4}" destId="{EBBD7793-C8D8-4ED8-B9E4-26E0A51A23BA}" srcOrd="6" destOrd="0" presId="urn:microsoft.com/office/officeart/2009/3/layout/IncreasingArrowsProcess"/>
    <dgm:cxn modelId="{DDB4A016-1642-42D1-97A6-31B1DE7D3F4E}" type="presParOf" srcId="{59F93758-3394-443F-8CD6-32F5B85D2AA4}" destId="{97D0404F-84D1-45E1-9B69-24116D54DF14}" srcOrd="7" destOrd="0" presId="urn:microsoft.com/office/officeart/2009/3/layout/IncreasingArrowsProcess"/>
    <dgm:cxn modelId="{AD6B043F-9695-4FAF-9F5D-6B8ACE16089C}" type="presParOf" srcId="{59F93758-3394-443F-8CD6-32F5B85D2AA4}" destId="{817804F6-807E-4C93-AF93-A9B960D7B6DF}" srcOrd="8" destOrd="0" presId="urn:microsoft.com/office/officeart/2009/3/layout/IncreasingArrowsProcess"/>
    <dgm:cxn modelId="{40078820-8958-4155-804D-EB6D941AEA4A}" type="presParOf" srcId="{59F93758-3394-443F-8CD6-32F5B85D2AA4}" destId="{F8EB424F-F5F9-4838-B985-0B2A4C9E9157}"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ECAB4-E329-4954-B39D-9B94F4A27F02}" type="doc">
      <dgm:prSet loTypeId="urn:microsoft.com/office/officeart/2005/8/layout/chevron1" loCatId="process" qsTypeId="urn:microsoft.com/office/officeart/2005/8/quickstyle/simple1" qsCatId="simple" csTypeId="urn:microsoft.com/office/officeart/2005/8/colors/accent1_2" csCatId="accent1" phldr="1"/>
      <dgm:spPr/>
    </dgm:pt>
    <dgm:pt modelId="{4F45778A-3CB9-49DA-BEF2-CC0CDAA9F536}">
      <dgm:prSet phldrT="[Text]"/>
      <dgm:spPr/>
      <dgm:t>
        <a:bodyPr/>
        <a:lstStyle/>
        <a:p>
          <a:r>
            <a:rPr lang="en-US" dirty="0" smtClean="0"/>
            <a:t>Strategy/Plan</a:t>
          </a:r>
          <a:endParaRPr lang="en-US" dirty="0"/>
        </a:p>
      </dgm:t>
    </dgm:pt>
    <dgm:pt modelId="{632881F9-5809-4342-A87F-C4F907242193}" type="parTrans" cxnId="{1C3E05E1-234E-4044-9D30-BE54C0F3351B}">
      <dgm:prSet/>
      <dgm:spPr/>
      <dgm:t>
        <a:bodyPr/>
        <a:lstStyle/>
        <a:p>
          <a:endParaRPr lang="en-US"/>
        </a:p>
      </dgm:t>
    </dgm:pt>
    <dgm:pt modelId="{2508D593-3999-4480-A44C-F036A5232A24}" type="sibTrans" cxnId="{1C3E05E1-234E-4044-9D30-BE54C0F3351B}">
      <dgm:prSet/>
      <dgm:spPr/>
      <dgm:t>
        <a:bodyPr/>
        <a:lstStyle/>
        <a:p>
          <a:endParaRPr lang="en-US"/>
        </a:p>
      </dgm:t>
    </dgm:pt>
    <dgm:pt modelId="{6BC1DBC1-5329-4E22-83BA-7C1A5AB2ABC4}">
      <dgm:prSet phldrT="[Text]"/>
      <dgm:spPr/>
      <dgm:t>
        <a:bodyPr/>
        <a:lstStyle/>
        <a:p>
          <a:r>
            <a:rPr lang="en-US" dirty="0" smtClean="0"/>
            <a:t>Implement/Execute</a:t>
          </a:r>
          <a:endParaRPr lang="en-US" dirty="0"/>
        </a:p>
      </dgm:t>
    </dgm:pt>
    <dgm:pt modelId="{FF36B327-2147-4B07-B5A9-76F338411C32}" type="parTrans" cxnId="{F4913AC4-C4D4-4959-90AB-AC29EC2FC7A8}">
      <dgm:prSet/>
      <dgm:spPr/>
      <dgm:t>
        <a:bodyPr/>
        <a:lstStyle/>
        <a:p>
          <a:endParaRPr lang="en-US"/>
        </a:p>
      </dgm:t>
    </dgm:pt>
    <dgm:pt modelId="{F35E8376-BA29-4D3B-A7DE-B68EB4E732ED}" type="sibTrans" cxnId="{F4913AC4-C4D4-4959-90AB-AC29EC2FC7A8}">
      <dgm:prSet/>
      <dgm:spPr/>
      <dgm:t>
        <a:bodyPr/>
        <a:lstStyle/>
        <a:p>
          <a:endParaRPr lang="en-US"/>
        </a:p>
      </dgm:t>
    </dgm:pt>
    <dgm:pt modelId="{3D21FA7D-6A5C-4DDD-A37B-C5F3763D13E8}">
      <dgm:prSet phldrT="[Text]"/>
      <dgm:spPr/>
      <dgm:t>
        <a:bodyPr/>
        <a:lstStyle/>
        <a:p>
          <a:r>
            <a:rPr lang="en-US" dirty="0" smtClean="0"/>
            <a:t>Measure</a:t>
          </a:r>
          <a:endParaRPr lang="en-US" dirty="0"/>
        </a:p>
      </dgm:t>
    </dgm:pt>
    <dgm:pt modelId="{E99A92FF-F299-4590-B83A-89F4B30C6851}" type="parTrans" cxnId="{2286FF39-F911-4894-A2B8-EA22FEF5C942}">
      <dgm:prSet/>
      <dgm:spPr/>
      <dgm:t>
        <a:bodyPr/>
        <a:lstStyle/>
        <a:p>
          <a:endParaRPr lang="en-US"/>
        </a:p>
      </dgm:t>
    </dgm:pt>
    <dgm:pt modelId="{42332086-EAA2-4B29-BFE7-5D6F6FE92C23}" type="sibTrans" cxnId="{2286FF39-F911-4894-A2B8-EA22FEF5C942}">
      <dgm:prSet/>
      <dgm:spPr/>
      <dgm:t>
        <a:bodyPr/>
        <a:lstStyle/>
        <a:p>
          <a:endParaRPr lang="en-US"/>
        </a:p>
      </dgm:t>
    </dgm:pt>
    <dgm:pt modelId="{98D31A7A-C132-4F91-AC66-D5FEF9BFF9FE}">
      <dgm:prSet phldrT="[Text]"/>
      <dgm:spPr/>
      <dgm:t>
        <a:bodyPr/>
        <a:lstStyle/>
        <a:p>
          <a:r>
            <a:rPr lang="en-US" dirty="0" smtClean="0"/>
            <a:t>Improve</a:t>
          </a:r>
          <a:endParaRPr lang="en-US" dirty="0"/>
        </a:p>
      </dgm:t>
    </dgm:pt>
    <dgm:pt modelId="{3575BDFD-7A91-4A5B-AC1B-E66280AB85A1}" type="parTrans" cxnId="{DA704744-6CA9-4E4F-A268-DDF75D6F7895}">
      <dgm:prSet/>
      <dgm:spPr/>
      <dgm:t>
        <a:bodyPr/>
        <a:lstStyle/>
        <a:p>
          <a:endParaRPr lang="en-US"/>
        </a:p>
      </dgm:t>
    </dgm:pt>
    <dgm:pt modelId="{6E914503-E497-48EE-BDFB-D74CBBEBA5A7}" type="sibTrans" cxnId="{DA704744-6CA9-4E4F-A268-DDF75D6F7895}">
      <dgm:prSet/>
      <dgm:spPr/>
      <dgm:t>
        <a:bodyPr/>
        <a:lstStyle/>
        <a:p>
          <a:endParaRPr lang="en-US"/>
        </a:p>
      </dgm:t>
    </dgm:pt>
    <dgm:pt modelId="{DD5A5E47-6184-443A-B57C-EDB872C092F9}" type="pres">
      <dgm:prSet presAssocID="{530ECAB4-E329-4954-B39D-9B94F4A27F02}" presName="Name0" presStyleCnt="0">
        <dgm:presLayoutVars>
          <dgm:dir/>
          <dgm:animLvl val="lvl"/>
          <dgm:resizeHandles val="exact"/>
        </dgm:presLayoutVars>
      </dgm:prSet>
      <dgm:spPr/>
    </dgm:pt>
    <dgm:pt modelId="{1237B4EA-2A42-4B75-8D82-476834941996}" type="pres">
      <dgm:prSet presAssocID="{4F45778A-3CB9-49DA-BEF2-CC0CDAA9F536}" presName="parTxOnly" presStyleLbl="node1" presStyleIdx="0" presStyleCnt="4" custLinFactX="-42528" custLinFactY="43836" custLinFactNeighborX="-100000" custLinFactNeighborY="100000">
        <dgm:presLayoutVars>
          <dgm:chMax val="0"/>
          <dgm:chPref val="0"/>
          <dgm:bulletEnabled val="1"/>
        </dgm:presLayoutVars>
      </dgm:prSet>
      <dgm:spPr/>
      <dgm:t>
        <a:bodyPr/>
        <a:lstStyle/>
        <a:p>
          <a:endParaRPr lang="en-US"/>
        </a:p>
      </dgm:t>
    </dgm:pt>
    <dgm:pt modelId="{719ED821-6033-41BB-B1B9-80202BB74F57}" type="pres">
      <dgm:prSet presAssocID="{2508D593-3999-4480-A44C-F036A5232A24}" presName="parTxOnlySpace" presStyleCnt="0"/>
      <dgm:spPr/>
    </dgm:pt>
    <dgm:pt modelId="{9A93B0BB-512F-4BBE-8F73-5A9680B5E893}" type="pres">
      <dgm:prSet presAssocID="{6BC1DBC1-5329-4E22-83BA-7C1A5AB2ABC4}" presName="parTxOnly" presStyleLbl="node1" presStyleIdx="1" presStyleCnt="4" custLinFactNeighborY="-1370">
        <dgm:presLayoutVars>
          <dgm:chMax val="0"/>
          <dgm:chPref val="0"/>
          <dgm:bulletEnabled val="1"/>
        </dgm:presLayoutVars>
      </dgm:prSet>
      <dgm:spPr/>
      <dgm:t>
        <a:bodyPr/>
        <a:lstStyle/>
        <a:p>
          <a:endParaRPr lang="en-US"/>
        </a:p>
      </dgm:t>
    </dgm:pt>
    <dgm:pt modelId="{428C41F9-7894-4A9C-8DF1-7250F4F8FF99}" type="pres">
      <dgm:prSet presAssocID="{F35E8376-BA29-4D3B-A7DE-B68EB4E732ED}" presName="parTxOnlySpace" presStyleCnt="0"/>
      <dgm:spPr/>
    </dgm:pt>
    <dgm:pt modelId="{FCD60526-D7BA-4023-97E3-09CB4EEFA34E}" type="pres">
      <dgm:prSet presAssocID="{3D21FA7D-6A5C-4DDD-A37B-C5F3763D13E8}" presName="parTxOnly" presStyleLbl="node1" presStyleIdx="2" presStyleCnt="4">
        <dgm:presLayoutVars>
          <dgm:chMax val="0"/>
          <dgm:chPref val="0"/>
          <dgm:bulletEnabled val="1"/>
        </dgm:presLayoutVars>
      </dgm:prSet>
      <dgm:spPr/>
      <dgm:t>
        <a:bodyPr/>
        <a:lstStyle/>
        <a:p>
          <a:endParaRPr lang="en-US"/>
        </a:p>
      </dgm:t>
    </dgm:pt>
    <dgm:pt modelId="{2DABCCBC-4212-4A81-AD59-5C05650BF12C}" type="pres">
      <dgm:prSet presAssocID="{42332086-EAA2-4B29-BFE7-5D6F6FE92C23}" presName="parTxOnlySpace" presStyleCnt="0"/>
      <dgm:spPr/>
    </dgm:pt>
    <dgm:pt modelId="{D1BF4DE1-ED5B-43B7-B5BD-0B11E4105309}" type="pres">
      <dgm:prSet presAssocID="{98D31A7A-C132-4F91-AC66-D5FEF9BFF9FE}" presName="parTxOnly" presStyleLbl="node1" presStyleIdx="3" presStyleCnt="4">
        <dgm:presLayoutVars>
          <dgm:chMax val="0"/>
          <dgm:chPref val="0"/>
          <dgm:bulletEnabled val="1"/>
        </dgm:presLayoutVars>
      </dgm:prSet>
      <dgm:spPr/>
      <dgm:t>
        <a:bodyPr/>
        <a:lstStyle/>
        <a:p>
          <a:endParaRPr lang="en-US"/>
        </a:p>
      </dgm:t>
    </dgm:pt>
  </dgm:ptLst>
  <dgm:cxnLst>
    <dgm:cxn modelId="{DA704744-6CA9-4E4F-A268-DDF75D6F7895}" srcId="{530ECAB4-E329-4954-B39D-9B94F4A27F02}" destId="{98D31A7A-C132-4F91-AC66-D5FEF9BFF9FE}" srcOrd="3" destOrd="0" parTransId="{3575BDFD-7A91-4A5B-AC1B-E66280AB85A1}" sibTransId="{6E914503-E497-48EE-BDFB-D74CBBEBA5A7}"/>
    <dgm:cxn modelId="{61B5C13A-A902-4EDF-81AC-1DBD197DBBE1}" type="presOf" srcId="{3D21FA7D-6A5C-4DDD-A37B-C5F3763D13E8}" destId="{FCD60526-D7BA-4023-97E3-09CB4EEFA34E}" srcOrd="0" destOrd="0" presId="urn:microsoft.com/office/officeart/2005/8/layout/chevron1"/>
    <dgm:cxn modelId="{360D0C9B-54AD-43AD-AAF5-9555C88FC387}" type="presOf" srcId="{4F45778A-3CB9-49DA-BEF2-CC0CDAA9F536}" destId="{1237B4EA-2A42-4B75-8D82-476834941996}" srcOrd="0" destOrd="0" presId="urn:microsoft.com/office/officeart/2005/8/layout/chevron1"/>
    <dgm:cxn modelId="{5C1929FF-433E-4EE5-8079-C52DDEDD23F7}" type="presOf" srcId="{6BC1DBC1-5329-4E22-83BA-7C1A5AB2ABC4}" destId="{9A93B0BB-512F-4BBE-8F73-5A9680B5E893}" srcOrd="0" destOrd="0" presId="urn:microsoft.com/office/officeart/2005/8/layout/chevron1"/>
    <dgm:cxn modelId="{EC7BC6D3-9EF5-4AB1-B487-500E488FC2D9}" type="presOf" srcId="{98D31A7A-C132-4F91-AC66-D5FEF9BFF9FE}" destId="{D1BF4DE1-ED5B-43B7-B5BD-0B11E4105309}" srcOrd="0" destOrd="0" presId="urn:microsoft.com/office/officeart/2005/8/layout/chevron1"/>
    <dgm:cxn modelId="{1C3E05E1-234E-4044-9D30-BE54C0F3351B}" srcId="{530ECAB4-E329-4954-B39D-9B94F4A27F02}" destId="{4F45778A-3CB9-49DA-BEF2-CC0CDAA9F536}" srcOrd="0" destOrd="0" parTransId="{632881F9-5809-4342-A87F-C4F907242193}" sibTransId="{2508D593-3999-4480-A44C-F036A5232A24}"/>
    <dgm:cxn modelId="{2286FF39-F911-4894-A2B8-EA22FEF5C942}" srcId="{530ECAB4-E329-4954-B39D-9B94F4A27F02}" destId="{3D21FA7D-6A5C-4DDD-A37B-C5F3763D13E8}" srcOrd="2" destOrd="0" parTransId="{E99A92FF-F299-4590-B83A-89F4B30C6851}" sibTransId="{42332086-EAA2-4B29-BFE7-5D6F6FE92C23}"/>
    <dgm:cxn modelId="{63B524B0-A23A-4F4D-8A90-E384B04DE81D}" type="presOf" srcId="{530ECAB4-E329-4954-B39D-9B94F4A27F02}" destId="{DD5A5E47-6184-443A-B57C-EDB872C092F9}" srcOrd="0" destOrd="0" presId="urn:microsoft.com/office/officeart/2005/8/layout/chevron1"/>
    <dgm:cxn modelId="{F4913AC4-C4D4-4959-90AB-AC29EC2FC7A8}" srcId="{530ECAB4-E329-4954-B39D-9B94F4A27F02}" destId="{6BC1DBC1-5329-4E22-83BA-7C1A5AB2ABC4}" srcOrd="1" destOrd="0" parTransId="{FF36B327-2147-4B07-B5A9-76F338411C32}" sibTransId="{F35E8376-BA29-4D3B-A7DE-B68EB4E732ED}"/>
    <dgm:cxn modelId="{D6A16C6B-A30B-431B-AF03-0FCC2E7693EB}" type="presParOf" srcId="{DD5A5E47-6184-443A-B57C-EDB872C092F9}" destId="{1237B4EA-2A42-4B75-8D82-476834941996}" srcOrd="0" destOrd="0" presId="urn:microsoft.com/office/officeart/2005/8/layout/chevron1"/>
    <dgm:cxn modelId="{160D490F-CE74-491E-9EB8-515989FAE318}" type="presParOf" srcId="{DD5A5E47-6184-443A-B57C-EDB872C092F9}" destId="{719ED821-6033-41BB-B1B9-80202BB74F57}" srcOrd="1" destOrd="0" presId="urn:microsoft.com/office/officeart/2005/8/layout/chevron1"/>
    <dgm:cxn modelId="{6EB8C934-3D22-4C0D-9D60-6F1D41B5CC23}" type="presParOf" srcId="{DD5A5E47-6184-443A-B57C-EDB872C092F9}" destId="{9A93B0BB-512F-4BBE-8F73-5A9680B5E893}" srcOrd="2" destOrd="0" presId="urn:microsoft.com/office/officeart/2005/8/layout/chevron1"/>
    <dgm:cxn modelId="{D7998843-2F90-4BB8-B325-FE7F1C1C0DF8}" type="presParOf" srcId="{DD5A5E47-6184-443A-B57C-EDB872C092F9}" destId="{428C41F9-7894-4A9C-8DF1-7250F4F8FF99}" srcOrd="3" destOrd="0" presId="urn:microsoft.com/office/officeart/2005/8/layout/chevron1"/>
    <dgm:cxn modelId="{3EC74C13-7902-4DBC-9E9D-12FC6DAC8772}" type="presParOf" srcId="{DD5A5E47-6184-443A-B57C-EDB872C092F9}" destId="{FCD60526-D7BA-4023-97E3-09CB4EEFA34E}" srcOrd="4" destOrd="0" presId="urn:microsoft.com/office/officeart/2005/8/layout/chevron1"/>
    <dgm:cxn modelId="{304D4A15-5A27-4E2A-B70A-EE53D0F4BCDD}" type="presParOf" srcId="{DD5A5E47-6184-443A-B57C-EDB872C092F9}" destId="{2DABCCBC-4212-4A81-AD59-5C05650BF12C}" srcOrd="5" destOrd="0" presId="urn:microsoft.com/office/officeart/2005/8/layout/chevron1"/>
    <dgm:cxn modelId="{905C2858-C007-4453-A18F-EB235227F031}" type="presParOf" srcId="{DD5A5E47-6184-443A-B57C-EDB872C092F9}" destId="{D1BF4DE1-ED5B-43B7-B5BD-0B11E4105309}"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C1963-5989-4A41-ACA5-BE1D4536C2BD}">
      <dsp:nvSpPr>
        <dsp:cNvPr id="0" name=""/>
        <dsp:cNvSpPr/>
      </dsp:nvSpPr>
      <dsp:spPr>
        <a:xfrm>
          <a:off x="302494" y="64370"/>
          <a:ext cx="9292723" cy="1253313"/>
        </a:xfrm>
        <a:prstGeom prst="rightArrow">
          <a:avLst>
            <a:gd name="adj1" fmla="val 50000"/>
            <a:gd name="adj2" fmla="val 5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8963"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Tier 1 – Asset Identification &amp; Organization</a:t>
          </a:r>
          <a:endParaRPr lang="en-US" sz="1600" b="1" kern="1200" dirty="0">
            <a:solidFill>
              <a:schemeClr val="tx1"/>
            </a:solidFill>
          </a:endParaRPr>
        </a:p>
      </dsp:txBody>
      <dsp:txXfrm>
        <a:off x="302494" y="377698"/>
        <a:ext cx="8979395" cy="626657"/>
      </dsp:txXfrm>
    </dsp:sp>
    <dsp:sp modelId="{BB251478-A13E-41BC-A950-8823F21510E6}">
      <dsp:nvSpPr>
        <dsp:cNvPr id="0" name=""/>
        <dsp:cNvSpPr/>
      </dsp:nvSpPr>
      <dsp:spPr>
        <a:xfrm>
          <a:off x="349998" y="1029237"/>
          <a:ext cx="1592796" cy="23012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Asset Registry</a:t>
          </a:r>
        </a:p>
        <a:p>
          <a:pPr lvl="0" algn="l" defTabSz="800100">
            <a:lnSpc>
              <a:spcPct val="90000"/>
            </a:lnSpc>
            <a:spcBef>
              <a:spcPct val="0"/>
            </a:spcBef>
            <a:spcAft>
              <a:spcPct val="35000"/>
            </a:spcAft>
          </a:pPr>
          <a:r>
            <a:rPr lang="en-US" sz="1800" kern="1200" dirty="0" smtClean="0"/>
            <a:t>Asset Info</a:t>
          </a:r>
        </a:p>
        <a:p>
          <a:pPr lvl="0" algn="l" defTabSz="800100">
            <a:lnSpc>
              <a:spcPct val="90000"/>
            </a:lnSpc>
            <a:spcBef>
              <a:spcPct val="0"/>
            </a:spcBef>
            <a:spcAft>
              <a:spcPct val="35000"/>
            </a:spcAft>
          </a:pPr>
          <a:r>
            <a:rPr lang="en-US" sz="1800" kern="1200" dirty="0" smtClean="0"/>
            <a:t>Asset Classes</a:t>
          </a:r>
        </a:p>
        <a:p>
          <a:pPr lvl="0" algn="l" defTabSz="800100">
            <a:lnSpc>
              <a:spcPct val="90000"/>
            </a:lnSpc>
            <a:spcBef>
              <a:spcPct val="0"/>
            </a:spcBef>
            <a:spcAft>
              <a:spcPct val="35000"/>
            </a:spcAft>
          </a:pPr>
          <a:r>
            <a:rPr lang="en-US" sz="1800" kern="1200" dirty="0" smtClean="0"/>
            <a:t>Organization/ Hierarchy</a:t>
          </a:r>
          <a:endParaRPr lang="en-US" sz="1800" kern="1200" dirty="0"/>
        </a:p>
      </dsp:txBody>
      <dsp:txXfrm>
        <a:off x="349998" y="1029237"/>
        <a:ext cx="1592796" cy="2301283"/>
      </dsp:txXfrm>
    </dsp:sp>
    <dsp:sp modelId="{E23AD86B-D496-4478-B075-0EB934561BC4}">
      <dsp:nvSpPr>
        <dsp:cNvPr id="0" name=""/>
        <dsp:cNvSpPr/>
      </dsp:nvSpPr>
      <dsp:spPr>
        <a:xfrm>
          <a:off x="1896224" y="494960"/>
          <a:ext cx="8112455" cy="1253313"/>
        </a:xfrm>
        <a:prstGeom prst="rightArrow">
          <a:avLst>
            <a:gd name="adj1" fmla="val 50000"/>
            <a:gd name="adj2" fmla="val 5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8963"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Tier 2 – Work Control </a:t>
          </a:r>
          <a:endParaRPr lang="en-US" sz="1600" b="1" kern="1200" dirty="0">
            <a:solidFill>
              <a:schemeClr val="tx1"/>
            </a:solidFill>
          </a:endParaRPr>
        </a:p>
      </dsp:txBody>
      <dsp:txXfrm>
        <a:off x="1896224" y="808288"/>
        <a:ext cx="7799127" cy="626657"/>
      </dsp:txXfrm>
    </dsp:sp>
    <dsp:sp modelId="{E4C08FE2-F1F4-493D-A84F-67F1100AC375}">
      <dsp:nvSpPr>
        <dsp:cNvPr id="0" name=""/>
        <dsp:cNvSpPr/>
      </dsp:nvSpPr>
      <dsp:spPr>
        <a:xfrm>
          <a:off x="1898072" y="1447169"/>
          <a:ext cx="1592796" cy="23012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Work Orders</a:t>
          </a:r>
        </a:p>
        <a:p>
          <a:pPr lvl="0" algn="l" defTabSz="800100">
            <a:lnSpc>
              <a:spcPct val="90000"/>
            </a:lnSpc>
            <a:spcBef>
              <a:spcPct val="0"/>
            </a:spcBef>
            <a:spcAft>
              <a:spcPct val="35000"/>
            </a:spcAft>
          </a:pPr>
          <a:r>
            <a:rPr lang="en-US" sz="1800" kern="1200" dirty="0" smtClean="0"/>
            <a:t>Labor Hours</a:t>
          </a:r>
        </a:p>
        <a:p>
          <a:pPr lvl="0" algn="l" defTabSz="800100">
            <a:lnSpc>
              <a:spcPct val="90000"/>
            </a:lnSpc>
            <a:spcBef>
              <a:spcPct val="0"/>
            </a:spcBef>
            <a:spcAft>
              <a:spcPct val="35000"/>
            </a:spcAft>
          </a:pPr>
          <a:r>
            <a:rPr lang="en-US" sz="1800" kern="1200" dirty="0" smtClean="0"/>
            <a:t>Failure Rep.</a:t>
          </a:r>
        </a:p>
        <a:p>
          <a:pPr lvl="0" algn="l" defTabSz="800100">
            <a:lnSpc>
              <a:spcPct val="90000"/>
            </a:lnSpc>
            <a:spcBef>
              <a:spcPct val="0"/>
            </a:spcBef>
            <a:spcAft>
              <a:spcPct val="35000"/>
            </a:spcAft>
          </a:pPr>
          <a:r>
            <a:rPr lang="en-US" sz="1800" kern="1200" dirty="0" smtClean="0"/>
            <a:t>Costs</a:t>
          </a:r>
          <a:endParaRPr lang="en-US" sz="1800" kern="1200" dirty="0"/>
        </a:p>
      </dsp:txBody>
      <dsp:txXfrm>
        <a:off x="1898072" y="1447169"/>
        <a:ext cx="1592796" cy="2301283"/>
      </dsp:txXfrm>
    </dsp:sp>
    <dsp:sp modelId="{A4C6E795-C9AC-4542-ACFD-51174A23CBCA}">
      <dsp:nvSpPr>
        <dsp:cNvPr id="0" name=""/>
        <dsp:cNvSpPr/>
      </dsp:nvSpPr>
      <dsp:spPr>
        <a:xfrm>
          <a:off x="3495747" y="912905"/>
          <a:ext cx="6902163" cy="1253313"/>
        </a:xfrm>
        <a:prstGeom prst="rightArrow">
          <a:avLst>
            <a:gd name="adj1" fmla="val 50000"/>
            <a:gd name="adj2"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8963"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Tier 3 – Workforce Utilization</a:t>
          </a:r>
          <a:endParaRPr lang="en-US" sz="1600" b="1" kern="1200" dirty="0">
            <a:solidFill>
              <a:schemeClr val="tx1"/>
            </a:solidFill>
          </a:endParaRPr>
        </a:p>
      </dsp:txBody>
      <dsp:txXfrm>
        <a:off x="3495747" y="1226233"/>
        <a:ext cx="6588835" cy="626657"/>
      </dsp:txXfrm>
    </dsp:sp>
    <dsp:sp modelId="{521AB30A-2FFF-4F88-8F23-492EBE49637B}">
      <dsp:nvSpPr>
        <dsp:cNvPr id="0" name=""/>
        <dsp:cNvSpPr/>
      </dsp:nvSpPr>
      <dsp:spPr>
        <a:xfrm>
          <a:off x="3501575" y="1865101"/>
          <a:ext cx="1592796" cy="23012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Labor Availability</a:t>
          </a:r>
        </a:p>
        <a:p>
          <a:pPr lvl="0" algn="l" defTabSz="800100">
            <a:lnSpc>
              <a:spcPct val="90000"/>
            </a:lnSpc>
            <a:spcBef>
              <a:spcPct val="0"/>
            </a:spcBef>
            <a:spcAft>
              <a:spcPct val="35000"/>
            </a:spcAft>
          </a:pPr>
          <a:r>
            <a:rPr lang="en-US" sz="1800" kern="1200" dirty="0" smtClean="0"/>
            <a:t>Planning</a:t>
          </a:r>
        </a:p>
        <a:p>
          <a:pPr lvl="0" algn="l" defTabSz="800100">
            <a:lnSpc>
              <a:spcPct val="90000"/>
            </a:lnSpc>
            <a:spcBef>
              <a:spcPct val="0"/>
            </a:spcBef>
            <a:spcAft>
              <a:spcPct val="35000"/>
            </a:spcAft>
          </a:pPr>
          <a:r>
            <a:rPr lang="en-US" sz="1800" kern="1200" dirty="0" smtClean="0"/>
            <a:t>Scheduling</a:t>
          </a:r>
        </a:p>
        <a:p>
          <a:pPr lvl="0" algn="l" defTabSz="800100">
            <a:lnSpc>
              <a:spcPct val="90000"/>
            </a:lnSpc>
            <a:spcBef>
              <a:spcPct val="0"/>
            </a:spcBef>
            <a:spcAft>
              <a:spcPct val="35000"/>
            </a:spcAft>
          </a:pPr>
          <a:r>
            <a:rPr lang="en-US" sz="1800" kern="1200" dirty="0" smtClean="0"/>
            <a:t>Backlog</a:t>
          </a:r>
          <a:endParaRPr lang="en-US" sz="1800" kern="1200" dirty="0"/>
        </a:p>
      </dsp:txBody>
      <dsp:txXfrm>
        <a:off x="3501575" y="1865101"/>
        <a:ext cx="1592796" cy="2301283"/>
      </dsp:txXfrm>
    </dsp:sp>
    <dsp:sp modelId="{EBBD7793-C8D8-4ED8-B9E4-26E0A51A23BA}">
      <dsp:nvSpPr>
        <dsp:cNvPr id="0" name=""/>
        <dsp:cNvSpPr/>
      </dsp:nvSpPr>
      <dsp:spPr>
        <a:xfrm>
          <a:off x="5086367" y="1318166"/>
          <a:ext cx="5681297" cy="1253313"/>
        </a:xfrm>
        <a:prstGeom prst="rightArrow">
          <a:avLst>
            <a:gd name="adj1" fmla="val 50000"/>
            <a:gd name="adj2" fmla="val 5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8963"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Tier 4 – Reliability &amp; Asset Health</a:t>
          </a:r>
          <a:endParaRPr lang="en-US" sz="1600" b="1" kern="1200" dirty="0">
            <a:solidFill>
              <a:schemeClr val="tx1"/>
            </a:solidFill>
          </a:endParaRPr>
        </a:p>
      </dsp:txBody>
      <dsp:txXfrm>
        <a:off x="5086367" y="1631494"/>
        <a:ext cx="5367969" cy="626657"/>
      </dsp:txXfrm>
    </dsp:sp>
    <dsp:sp modelId="{97D0404F-84D1-45E1-9B69-24116D54DF14}">
      <dsp:nvSpPr>
        <dsp:cNvPr id="0" name=""/>
        <dsp:cNvSpPr/>
      </dsp:nvSpPr>
      <dsp:spPr>
        <a:xfrm>
          <a:off x="5095062" y="2283033"/>
          <a:ext cx="1592796" cy="23012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Asset Health</a:t>
          </a:r>
        </a:p>
        <a:p>
          <a:pPr lvl="0" algn="l" defTabSz="800100">
            <a:lnSpc>
              <a:spcPct val="90000"/>
            </a:lnSpc>
            <a:spcBef>
              <a:spcPct val="0"/>
            </a:spcBef>
            <a:spcAft>
              <a:spcPct val="35000"/>
            </a:spcAft>
          </a:pPr>
          <a:r>
            <a:rPr lang="en-US" sz="1800" kern="1200" dirty="0" smtClean="0"/>
            <a:t>CBM</a:t>
          </a:r>
        </a:p>
        <a:p>
          <a:pPr lvl="0" algn="l" defTabSz="800100">
            <a:lnSpc>
              <a:spcPct val="90000"/>
            </a:lnSpc>
            <a:spcBef>
              <a:spcPct val="0"/>
            </a:spcBef>
            <a:spcAft>
              <a:spcPct val="35000"/>
            </a:spcAft>
          </a:pPr>
          <a:r>
            <a:rPr lang="en-US" sz="1800" kern="1200" dirty="0" smtClean="0"/>
            <a:t>Asset Intelligence</a:t>
          </a:r>
        </a:p>
        <a:p>
          <a:pPr lvl="0" algn="l" defTabSz="800100">
            <a:lnSpc>
              <a:spcPct val="90000"/>
            </a:lnSpc>
            <a:spcBef>
              <a:spcPct val="0"/>
            </a:spcBef>
            <a:spcAft>
              <a:spcPct val="35000"/>
            </a:spcAft>
          </a:pPr>
          <a:r>
            <a:rPr lang="en-US" sz="1800" kern="1200" dirty="0" smtClean="0"/>
            <a:t>Analytics</a:t>
          </a:r>
        </a:p>
        <a:p>
          <a:pPr lvl="0" algn="l" defTabSz="800100">
            <a:lnSpc>
              <a:spcPct val="90000"/>
            </a:lnSpc>
            <a:spcBef>
              <a:spcPct val="0"/>
            </a:spcBef>
            <a:spcAft>
              <a:spcPct val="35000"/>
            </a:spcAft>
          </a:pPr>
          <a:endParaRPr lang="en-US" sz="1800" kern="1200" dirty="0"/>
        </a:p>
      </dsp:txBody>
      <dsp:txXfrm>
        <a:off x="5095062" y="2283033"/>
        <a:ext cx="1592796" cy="2301283"/>
      </dsp:txXfrm>
    </dsp:sp>
    <dsp:sp modelId="{817804F6-807E-4C93-AF93-A9B960D7B6DF}">
      <dsp:nvSpPr>
        <dsp:cNvPr id="0" name=""/>
        <dsp:cNvSpPr/>
      </dsp:nvSpPr>
      <dsp:spPr>
        <a:xfrm>
          <a:off x="6680530" y="1736098"/>
          <a:ext cx="4487050" cy="1253313"/>
        </a:xfrm>
        <a:prstGeom prst="rightArrow">
          <a:avLst>
            <a:gd name="adj1" fmla="val 50000"/>
            <a:gd name="adj2" fmla="val 50000"/>
          </a:avLst>
        </a:prstGeom>
        <a:solidFill>
          <a:srgbClr val="CE92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8963"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Tier 5 – Proactive Asset Management</a:t>
          </a:r>
          <a:endParaRPr lang="en-US" sz="1600" b="1" kern="1200" dirty="0">
            <a:solidFill>
              <a:schemeClr val="tx1"/>
            </a:solidFill>
          </a:endParaRPr>
        </a:p>
      </dsp:txBody>
      <dsp:txXfrm>
        <a:off x="6680530" y="2049426"/>
        <a:ext cx="4173722" cy="626657"/>
      </dsp:txXfrm>
    </dsp:sp>
    <dsp:sp modelId="{F8EB424F-F5F9-4838-B985-0B2A4C9E9157}">
      <dsp:nvSpPr>
        <dsp:cNvPr id="0" name=""/>
        <dsp:cNvSpPr/>
      </dsp:nvSpPr>
      <dsp:spPr>
        <a:xfrm>
          <a:off x="6678034" y="2700966"/>
          <a:ext cx="3824878" cy="23012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Proactive Support of Business Objectives</a:t>
          </a:r>
        </a:p>
        <a:p>
          <a:pPr lvl="0" algn="l" defTabSz="800100">
            <a:lnSpc>
              <a:spcPct val="90000"/>
            </a:lnSpc>
            <a:spcBef>
              <a:spcPct val="0"/>
            </a:spcBef>
            <a:spcAft>
              <a:spcPct val="35000"/>
            </a:spcAft>
          </a:pPr>
          <a:r>
            <a:rPr lang="en-US" sz="1800" kern="1200" dirty="0" smtClean="0"/>
            <a:t>Investment/Capital Planning</a:t>
          </a:r>
        </a:p>
        <a:p>
          <a:pPr lvl="0" algn="l" defTabSz="800100">
            <a:lnSpc>
              <a:spcPct val="90000"/>
            </a:lnSpc>
            <a:spcBef>
              <a:spcPct val="0"/>
            </a:spcBef>
            <a:spcAft>
              <a:spcPct val="35000"/>
            </a:spcAft>
          </a:pPr>
          <a:r>
            <a:rPr lang="en-US" sz="1800" kern="1200" dirty="0" smtClean="0"/>
            <a:t>Cost Management</a:t>
          </a:r>
        </a:p>
        <a:p>
          <a:pPr lvl="0" algn="l" defTabSz="800100">
            <a:lnSpc>
              <a:spcPct val="90000"/>
            </a:lnSpc>
            <a:spcBef>
              <a:spcPct val="0"/>
            </a:spcBef>
            <a:spcAft>
              <a:spcPct val="35000"/>
            </a:spcAft>
          </a:pPr>
          <a:r>
            <a:rPr lang="en-US" sz="1800" kern="1200" dirty="0" smtClean="0"/>
            <a:t>Predictive Budgeting &amp; Forecasting</a:t>
          </a:r>
        </a:p>
        <a:p>
          <a:pPr lvl="0" algn="l" defTabSz="800100">
            <a:lnSpc>
              <a:spcPct val="90000"/>
            </a:lnSpc>
            <a:spcBef>
              <a:spcPct val="0"/>
            </a:spcBef>
            <a:spcAft>
              <a:spcPct val="35000"/>
            </a:spcAft>
          </a:pPr>
          <a:r>
            <a:rPr lang="en-US" sz="1800" kern="1200" dirty="0" smtClean="0"/>
            <a:t>Resource Optimization </a:t>
          </a:r>
          <a:endParaRPr lang="en-US" sz="1800" kern="1200" dirty="0"/>
        </a:p>
      </dsp:txBody>
      <dsp:txXfrm>
        <a:off x="6678034" y="2700966"/>
        <a:ext cx="3824878" cy="2301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7B4EA-2A42-4B75-8D82-476834941996}">
      <dsp:nvSpPr>
        <dsp:cNvPr id="0" name=""/>
        <dsp:cNvSpPr/>
      </dsp:nvSpPr>
      <dsp:spPr>
        <a:xfrm>
          <a:off x="0" y="0"/>
          <a:ext cx="3150009" cy="7946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Strategy/Plan</a:t>
          </a:r>
          <a:endParaRPr lang="en-US" sz="2100" kern="1200" dirty="0"/>
        </a:p>
      </dsp:txBody>
      <dsp:txXfrm>
        <a:off x="397329" y="0"/>
        <a:ext cx="2355352" cy="794657"/>
      </dsp:txXfrm>
    </dsp:sp>
    <dsp:sp modelId="{9A93B0BB-512F-4BBE-8F73-5A9680B5E893}">
      <dsp:nvSpPr>
        <dsp:cNvPr id="0" name=""/>
        <dsp:cNvSpPr/>
      </dsp:nvSpPr>
      <dsp:spPr>
        <a:xfrm>
          <a:off x="2840420" y="0"/>
          <a:ext cx="3150009" cy="7946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Implement/Execute</a:t>
          </a:r>
          <a:endParaRPr lang="en-US" sz="2100" kern="1200" dirty="0"/>
        </a:p>
      </dsp:txBody>
      <dsp:txXfrm>
        <a:off x="3237749" y="0"/>
        <a:ext cx="2355352" cy="794657"/>
      </dsp:txXfrm>
    </dsp:sp>
    <dsp:sp modelId="{FCD60526-D7BA-4023-97E3-09CB4EEFA34E}">
      <dsp:nvSpPr>
        <dsp:cNvPr id="0" name=""/>
        <dsp:cNvSpPr/>
      </dsp:nvSpPr>
      <dsp:spPr>
        <a:xfrm>
          <a:off x="5675429" y="0"/>
          <a:ext cx="3150009" cy="7946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Measure</a:t>
          </a:r>
          <a:endParaRPr lang="en-US" sz="2100" kern="1200" dirty="0"/>
        </a:p>
      </dsp:txBody>
      <dsp:txXfrm>
        <a:off x="6072758" y="0"/>
        <a:ext cx="2355352" cy="794657"/>
      </dsp:txXfrm>
    </dsp:sp>
    <dsp:sp modelId="{D1BF4DE1-ED5B-43B7-B5BD-0B11E4105309}">
      <dsp:nvSpPr>
        <dsp:cNvPr id="0" name=""/>
        <dsp:cNvSpPr/>
      </dsp:nvSpPr>
      <dsp:spPr>
        <a:xfrm>
          <a:off x="8510437" y="0"/>
          <a:ext cx="3150009" cy="7946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Improve</a:t>
          </a:r>
          <a:endParaRPr lang="en-US" sz="2100" kern="1200" dirty="0"/>
        </a:p>
      </dsp:txBody>
      <dsp:txXfrm>
        <a:off x="8907766" y="0"/>
        <a:ext cx="2355352" cy="79465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CD48B-8331-4504-8B59-66383A0DB1B9}" type="datetimeFigureOut">
              <a:rPr lang="en-US" smtClean="0"/>
              <a:t>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A6244-CB54-4F83-8243-F7491B75EB7F}" type="slidenum">
              <a:rPr lang="en-US" smtClean="0"/>
              <a:t>‹#›</a:t>
            </a:fld>
            <a:endParaRPr lang="en-US"/>
          </a:p>
        </p:txBody>
      </p:sp>
    </p:spTree>
    <p:extLst>
      <p:ext uri="{BB962C8B-B14F-4D97-AF65-F5344CB8AC3E}">
        <p14:creationId xmlns:p14="http://schemas.microsoft.com/office/powerpoint/2010/main" val="195340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3</a:t>
            </a:fld>
            <a:endParaRPr lang="en-US"/>
          </a:p>
        </p:txBody>
      </p:sp>
    </p:spTree>
    <p:extLst>
      <p:ext uri="{BB962C8B-B14F-4D97-AF65-F5344CB8AC3E}">
        <p14:creationId xmlns:p14="http://schemas.microsoft.com/office/powerpoint/2010/main" val="245527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Reliable</a:t>
            </a:r>
            <a:r>
              <a:rPr lang="en-US" baseline="0" dirty="0" smtClean="0"/>
              <a:t> companies have a competitive advantage due to best-in-class practices. This allows them to maintain a positive margin even in depressed market place. Lastly, a single, cohesive strategy that involves people, culture and excellence provides the best path for success.</a:t>
            </a:r>
            <a:endParaRPr lang="en-US" dirty="0"/>
          </a:p>
        </p:txBody>
      </p:sp>
      <p:sp>
        <p:nvSpPr>
          <p:cNvPr id="4" name="Slide Number Placeholder 3"/>
          <p:cNvSpPr>
            <a:spLocks noGrp="1"/>
          </p:cNvSpPr>
          <p:nvPr>
            <p:ph type="sldNum" sz="quarter" idx="10"/>
          </p:nvPr>
        </p:nvSpPr>
        <p:spPr/>
        <p:txBody>
          <a:bodyPr/>
          <a:lstStyle/>
          <a:p>
            <a:fld id="{69673C9E-3D5F-4149-A935-DBD584829D54}" type="slidenum">
              <a:rPr lang="en-US" smtClean="0"/>
              <a:t>6</a:t>
            </a:fld>
            <a:endParaRPr lang="en-US"/>
          </a:p>
        </p:txBody>
      </p:sp>
    </p:spTree>
    <p:extLst>
      <p:ext uri="{BB962C8B-B14F-4D97-AF65-F5344CB8AC3E}">
        <p14:creationId xmlns:p14="http://schemas.microsoft.com/office/powerpoint/2010/main" val="332669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key strategy is to sell your</a:t>
            </a:r>
            <a:r>
              <a:rPr lang="en-US" altLang="en-US" baseline="0" dirty="0" smtClean="0"/>
              <a:t> leadership on Maximo as the Lifecycle EAM solution that can integrate functional silos…  At the CXO level, many are not aware of this capability and may have bought into the CFO’s pitch that “we can do all with a financial-centric ERP”.  As shown in the bottom quote, this functional stovepipe challenge has been well known in the infrastructure domain.  This fragmentation makes lifecycle management nearly impossible – and creates major process inefficiencies. </a:t>
            </a:r>
          </a:p>
          <a:p>
            <a:endParaRPr lang="en-US" altLang="en-US" baseline="0" dirty="0" smtClean="0"/>
          </a:p>
          <a:p>
            <a:r>
              <a:rPr lang="en-US" altLang="en-US" baseline="0" dirty="0" smtClean="0"/>
              <a:t>The progression to an EAM generally follows these two steps:</a:t>
            </a:r>
          </a:p>
          <a:p>
            <a:pPr marL="0" indent="0">
              <a:buFontTx/>
              <a:buNone/>
            </a:pPr>
            <a:endParaRPr lang="en-US" altLang="en-US" baseline="0" dirty="0" smtClean="0"/>
          </a:p>
          <a:p>
            <a:pPr marL="0" indent="0">
              <a:buFontTx/>
              <a:buNone/>
            </a:pPr>
            <a:r>
              <a:rPr lang="en-US" altLang="en-US" b="1" baseline="0" dirty="0" smtClean="0"/>
              <a:t>CLICK</a:t>
            </a:r>
          </a:p>
          <a:p>
            <a:pPr marL="0" indent="0">
              <a:buFontTx/>
              <a:buNone/>
            </a:pPr>
            <a:endParaRPr lang="en-US" altLang="en-US" baseline="0" dirty="0" smtClean="0"/>
          </a:p>
          <a:p>
            <a:pPr marL="0" indent="0">
              <a:buFontTx/>
              <a:buNone/>
            </a:pPr>
            <a:r>
              <a:rPr lang="en-US" altLang="en-US" baseline="0" dirty="0" smtClean="0"/>
              <a:t>The old CMMS term reflects the integration of maintenance stovepipes as shown here – as you can see in the blue boxes, Maximo was built to supports these functions.</a:t>
            </a:r>
          </a:p>
          <a:p>
            <a:pPr marL="0" indent="0">
              <a:buFontTx/>
              <a:buNone/>
            </a:pPr>
            <a:endParaRPr lang="en-US" altLang="en-US" baseline="0" dirty="0" smtClean="0"/>
          </a:p>
          <a:p>
            <a:pPr marL="0" indent="0">
              <a:buFontTx/>
              <a:buNone/>
            </a:pPr>
            <a:r>
              <a:rPr lang="en-US" altLang="en-US" b="1" baseline="0" dirty="0" smtClean="0"/>
              <a:t>The next step </a:t>
            </a:r>
            <a:r>
              <a:rPr lang="en-US" altLang="en-US" baseline="0" dirty="0" smtClean="0"/>
              <a:t>is to incorporate the acquisition functions – projects, contracts and construction.</a:t>
            </a:r>
          </a:p>
          <a:p>
            <a:pPr marL="0" indent="0">
              <a:buFontTx/>
              <a:buNone/>
            </a:pPr>
            <a:endParaRPr lang="en-US" altLang="en-US" baseline="0" dirty="0" smtClean="0"/>
          </a:p>
          <a:p>
            <a:pPr marL="0" indent="0">
              <a:buFontTx/>
              <a:buNone/>
            </a:pPr>
            <a:r>
              <a:rPr lang="en-US" altLang="en-US" b="1" baseline="0" dirty="0" smtClean="0"/>
              <a:t>CLICK</a:t>
            </a:r>
          </a:p>
          <a:p>
            <a:pPr marL="0" indent="0">
              <a:buFontTx/>
              <a:buNone/>
            </a:pPr>
            <a:endParaRPr lang="en-US" altLang="en-US" baseline="0" dirty="0" smtClean="0"/>
          </a:p>
          <a:p>
            <a:pPr marL="0" indent="0">
              <a:buFontTx/>
              <a:buNone/>
            </a:pPr>
            <a:r>
              <a:rPr lang="en-US" altLang="en-US" baseline="0" dirty="0" smtClean="0"/>
              <a:t>Many companies use Maximo for both Project and Contract Management.  As a flexible solution, Maximo can be configured to support both.  And IBM improved these capabilities – Maximo Scheduler can provide Gantt chart capability for a project with multiple work phases.  And, the recent </a:t>
            </a:r>
            <a:r>
              <a:rPr lang="en-US" altLang="en-US" baseline="0" dirty="0" err="1" smtClean="0"/>
              <a:t>Empotoris</a:t>
            </a:r>
            <a:r>
              <a:rPr lang="en-US" altLang="en-US" baseline="0" dirty="0" smtClean="0"/>
              <a:t> acquisition provides improved contract capability.   The actual construction work is typically managed by contractors in 3</a:t>
            </a:r>
            <a:r>
              <a:rPr lang="en-US" altLang="en-US" baseline="30000" dirty="0" smtClean="0"/>
              <a:t>rd</a:t>
            </a:r>
            <a:r>
              <a:rPr lang="en-US" altLang="en-US" baseline="0" dirty="0" smtClean="0"/>
              <a:t> party systems like Primavera – however, getting the </a:t>
            </a:r>
            <a:r>
              <a:rPr lang="en-US" altLang="en-US" baseline="0" dirty="0" err="1" smtClean="0"/>
              <a:t>asbuilt</a:t>
            </a:r>
            <a:r>
              <a:rPr lang="en-US" altLang="en-US" baseline="0" dirty="0" smtClean="0"/>
              <a:t> information back to Maximo is important.  Some companies perform this transfer by specifying data requirements from the contractor and pushing to Maximo with scripts.  While some companies are utilizing Building Information Modeling or BIM to provide this integration.</a:t>
            </a:r>
          </a:p>
          <a:p>
            <a:endParaRPr lang="en-US" altLang="en-US" baseline="0" dirty="0" smtClean="0"/>
          </a:p>
          <a:p>
            <a:r>
              <a:rPr lang="en-US" altLang="en-US" baseline="0" dirty="0" smtClean="0"/>
              <a:t>Bottom line:  Maximo has the capability to support the asset lifecycle and be an integrating platform.</a:t>
            </a:r>
          </a:p>
          <a:p>
            <a:endParaRPr lang="en-US" altLang="en-US" baseline="0" dirty="0" smtClean="0"/>
          </a:p>
          <a:p>
            <a:r>
              <a:rPr lang="en-US" altLang="en-US" b="1" baseline="0" dirty="0" smtClean="0"/>
              <a:t>CLICK</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68" eaLnBrk="0" hangingPunct="0">
              <a:spcBef>
                <a:spcPct val="30000"/>
              </a:spcBef>
              <a:defRPr sz="1200">
                <a:solidFill>
                  <a:schemeClr val="tx1"/>
                </a:solidFill>
                <a:latin typeface="Arial" charset="0"/>
                <a:cs typeface="Arial" charset="0"/>
              </a:defRPr>
            </a:lvl1pPr>
            <a:lvl2pPr marL="749339" indent="-288207" defTabSz="928668" eaLnBrk="0" hangingPunct="0">
              <a:spcBef>
                <a:spcPct val="30000"/>
              </a:spcBef>
              <a:defRPr sz="1200">
                <a:solidFill>
                  <a:schemeClr val="tx1"/>
                </a:solidFill>
                <a:latin typeface="Arial" charset="0"/>
                <a:cs typeface="Arial" charset="0"/>
              </a:defRPr>
            </a:lvl2pPr>
            <a:lvl3pPr marL="1152830" indent="-230566" defTabSz="928668" eaLnBrk="0" hangingPunct="0">
              <a:spcBef>
                <a:spcPct val="30000"/>
              </a:spcBef>
              <a:defRPr sz="1200">
                <a:solidFill>
                  <a:schemeClr val="tx1"/>
                </a:solidFill>
                <a:latin typeface="Arial" charset="0"/>
                <a:cs typeface="Arial" charset="0"/>
              </a:defRPr>
            </a:lvl3pPr>
            <a:lvl4pPr marL="1613962" indent="-230566" defTabSz="928668" eaLnBrk="0" hangingPunct="0">
              <a:spcBef>
                <a:spcPct val="30000"/>
              </a:spcBef>
              <a:defRPr sz="1200">
                <a:solidFill>
                  <a:schemeClr val="tx1"/>
                </a:solidFill>
                <a:latin typeface="Arial" charset="0"/>
                <a:cs typeface="Arial" charset="0"/>
              </a:defRPr>
            </a:lvl4pPr>
            <a:lvl5pPr marL="2075094" indent="-230566" defTabSz="928668" eaLnBrk="0" hangingPunct="0">
              <a:spcBef>
                <a:spcPct val="30000"/>
              </a:spcBef>
              <a:defRPr sz="1200">
                <a:solidFill>
                  <a:schemeClr val="tx1"/>
                </a:solidFill>
                <a:latin typeface="Arial" charset="0"/>
                <a:cs typeface="Arial" charset="0"/>
              </a:defRPr>
            </a:lvl5pPr>
            <a:lvl6pPr marL="2536226" indent="-230566" defTabSz="928668" eaLnBrk="0" fontAlgn="base" hangingPunct="0">
              <a:spcBef>
                <a:spcPct val="30000"/>
              </a:spcBef>
              <a:spcAft>
                <a:spcPct val="0"/>
              </a:spcAft>
              <a:defRPr sz="1200">
                <a:solidFill>
                  <a:schemeClr val="tx1"/>
                </a:solidFill>
                <a:latin typeface="Arial" charset="0"/>
                <a:cs typeface="Arial" charset="0"/>
              </a:defRPr>
            </a:lvl6pPr>
            <a:lvl7pPr marL="2997357" indent="-230566" defTabSz="928668" eaLnBrk="0" fontAlgn="base" hangingPunct="0">
              <a:spcBef>
                <a:spcPct val="30000"/>
              </a:spcBef>
              <a:spcAft>
                <a:spcPct val="0"/>
              </a:spcAft>
              <a:defRPr sz="1200">
                <a:solidFill>
                  <a:schemeClr val="tx1"/>
                </a:solidFill>
                <a:latin typeface="Arial" charset="0"/>
                <a:cs typeface="Arial" charset="0"/>
              </a:defRPr>
            </a:lvl7pPr>
            <a:lvl8pPr marL="3458489" indent="-230566" defTabSz="928668" eaLnBrk="0" fontAlgn="base" hangingPunct="0">
              <a:spcBef>
                <a:spcPct val="30000"/>
              </a:spcBef>
              <a:spcAft>
                <a:spcPct val="0"/>
              </a:spcAft>
              <a:defRPr sz="1200">
                <a:solidFill>
                  <a:schemeClr val="tx1"/>
                </a:solidFill>
                <a:latin typeface="Arial" charset="0"/>
                <a:cs typeface="Arial" charset="0"/>
              </a:defRPr>
            </a:lvl8pPr>
            <a:lvl9pPr marL="3919621" indent="-230566" defTabSz="92866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F318B35-D168-4B6A-8312-698D8C6DB5F9}" type="slidenum">
              <a:rPr lang="en-US" altLang="en-US" smtClean="0"/>
              <a:pPr eaLnBrk="1" hangingPunct="1">
                <a:spcBef>
                  <a:spcPct val="0"/>
                </a:spcBef>
              </a:pPr>
              <a:t>23</a:t>
            </a:fld>
            <a:endParaRPr lang="en-US" altLang="en-US" dirty="0" smtClean="0"/>
          </a:p>
        </p:txBody>
      </p:sp>
    </p:spTree>
    <p:extLst>
      <p:ext uri="{BB962C8B-B14F-4D97-AF65-F5344CB8AC3E}">
        <p14:creationId xmlns:p14="http://schemas.microsoft.com/office/powerpoint/2010/main" val="389239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050" b="1" dirty="0" smtClean="0"/>
              <a:t>Document Requirements</a:t>
            </a:r>
          </a:p>
          <a:p>
            <a:pPr marL="228600" indent="-228600">
              <a:buFont typeface="+mj-lt"/>
              <a:buAutoNum type="arabicPeriod"/>
            </a:pPr>
            <a:r>
              <a:rPr lang="en-US" sz="1050" b="1" dirty="0" smtClean="0"/>
              <a:t>Create Process Flows</a:t>
            </a:r>
          </a:p>
          <a:p>
            <a:pPr marL="228600" indent="-228600">
              <a:buFont typeface="+mj-lt"/>
              <a:buAutoNum type="arabicPeriod"/>
            </a:pPr>
            <a:r>
              <a:rPr lang="en-US" sz="1050" b="1" dirty="0" smtClean="0"/>
              <a:t>Gap Analysis</a:t>
            </a:r>
          </a:p>
          <a:p>
            <a:pPr marL="228600" indent="-228600">
              <a:buFont typeface="+mj-lt"/>
              <a:buAutoNum type="arabicPeriod"/>
            </a:pPr>
            <a:r>
              <a:rPr lang="en-US" sz="1050" b="1" dirty="0" smtClean="0"/>
              <a:t>Create Action Plan</a:t>
            </a:r>
          </a:p>
          <a:p>
            <a:pPr marL="228600" indent="-228600">
              <a:buFont typeface="+mj-lt"/>
              <a:buAutoNum type="arabicPeriod"/>
            </a:pPr>
            <a:r>
              <a:rPr lang="en-US" sz="1050" b="1" dirty="0" smtClean="0"/>
              <a:t>Core Team (Charter) &amp; End Game</a:t>
            </a:r>
          </a:p>
          <a:p>
            <a:pPr marL="228600" indent="-228600">
              <a:buFont typeface="+mj-lt"/>
              <a:buAutoNum type="arabicPeriod"/>
            </a:pPr>
            <a:r>
              <a:rPr lang="en-US" sz="1050" b="1" dirty="0" smtClean="0"/>
              <a:t>Business Rules &amp; Definitions</a:t>
            </a:r>
          </a:p>
          <a:p>
            <a:pPr marL="228600" indent="-228600">
              <a:buFont typeface="+mj-lt"/>
              <a:buAutoNum type="arabicPeriod"/>
            </a:pPr>
            <a:r>
              <a:rPr lang="en-US" sz="1050" b="1" dirty="0" smtClean="0"/>
              <a:t>Establish Error Checks</a:t>
            </a:r>
          </a:p>
          <a:p>
            <a:pPr marL="228600" indent="-228600">
              <a:buFont typeface="+mj-lt"/>
              <a:buAutoNum type="arabicPeriod"/>
            </a:pPr>
            <a:r>
              <a:rPr lang="en-US" sz="1050" b="1" dirty="0" smtClean="0"/>
              <a:t>Document Critical Procedures</a:t>
            </a:r>
          </a:p>
          <a:p>
            <a:pPr marL="228600" indent="-228600">
              <a:buFont typeface="+mj-lt"/>
              <a:buAutoNum type="arabicPeriod"/>
            </a:pPr>
            <a:r>
              <a:rPr lang="en-US" sz="1050" b="1" dirty="0" smtClean="0"/>
              <a:t>Create “Power User” training program</a:t>
            </a:r>
          </a:p>
          <a:p>
            <a:pPr marL="228600" indent="-228600">
              <a:buFont typeface="+mj-lt"/>
              <a:buAutoNum type="arabicPeriod"/>
            </a:pPr>
            <a:r>
              <a:rPr lang="en-US" sz="1050" b="1" dirty="0" smtClean="0"/>
              <a:t>Identify Maintenance Analyst</a:t>
            </a:r>
          </a:p>
          <a:p>
            <a:pPr marL="228600" indent="-228600">
              <a:buFont typeface="+mj-lt"/>
              <a:buAutoNum type="arabicPeriod"/>
            </a:pPr>
            <a:r>
              <a:rPr lang="en-US" sz="1050" b="1" dirty="0" smtClean="0"/>
              <a:t>Create Reliability Team</a:t>
            </a:r>
          </a:p>
          <a:p>
            <a:pPr marL="228600" indent="-228600">
              <a:buFont typeface="+mj-lt"/>
              <a:buAutoNum type="arabicPeriod"/>
            </a:pPr>
            <a:r>
              <a:rPr lang="en-US" sz="1050" b="1" dirty="0" smtClean="0"/>
              <a:t>Define Failure Analytic</a:t>
            </a:r>
          </a:p>
          <a:p>
            <a:pPr marL="228600" indent="-228600">
              <a:buFont typeface="+mj-lt"/>
              <a:buAutoNum type="arabicPeriod"/>
            </a:pPr>
            <a:r>
              <a:rPr lang="en-US" sz="1050" b="1" dirty="0" smtClean="0"/>
              <a:t>Implement Mobile Solution</a:t>
            </a:r>
          </a:p>
          <a:p>
            <a:pPr marL="228600" indent="-228600">
              <a:buFont typeface="+mj-lt"/>
              <a:buAutoNum type="arabicPeriod"/>
            </a:pPr>
            <a:r>
              <a:rPr lang="en-US" sz="1050" b="1" dirty="0" smtClean="0"/>
              <a:t>Perform Benchmarking</a:t>
            </a:r>
          </a:p>
          <a:p>
            <a:pPr marL="228600" indent="-228600">
              <a:buFont typeface="+mj-lt"/>
              <a:buAutoNum type="arabicPeriod"/>
            </a:pPr>
            <a:r>
              <a:rPr lang="en-US" sz="1050" b="1" dirty="0" smtClean="0"/>
              <a:t>Conduct Blended Training</a:t>
            </a:r>
          </a:p>
          <a:p>
            <a:pPr marL="228600" indent="-228600">
              <a:buFont typeface="+mj-lt"/>
              <a:buAutoNum type="arabicPeriod"/>
            </a:pPr>
            <a:r>
              <a:rPr lang="en-US" sz="1050" b="1" dirty="0" smtClean="0"/>
              <a:t>Attend Maximo World</a:t>
            </a:r>
          </a:p>
          <a:p>
            <a:pPr marL="228600" indent="-228600">
              <a:buFont typeface="+mj-lt"/>
              <a:buAutoNum type="arabicPeriod"/>
            </a:pPr>
            <a:r>
              <a:rPr lang="en-US" sz="1050" b="1" dirty="0" smtClean="0"/>
              <a:t>Obtain CRL Certifications</a:t>
            </a:r>
          </a:p>
          <a:p>
            <a:pPr marL="228600" indent="-228600">
              <a:buFont typeface="+mj-lt"/>
              <a:buAutoNum type="arabicPeriod"/>
            </a:pPr>
            <a:r>
              <a:rPr lang="en-US" sz="1050" b="1" dirty="0" smtClean="0"/>
              <a:t>Hire Planner/Scheduler</a:t>
            </a:r>
          </a:p>
          <a:p>
            <a:pPr marL="228600" indent="-228600">
              <a:buFont typeface="+mj-lt"/>
              <a:buAutoNum type="arabicPeriod"/>
            </a:pPr>
            <a:r>
              <a:rPr lang="en-US" sz="1050" b="1" dirty="0" smtClean="0"/>
              <a:t>Perform Criticality Analysis</a:t>
            </a:r>
          </a:p>
          <a:p>
            <a:pPr marL="228600" indent="-228600">
              <a:buFont typeface="+mj-lt"/>
              <a:buAutoNum type="arabicPeriod"/>
            </a:pPr>
            <a:r>
              <a:rPr lang="en-US" sz="1050" b="1" dirty="0" smtClean="0"/>
              <a:t>Perform RCM/PMO Analysis</a:t>
            </a:r>
          </a:p>
          <a:p>
            <a:endParaRPr lang="en-US" sz="1050" b="1" dirty="0"/>
          </a:p>
        </p:txBody>
      </p:sp>
      <p:sp>
        <p:nvSpPr>
          <p:cNvPr id="4" name="Slide Number Placeholder 3"/>
          <p:cNvSpPr>
            <a:spLocks noGrp="1"/>
          </p:cNvSpPr>
          <p:nvPr>
            <p:ph type="sldNum" sz="quarter" idx="10"/>
          </p:nvPr>
        </p:nvSpPr>
        <p:spPr/>
        <p:txBody>
          <a:bodyPr/>
          <a:lstStyle/>
          <a:p>
            <a:fld id="{469635B8-FD15-48AE-ABDF-499427F74D18}" type="slidenum">
              <a:rPr lang="en-US" smtClean="0"/>
              <a:t>26</a:t>
            </a:fld>
            <a:endParaRPr lang="en-US"/>
          </a:p>
        </p:txBody>
      </p:sp>
    </p:spTree>
    <p:extLst>
      <p:ext uri="{BB962C8B-B14F-4D97-AF65-F5344CB8AC3E}">
        <p14:creationId xmlns:p14="http://schemas.microsoft.com/office/powerpoint/2010/main" val="272216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2A0FDB-FA40-43AE-8F78-3B501FA7338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26516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A0FDB-FA40-43AE-8F78-3B501FA7338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220114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A0FDB-FA40-43AE-8F78-3B501FA7338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128384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A0FDB-FA40-43AE-8F78-3B501FA7338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152459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2A0FDB-FA40-43AE-8F78-3B501FA7338D}"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329964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2A0FDB-FA40-43AE-8F78-3B501FA7338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326670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2A0FDB-FA40-43AE-8F78-3B501FA7338D}"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206730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2A0FDB-FA40-43AE-8F78-3B501FA7338D}"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49630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A0FDB-FA40-43AE-8F78-3B501FA7338D}"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98250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A0FDB-FA40-43AE-8F78-3B501FA7338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15620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A0FDB-FA40-43AE-8F78-3B501FA7338D}"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52407-D015-4450-A300-01ABC2B3D911}" type="slidenum">
              <a:rPr lang="en-US" smtClean="0"/>
              <a:t>‹#›</a:t>
            </a:fld>
            <a:endParaRPr lang="en-US"/>
          </a:p>
        </p:txBody>
      </p:sp>
    </p:spTree>
    <p:extLst>
      <p:ext uri="{BB962C8B-B14F-4D97-AF65-F5344CB8AC3E}">
        <p14:creationId xmlns:p14="http://schemas.microsoft.com/office/powerpoint/2010/main" val="268144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A0FDB-FA40-43AE-8F78-3B501FA7338D}" type="datetimeFigureOut">
              <a:rPr lang="en-US" smtClean="0"/>
              <a:t>1/29/2018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52407-D015-4450-A300-01ABC2B3D911}" type="slidenum">
              <a:rPr lang="en-US" smtClean="0"/>
              <a:t>‹#›</a:t>
            </a:fld>
            <a:endParaRPr lang="en-US"/>
          </a:p>
        </p:txBody>
      </p:sp>
      <p:pic>
        <p:nvPicPr>
          <p:cNvPr id="8" name="Picture 2" descr="Total Resource Managemen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49280" y="228347"/>
            <a:ext cx="1828800"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8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5496"/>
            <a:ext cx="12192000" cy="1349641"/>
          </a:xfrm>
        </p:spPr>
        <p:txBody>
          <a:bodyPr anchor="ctr">
            <a:normAutofit/>
          </a:bodyPr>
          <a:lstStyle/>
          <a:p>
            <a:pPr>
              <a:lnSpc>
                <a:spcPct val="150000"/>
              </a:lnSpc>
            </a:pPr>
            <a:r>
              <a:rPr lang="en-US" sz="5400" dirty="0" smtClean="0">
                <a:latin typeface="Candara" panose="020E0502030303020204" pitchFamily="34" charset="0"/>
              </a:rPr>
              <a:t>Asset Management Fundamentals</a:t>
            </a:r>
            <a:endParaRPr lang="en-US" sz="4400" i="1" dirty="0">
              <a:latin typeface="Candara" panose="020E0502030303020204" pitchFamily="34" charset="0"/>
            </a:endParaRPr>
          </a:p>
        </p:txBody>
      </p:sp>
      <p:sp>
        <p:nvSpPr>
          <p:cNvPr id="5" name="Title 1"/>
          <p:cNvSpPr txBox="1">
            <a:spLocks/>
          </p:cNvSpPr>
          <p:nvPr/>
        </p:nvSpPr>
        <p:spPr>
          <a:xfrm>
            <a:off x="0" y="1582433"/>
            <a:ext cx="12192000" cy="683856"/>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3200" i="1" dirty="0" smtClean="0">
                <a:latin typeface="Candara" panose="020E0502030303020204" pitchFamily="34" charset="0"/>
              </a:rPr>
              <a:t>A foundation for Advanced Asset Management</a:t>
            </a:r>
            <a:endParaRPr lang="en-US" sz="2400" i="1" dirty="0">
              <a:latin typeface="Candara" panose="020E0502030303020204" pitchFamily="34" charset="0"/>
            </a:endParaRPr>
          </a:p>
        </p:txBody>
      </p:sp>
      <p:grpSp>
        <p:nvGrpSpPr>
          <p:cNvPr id="7" name="Group 6"/>
          <p:cNvGrpSpPr/>
          <p:nvPr/>
        </p:nvGrpSpPr>
        <p:grpSpPr>
          <a:xfrm>
            <a:off x="4150956" y="5153247"/>
            <a:ext cx="2928938" cy="1188720"/>
            <a:chOff x="0" y="2514600"/>
            <a:chExt cx="3905250" cy="1584960"/>
          </a:xfrm>
        </p:grpSpPr>
        <p:sp>
          <p:nvSpPr>
            <p:cNvPr id="8" name="Diamond 7"/>
            <p:cNvSpPr/>
            <p:nvPr/>
          </p:nvSpPr>
          <p:spPr>
            <a:xfrm>
              <a:off x="0" y="2514600"/>
              <a:ext cx="3905250" cy="1584960"/>
            </a:xfrm>
            <a:prstGeom prst="diamond">
              <a:avLst/>
            </a:prstGeom>
            <a:solidFill>
              <a:srgbClr val="157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914400" y="2819400"/>
              <a:ext cx="2133600" cy="1066800"/>
            </a:xfrm>
            <a:prstGeom prst="rect">
              <a:avLst/>
            </a:prstGeom>
            <a:noFill/>
            <a:ln w="31750">
              <a:noFill/>
            </a:ln>
          </p:spPr>
          <p:txBody>
            <a:bodyPr wrap="square" lIns="34290" tIns="0" rIns="34290" bIns="0" rtlCol="0" anchor="ctr">
              <a:noAutofit/>
            </a:bodyPr>
            <a:lstStyle/>
            <a:p>
              <a:pPr algn="ctr"/>
              <a:r>
                <a:rPr lang="en-US" sz="1500" b="1" dirty="0">
                  <a:solidFill>
                    <a:schemeClr val="bg1"/>
                  </a:solidFill>
                </a:rPr>
                <a:t>Jan. 29</a:t>
              </a:r>
              <a:r>
                <a:rPr lang="en-US" sz="1500" b="1" baseline="30000" dirty="0">
                  <a:solidFill>
                    <a:schemeClr val="bg1"/>
                  </a:solidFill>
                </a:rPr>
                <a:t>th</a:t>
              </a:r>
              <a:r>
                <a:rPr lang="en-US" sz="1500" b="1" dirty="0">
                  <a:solidFill>
                    <a:schemeClr val="bg1"/>
                  </a:solidFill>
                </a:rPr>
                <a:t> Monday</a:t>
              </a:r>
            </a:p>
            <a:p>
              <a:pPr algn="ctr"/>
              <a:r>
                <a:rPr lang="en-US" sz="1500" b="1" dirty="0">
                  <a:solidFill>
                    <a:schemeClr val="bg1"/>
                  </a:solidFill>
                </a:rPr>
                <a:t>3</a:t>
              </a:r>
              <a:r>
                <a:rPr lang="en-US" sz="1500" b="1" dirty="0" smtClean="0">
                  <a:solidFill>
                    <a:schemeClr val="bg1"/>
                  </a:solidFill>
                </a:rPr>
                <a:t>:30pm </a:t>
              </a:r>
              <a:r>
                <a:rPr lang="en-US" sz="1500" b="1" dirty="0">
                  <a:solidFill>
                    <a:schemeClr val="bg1"/>
                  </a:solidFill>
                </a:rPr>
                <a:t>– </a:t>
              </a:r>
              <a:r>
                <a:rPr lang="en-US" sz="1500" b="1" dirty="0" smtClean="0">
                  <a:solidFill>
                    <a:schemeClr val="bg1"/>
                  </a:solidFill>
                </a:rPr>
                <a:t>4:15pm</a:t>
              </a:r>
              <a:endParaRPr lang="en-US" sz="1500" b="1" dirty="0">
                <a:solidFill>
                  <a:schemeClr val="bg1"/>
                </a:solidFill>
              </a:endParaRPr>
            </a:p>
            <a:p>
              <a:pPr algn="ctr"/>
              <a:r>
                <a:rPr lang="en-US" sz="1500" b="1" dirty="0">
                  <a:solidFill>
                    <a:schemeClr val="bg1"/>
                  </a:solidFill>
                </a:rPr>
                <a:t>Champions </a:t>
              </a:r>
              <a:r>
                <a:rPr lang="en-US" sz="1500" b="1" dirty="0" smtClean="0">
                  <a:solidFill>
                    <a:schemeClr val="bg1"/>
                  </a:solidFill>
                </a:rPr>
                <a:t>Vi</a:t>
              </a:r>
              <a:endParaRPr lang="en-US" sz="1500" b="1" dirty="0">
                <a:solidFill>
                  <a:schemeClr val="bg1"/>
                </a:solidFill>
              </a:endParaRPr>
            </a:p>
          </p:txBody>
        </p:sp>
      </p:grpSp>
      <p:pic>
        <p:nvPicPr>
          <p:cNvPr id="10" name="Picture 9"/>
          <p:cNvPicPr>
            <a:picLocks noChangeAspect="1"/>
          </p:cNvPicPr>
          <p:nvPr/>
        </p:nvPicPr>
        <p:blipFill>
          <a:blip r:embed="rId2"/>
          <a:stretch>
            <a:fillRect/>
          </a:stretch>
        </p:blipFill>
        <p:spPr>
          <a:xfrm>
            <a:off x="3410754" y="2674189"/>
            <a:ext cx="4404778" cy="2346023"/>
          </a:xfrm>
          <a:prstGeom prst="rect">
            <a:avLst/>
          </a:prstGeom>
        </p:spPr>
      </p:pic>
      <p:sp>
        <p:nvSpPr>
          <p:cNvPr id="3" name="TextBox 2"/>
          <p:cNvSpPr txBox="1"/>
          <p:nvPr/>
        </p:nvSpPr>
        <p:spPr>
          <a:xfrm>
            <a:off x="914400" y="6341967"/>
            <a:ext cx="3099816" cy="369332"/>
          </a:xfrm>
          <a:prstGeom prst="rect">
            <a:avLst/>
          </a:prstGeom>
          <a:noFill/>
        </p:spPr>
        <p:txBody>
          <a:bodyPr wrap="square" rtlCol="0">
            <a:spAutoFit/>
          </a:bodyPr>
          <a:lstStyle/>
          <a:p>
            <a:r>
              <a:rPr lang="en-US" dirty="0" smtClean="0"/>
              <a:t>Scott.Stukel@trmnet.com</a:t>
            </a:r>
            <a:endParaRPr lang="en-US" dirty="0"/>
          </a:p>
        </p:txBody>
      </p:sp>
      <p:sp>
        <p:nvSpPr>
          <p:cNvPr id="11" name="TextBox 10"/>
          <p:cNvSpPr txBox="1"/>
          <p:nvPr/>
        </p:nvSpPr>
        <p:spPr>
          <a:xfrm>
            <a:off x="8290560" y="6341967"/>
            <a:ext cx="3099816" cy="369332"/>
          </a:xfrm>
          <a:prstGeom prst="rect">
            <a:avLst/>
          </a:prstGeom>
          <a:noFill/>
        </p:spPr>
        <p:txBody>
          <a:bodyPr wrap="square" rtlCol="0">
            <a:spAutoFit/>
          </a:bodyPr>
          <a:lstStyle/>
          <a:p>
            <a:r>
              <a:rPr lang="en-US" dirty="0" smtClean="0"/>
              <a:t>John.Reeve@trmnet.com</a:t>
            </a:r>
            <a:endParaRPr lang="en-US" dirty="0"/>
          </a:p>
        </p:txBody>
      </p:sp>
    </p:spTree>
    <p:extLst>
      <p:ext uri="{BB962C8B-B14F-4D97-AF65-F5344CB8AC3E}">
        <p14:creationId xmlns:p14="http://schemas.microsoft.com/office/powerpoint/2010/main" val="380311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0" y="365125"/>
            <a:ext cx="11343860" cy="1325563"/>
          </a:xfrm>
        </p:spPr>
        <p:txBody>
          <a:bodyPr/>
          <a:lstStyle/>
          <a:p>
            <a:r>
              <a:rPr lang="en-US" dirty="0" smtClean="0"/>
              <a:t>The Strategic Asset Management Plan (SAMP)</a:t>
            </a:r>
            <a:endParaRPr lang="en-US" dirty="0"/>
          </a:p>
        </p:txBody>
      </p:sp>
      <p:sp>
        <p:nvSpPr>
          <p:cNvPr id="4" name="Rectangle 1"/>
          <p:cNvSpPr>
            <a:spLocks noGrp="1" noChangeArrowheads="1"/>
          </p:cNvSpPr>
          <p:nvPr>
            <p:ph idx="1"/>
          </p:nvPr>
        </p:nvSpPr>
        <p:spPr bwMode="auto">
          <a:xfrm>
            <a:off x="753953" y="1602856"/>
            <a:ext cx="106680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n-US" altLang="en-US" dirty="0" smtClean="0">
                <a:cs typeface="Arial" panose="020B0604020202020204" pitchFamily="34" charset="0"/>
              </a:rPr>
              <a:t>The SAMP contains </a:t>
            </a:r>
            <a:r>
              <a:rPr lang="en-US" altLang="en-US" dirty="0">
                <a:cs typeface="Arial" panose="020B0604020202020204" pitchFamily="34" charset="0"/>
              </a:rPr>
              <a:t>documented information </a:t>
            </a:r>
            <a:r>
              <a:rPr lang="en-US" altLang="en-US" dirty="0" smtClean="0">
                <a:cs typeface="Arial" panose="020B0604020202020204" pitchFamily="34" charset="0"/>
              </a:rPr>
              <a:t>about the organization’s Asset Management strategy that </a:t>
            </a:r>
            <a:r>
              <a:rPr lang="en-US" altLang="en-US" dirty="0">
                <a:cs typeface="Arial" panose="020B0604020202020204" pitchFamily="34" charset="0"/>
              </a:rPr>
              <a:t>specifies the following</a:t>
            </a:r>
            <a:r>
              <a:rPr lang="en-US" altLang="en-US" dirty="0" smtClean="0">
                <a:cs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dirty="0">
              <a:cs typeface="Arial" panose="020B0604020202020204" pitchFamily="34" charset="0"/>
            </a:endParaRPr>
          </a:p>
          <a:p>
            <a:pPr eaLnBrk="0" fontAlgn="base" hangingPunct="0">
              <a:lnSpc>
                <a:spcPct val="100000"/>
              </a:lnSpc>
              <a:spcBef>
                <a:spcPct val="0"/>
              </a:spcBef>
              <a:spcAft>
                <a:spcPts val="600"/>
              </a:spcAft>
            </a:pPr>
            <a:r>
              <a:rPr lang="en-US" altLang="en-US" dirty="0" smtClean="0">
                <a:cs typeface="Arial" panose="020B0604020202020204" pitchFamily="34" charset="0"/>
              </a:rPr>
              <a:t>How </a:t>
            </a:r>
            <a:r>
              <a:rPr lang="en-US" altLang="en-US" dirty="0">
                <a:cs typeface="Arial" panose="020B0604020202020204" pitchFamily="34" charset="0"/>
              </a:rPr>
              <a:t>organizational </a:t>
            </a:r>
            <a:r>
              <a:rPr lang="en-US" altLang="en-US" dirty="0" smtClean="0">
                <a:cs typeface="Arial" panose="020B0604020202020204" pitchFamily="34" charset="0"/>
              </a:rPr>
              <a:t>business objectives </a:t>
            </a:r>
            <a:r>
              <a:rPr lang="en-US" altLang="en-US" dirty="0">
                <a:cs typeface="Arial" panose="020B0604020202020204" pitchFamily="34" charset="0"/>
              </a:rPr>
              <a:t>are to be converted into asset management objectives,</a:t>
            </a:r>
          </a:p>
          <a:p>
            <a:pPr eaLnBrk="0" fontAlgn="base" hangingPunct="0">
              <a:lnSpc>
                <a:spcPct val="100000"/>
              </a:lnSpc>
              <a:spcBef>
                <a:spcPct val="0"/>
              </a:spcBef>
              <a:spcAft>
                <a:spcPts val="600"/>
              </a:spcAft>
            </a:pPr>
            <a:r>
              <a:rPr lang="en-US" altLang="en-US" dirty="0" smtClean="0">
                <a:cs typeface="Arial" panose="020B0604020202020204" pitchFamily="34" charset="0"/>
              </a:rPr>
              <a:t>The </a:t>
            </a:r>
            <a:r>
              <a:rPr lang="en-US" altLang="en-US" dirty="0">
                <a:cs typeface="Arial" panose="020B0604020202020204" pitchFamily="34" charset="0"/>
              </a:rPr>
              <a:t>approach for developing asset </a:t>
            </a:r>
            <a:r>
              <a:rPr lang="en-US" altLang="en-US" dirty="0" smtClean="0">
                <a:cs typeface="Arial" panose="020B0604020202020204" pitchFamily="34" charset="0"/>
              </a:rPr>
              <a:t>plans &amp; sustaining models, </a:t>
            </a:r>
            <a:r>
              <a:rPr lang="en-US" altLang="en-US" dirty="0">
                <a:cs typeface="Arial" panose="020B0604020202020204" pitchFamily="34" charset="0"/>
              </a:rPr>
              <a:t>and</a:t>
            </a:r>
          </a:p>
          <a:p>
            <a:pPr eaLnBrk="0" fontAlgn="base" hangingPunct="0">
              <a:lnSpc>
                <a:spcPct val="100000"/>
              </a:lnSpc>
              <a:spcBef>
                <a:spcPct val="0"/>
              </a:spcBef>
              <a:spcAft>
                <a:spcPts val="600"/>
              </a:spcAft>
            </a:pPr>
            <a:r>
              <a:rPr lang="en-US" altLang="en-US" dirty="0" smtClean="0">
                <a:cs typeface="Arial" panose="020B0604020202020204" pitchFamily="34" charset="0"/>
              </a:rPr>
              <a:t>The </a:t>
            </a:r>
            <a:r>
              <a:rPr lang="en-US" altLang="en-US" dirty="0">
                <a:cs typeface="Arial" panose="020B0604020202020204" pitchFamily="34" charset="0"/>
              </a:rPr>
              <a:t>role of the asset </a:t>
            </a:r>
            <a:r>
              <a:rPr lang="en-US" altLang="en-US" dirty="0" smtClean="0">
                <a:cs typeface="Arial" panose="020B0604020202020204" pitchFamily="34" charset="0"/>
              </a:rPr>
              <a:t>management/EAM (Maximo) </a:t>
            </a:r>
            <a:r>
              <a:rPr lang="en-US" altLang="en-US" dirty="0">
                <a:cs typeface="Arial" panose="020B0604020202020204" pitchFamily="34" charset="0"/>
              </a:rPr>
              <a:t>system in supporting achievement of the asset management objectives</a:t>
            </a:r>
            <a:endParaRPr kumimoji="0" lang="en-US" altLang="en-US" b="0" i="0" u="none" strike="noStrike" cap="none" normalizeH="0" baseline="0" dirty="0" smtClean="0">
              <a:ln>
                <a:noFill/>
              </a:ln>
              <a:solidFill>
                <a:schemeClr val="tx1"/>
              </a:solidFill>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98387813"/>
              </p:ext>
            </p:extLst>
          </p:nvPr>
        </p:nvGraphicFramePr>
        <p:xfrm>
          <a:off x="9970841" y="5045060"/>
          <a:ext cx="2299252" cy="1774174"/>
        </p:xfrm>
        <a:graphic>
          <a:graphicData uri="http://schemas.openxmlformats.org/presentationml/2006/ole">
            <mc:AlternateContent xmlns:mc="http://schemas.openxmlformats.org/markup-compatibility/2006">
              <mc:Choice xmlns:v="urn:schemas-microsoft-com:vml" Requires="v">
                <p:oleObj spid="_x0000_s1099"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9970841" y="5045060"/>
                        <a:ext cx="2299252" cy="1774174"/>
                      </a:xfrm>
                      <a:prstGeom prst="rect">
                        <a:avLst/>
                      </a:prstGeom>
                    </p:spPr>
                  </p:pic>
                </p:oleObj>
              </mc:Fallback>
            </mc:AlternateContent>
          </a:graphicData>
        </a:graphic>
      </p:graphicFrame>
    </p:spTree>
    <p:extLst>
      <p:ext uri="{BB962C8B-B14F-4D97-AF65-F5344CB8AC3E}">
        <p14:creationId xmlns:p14="http://schemas.microsoft.com/office/powerpoint/2010/main" val="875845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1791" y="269965"/>
            <a:ext cx="4645774" cy="6271397"/>
          </a:xfrm>
          <a:prstGeom prst="rect">
            <a:avLst/>
          </a:prstGeom>
        </p:spPr>
      </p:pic>
      <p:pic>
        <p:nvPicPr>
          <p:cNvPr id="7" name="Picture 6"/>
          <p:cNvPicPr>
            <a:picLocks noChangeAspect="1"/>
          </p:cNvPicPr>
          <p:nvPr/>
        </p:nvPicPr>
        <p:blipFill>
          <a:blip r:embed="rId3"/>
          <a:stretch>
            <a:fillRect/>
          </a:stretch>
        </p:blipFill>
        <p:spPr>
          <a:xfrm>
            <a:off x="4960347" y="269965"/>
            <a:ext cx="4994251" cy="6529796"/>
          </a:xfrm>
          <a:prstGeom prst="rect">
            <a:avLst/>
          </a:prstGeom>
        </p:spPr>
      </p:pic>
    </p:spTree>
    <p:extLst>
      <p:ext uri="{BB962C8B-B14F-4D97-AF65-F5344CB8AC3E}">
        <p14:creationId xmlns:p14="http://schemas.microsoft.com/office/powerpoint/2010/main" val="606016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32" y="684039"/>
            <a:ext cx="10904761" cy="6133929"/>
          </a:xfrm>
        </p:spPr>
      </p:pic>
      <p:sp>
        <p:nvSpPr>
          <p:cNvPr id="2" name="Rounded Rectangle 1"/>
          <p:cNvSpPr/>
          <p:nvPr/>
        </p:nvSpPr>
        <p:spPr>
          <a:xfrm>
            <a:off x="7465801" y="2238103"/>
            <a:ext cx="3622766" cy="116483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4.1 Organization and context</a:t>
            </a:r>
          </a:p>
          <a:p>
            <a:r>
              <a:rPr lang="en-US" dirty="0" smtClean="0"/>
              <a:t>4.2 Stakeholder needs</a:t>
            </a:r>
          </a:p>
          <a:p>
            <a:r>
              <a:rPr lang="en-US" dirty="0" smtClean="0"/>
              <a:t>5.1 Leadership &amp; Commitment</a:t>
            </a:r>
          </a:p>
          <a:p>
            <a:r>
              <a:rPr lang="en-US" dirty="0" smtClean="0"/>
              <a:t>5.3 Org. Roles, </a:t>
            </a:r>
            <a:r>
              <a:rPr lang="en-US" dirty="0" err="1" smtClean="0"/>
              <a:t>Resp</a:t>
            </a:r>
            <a:r>
              <a:rPr lang="en-US" dirty="0" smtClean="0"/>
              <a:t>, &amp; Authority</a:t>
            </a:r>
            <a:endParaRPr lang="en-US" dirty="0"/>
          </a:p>
        </p:txBody>
      </p:sp>
      <p:sp>
        <p:nvSpPr>
          <p:cNvPr id="5" name="Rounded Rectangle 4"/>
          <p:cNvSpPr/>
          <p:nvPr/>
        </p:nvSpPr>
        <p:spPr>
          <a:xfrm>
            <a:off x="1808921" y="3836258"/>
            <a:ext cx="3622766" cy="113633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4.3 AM System Scope</a:t>
            </a:r>
          </a:p>
          <a:p>
            <a:r>
              <a:rPr lang="en-US" dirty="0" smtClean="0"/>
              <a:t>6.2.1 AM Objectives</a:t>
            </a:r>
          </a:p>
          <a:p>
            <a:r>
              <a:rPr lang="en-US" dirty="0" smtClean="0"/>
              <a:t>6.2.2 Planning</a:t>
            </a:r>
          </a:p>
          <a:p>
            <a:r>
              <a:rPr lang="en-US" dirty="0" smtClean="0"/>
              <a:t>8.3 Outsourcing (scope)</a:t>
            </a:r>
            <a:endParaRPr lang="en-US" dirty="0"/>
          </a:p>
        </p:txBody>
      </p:sp>
      <p:sp>
        <p:nvSpPr>
          <p:cNvPr id="6" name="Rounded Rectangle 5"/>
          <p:cNvSpPr/>
          <p:nvPr/>
        </p:nvSpPr>
        <p:spPr>
          <a:xfrm>
            <a:off x="1808921" y="3497886"/>
            <a:ext cx="9234872" cy="25311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5.2 Asset Management Policy</a:t>
            </a:r>
            <a:endParaRPr lang="en-US" dirty="0"/>
          </a:p>
        </p:txBody>
      </p:sp>
      <p:sp>
        <p:nvSpPr>
          <p:cNvPr id="7" name="Rounded Rectangle 6"/>
          <p:cNvSpPr/>
          <p:nvPr/>
        </p:nvSpPr>
        <p:spPr>
          <a:xfrm>
            <a:off x="7465801" y="4207003"/>
            <a:ext cx="3733422" cy="170611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4.4 Asset Management System</a:t>
            </a:r>
          </a:p>
          <a:p>
            <a:r>
              <a:rPr lang="en-US" dirty="0" smtClean="0"/>
              <a:t>6.1 Actions to address risks</a:t>
            </a:r>
          </a:p>
          <a:p>
            <a:r>
              <a:rPr lang="en-US" dirty="0" smtClean="0"/>
              <a:t>8.1 Operational planning &amp; control</a:t>
            </a:r>
          </a:p>
          <a:p>
            <a:r>
              <a:rPr lang="en-US" dirty="0" smtClean="0"/>
              <a:t>8.2 Management of Change</a:t>
            </a:r>
          </a:p>
          <a:p>
            <a:r>
              <a:rPr lang="en-US" dirty="0" smtClean="0"/>
              <a:t>8.3 Outsourcing (control)</a:t>
            </a:r>
            <a:endParaRPr lang="en-US" dirty="0"/>
          </a:p>
        </p:txBody>
      </p:sp>
      <p:sp>
        <p:nvSpPr>
          <p:cNvPr id="8" name="Rounded Rectangle 7"/>
          <p:cNvSpPr/>
          <p:nvPr/>
        </p:nvSpPr>
        <p:spPr>
          <a:xfrm>
            <a:off x="1808921" y="5042222"/>
            <a:ext cx="3622766" cy="1706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7.1 Resources</a:t>
            </a:r>
          </a:p>
          <a:p>
            <a:r>
              <a:rPr lang="en-US" dirty="0" smtClean="0"/>
              <a:t>7.2 Competence</a:t>
            </a:r>
          </a:p>
          <a:p>
            <a:r>
              <a:rPr lang="en-US" dirty="0" smtClean="0"/>
              <a:t>7.3 Awareness</a:t>
            </a:r>
          </a:p>
          <a:p>
            <a:r>
              <a:rPr lang="en-US" dirty="0" smtClean="0"/>
              <a:t>7.4 Communications</a:t>
            </a:r>
          </a:p>
          <a:p>
            <a:r>
              <a:rPr lang="en-US" dirty="0" smtClean="0"/>
              <a:t>7.5 Informational Requirements</a:t>
            </a:r>
          </a:p>
          <a:p>
            <a:r>
              <a:rPr lang="en-US" dirty="0" smtClean="0"/>
              <a:t>7.6 Documented Information</a:t>
            </a:r>
            <a:endParaRPr lang="en-US" dirty="0"/>
          </a:p>
        </p:txBody>
      </p:sp>
      <p:sp>
        <p:nvSpPr>
          <p:cNvPr id="9" name="Rounded Rectangle 8"/>
          <p:cNvSpPr/>
          <p:nvPr/>
        </p:nvSpPr>
        <p:spPr>
          <a:xfrm>
            <a:off x="297712" y="2166123"/>
            <a:ext cx="5431687" cy="124650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8.2 Management of Change</a:t>
            </a:r>
          </a:p>
          <a:p>
            <a:r>
              <a:rPr lang="en-US" dirty="0" smtClean="0"/>
              <a:t>9.1 Monitoring, measurement, analysis, &amp; evaluation</a:t>
            </a:r>
          </a:p>
          <a:p>
            <a:r>
              <a:rPr lang="en-US" dirty="0" smtClean="0"/>
              <a:t>9.2 Internal Audit</a:t>
            </a:r>
          </a:p>
          <a:p>
            <a:r>
              <a:rPr lang="en-US" dirty="0" smtClean="0"/>
              <a:t>10 Improvement</a:t>
            </a:r>
            <a:endParaRPr lang="en-US" dirty="0"/>
          </a:p>
        </p:txBody>
      </p:sp>
      <p:sp>
        <p:nvSpPr>
          <p:cNvPr id="12" name="Rounded Rectangle 11"/>
          <p:cNvSpPr/>
          <p:nvPr/>
        </p:nvSpPr>
        <p:spPr>
          <a:xfrm>
            <a:off x="3696504" y="403112"/>
            <a:ext cx="5459706" cy="6813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rPr>
              <a:t>ISO-55000 Elements</a:t>
            </a:r>
            <a:endParaRPr lang="en-US" sz="4400" b="1" dirty="0">
              <a:solidFill>
                <a:schemeClr val="tx1"/>
              </a:solidFill>
            </a:endParaRPr>
          </a:p>
        </p:txBody>
      </p:sp>
    </p:spTree>
    <p:extLst>
      <p:ext uri="{BB962C8B-B14F-4D97-AF65-F5344CB8AC3E}">
        <p14:creationId xmlns:p14="http://schemas.microsoft.com/office/powerpoint/2010/main" val="35985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t>Asset Management Benefits</a:t>
            </a:r>
            <a:endParaRPr lang="en-US" b="1" dirty="0"/>
          </a:p>
        </p:txBody>
      </p:sp>
      <p:sp>
        <p:nvSpPr>
          <p:cNvPr id="3" name="Content Placeholder 2"/>
          <p:cNvSpPr>
            <a:spLocks noGrp="1"/>
          </p:cNvSpPr>
          <p:nvPr>
            <p:ph idx="1"/>
          </p:nvPr>
        </p:nvSpPr>
        <p:spPr>
          <a:xfrm>
            <a:off x="173966" y="1256282"/>
            <a:ext cx="7253377" cy="4351338"/>
          </a:xfrm>
        </p:spPr>
        <p:txBody>
          <a:bodyPr>
            <a:normAutofit fontScale="77500" lnSpcReduction="20000"/>
          </a:bodyPr>
          <a:lstStyle/>
          <a:p>
            <a:pPr marL="742950" indent="-742950">
              <a:buAutoNum type="alphaLcParenR"/>
            </a:pPr>
            <a:r>
              <a:rPr lang="en-US" altLang="en-US" sz="3600" b="1" dirty="0" smtClean="0"/>
              <a:t>Happier shareholders</a:t>
            </a:r>
          </a:p>
          <a:p>
            <a:pPr marL="742950" indent="-742950">
              <a:buAutoNum type="alphaLcParenR"/>
            </a:pPr>
            <a:r>
              <a:rPr lang="en-US" altLang="en-US" sz="3600" b="1" dirty="0"/>
              <a:t>I</a:t>
            </a:r>
            <a:r>
              <a:rPr lang="en-US" altLang="en-US" sz="3600" b="1" dirty="0" smtClean="0"/>
              <a:t>mproved </a:t>
            </a:r>
            <a:r>
              <a:rPr lang="en-US" altLang="en-US" sz="3600" b="1" dirty="0"/>
              <a:t>financial </a:t>
            </a:r>
            <a:r>
              <a:rPr lang="en-US" altLang="en-US" sz="3600" b="1" dirty="0" smtClean="0"/>
              <a:t>performance</a:t>
            </a:r>
          </a:p>
          <a:p>
            <a:pPr marL="742950" indent="-742950">
              <a:buAutoNum type="alphaLcParenR"/>
            </a:pPr>
            <a:r>
              <a:rPr lang="en-US" altLang="en-US" sz="3600" b="1" dirty="0"/>
              <a:t>I</a:t>
            </a:r>
            <a:r>
              <a:rPr lang="en-US" altLang="en-US" sz="3600" b="1" dirty="0" smtClean="0"/>
              <a:t>nformed </a:t>
            </a:r>
            <a:r>
              <a:rPr lang="en-US" altLang="en-US" sz="3600" b="1" dirty="0"/>
              <a:t>asset investment </a:t>
            </a:r>
            <a:r>
              <a:rPr lang="en-US" altLang="en-US" sz="3600" b="1" dirty="0" smtClean="0"/>
              <a:t>decisions</a:t>
            </a:r>
          </a:p>
          <a:p>
            <a:pPr marL="742950" indent="-742950">
              <a:buAutoNum type="alphaLcParenR"/>
            </a:pPr>
            <a:r>
              <a:rPr lang="en-US" altLang="en-US" sz="3600" b="1" dirty="0" smtClean="0"/>
              <a:t>Improved risk management</a:t>
            </a:r>
            <a:endParaRPr lang="en-US" altLang="en-US" dirty="0" smtClean="0">
              <a:latin typeface="Century Gothic" panose="020B0502020202020204" pitchFamily="34" charset="0"/>
            </a:endParaRPr>
          </a:p>
          <a:p>
            <a:pPr marL="742950" indent="-742950">
              <a:buAutoNum type="alphaLcParenR"/>
            </a:pPr>
            <a:r>
              <a:rPr lang="en-US" altLang="en-US" sz="3600" b="1" dirty="0"/>
              <a:t>I</a:t>
            </a:r>
            <a:r>
              <a:rPr lang="en-US" altLang="en-US" sz="3600" b="1" dirty="0" smtClean="0"/>
              <a:t>mproved </a:t>
            </a:r>
            <a:r>
              <a:rPr lang="en-US" altLang="en-US" sz="3600" b="1" dirty="0"/>
              <a:t>services and </a:t>
            </a:r>
            <a:r>
              <a:rPr lang="en-US" altLang="en-US" sz="3600" b="1" dirty="0" smtClean="0"/>
              <a:t>outputs</a:t>
            </a:r>
            <a:endParaRPr lang="en-US" altLang="en-US" dirty="0" smtClean="0">
              <a:latin typeface="Century Gothic" panose="020B0502020202020204" pitchFamily="34" charset="0"/>
            </a:endParaRPr>
          </a:p>
          <a:p>
            <a:pPr marL="742950" indent="-742950">
              <a:buAutoNum type="alphaLcParenR"/>
            </a:pPr>
            <a:r>
              <a:rPr lang="en-US" altLang="en-US" sz="3600" b="1" dirty="0"/>
              <a:t>D</a:t>
            </a:r>
            <a:r>
              <a:rPr lang="en-US" altLang="en-US" sz="3600" b="1" dirty="0" smtClean="0"/>
              <a:t>emonstrated </a:t>
            </a:r>
            <a:r>
              <a:rPr lang="en-US" altLang="en-US" sz="3600" b="1" dirty="0"/>
              <a:t>social </a:t>
            </a:r>
            <a:r>
              <a:rPr lang="en-US" altLang="en-US" sz="3600" b="1" dirty="0" smtClean="0"/>
              <a:t>responsibility</a:t>
            </a:r>
            <a:endParaRPr lang="en-US" altLang="en-US" dirty="0" smtClean="0">
              <a:latin typeface="Century Gothic" panose="020B0502020202020204" pitchFamily="34" charset="0"/>
            </a:endParaRPr>
          </a:p>
          <a:p>
            <a:pPr marL="742950" indent="-742950">
              <a:buAutoNum type="alphaLcParenR"/>
            </a:pPr>
            <a:r>
              <a:rPr lang="en-US" altLang="en-US" sz="3600" b="1" dirty="0"/>
              <a:t>D</a:t>
            </a:r>
            <a:r>
              <a:rPr lang="en-US" altLang="en-US" sz="3600" b="1" dirty="0" smtClean="0"/>
              <a:t>emonstrated compliance</a:t>
            </a:r>
            <a:endParaRPr lang="en-US" altLang="en-US" dirty="0" smtClean="0">
              <a:latin typeface="Century Gothic" panose="020B0502020202020204" pitchFamily="34" charset="0"/>
            </a:endParaRPr>
          </a:p>
          <a:p>
            <a:pPr marL="742950" indent="-742950">
              <a:buAutoNum type="alphaLcParenR"/>
            </a:pPr>
            <a:r>
              <a:rPr lang="en-US" altLang="en-US" sz="3200" b="1" dirty="0">
                <a:latin typeface="Century Gothic" panose="020B0502020202020204" pitchFamily="34" charset="0"/>
              </a:rPr>
              <a:t>E</a:t>
            </a:r>
            <a:r>
              <a:rPr lang="en-US" altLang="en-US" sz="3200" b="1" dirty="0" smtClean="0">
                <a:latin typeface="Century Gothic" panose="020B0502020202020204" pitchFamily="34" charset="0"/>
              </a:rPr>
              <a:t>nhanced reputation</a:t>
            </a:r>
            <a:endParaRPr lang="en-US" altLang="en-US" dirty="0" smtClean="0">
              <a:latin typeface="Century Gothic" panose="020B0502020202020204" pitchFamily="34" charset="0"/>
            </a:endParaRPr>
          </a:p>
          <a:p>
            <a:pPr marL="742950" indent="-742950">
              <a:buAutoNum type="alphaLcParenR"/>
            </a:pPr>
            <a:r>
              <a:rPr lang="en-US" altLang="en-US" sz="3600" b="1" dirty="0"/>
              <a:t>I</a:t>
            </a:r>
            <a:r>
              <a:rPr lang="en-US" altLang="en-US" sz="3600" b="1" dirty="0" smtClean="0"/>
              <a:t>mproved </a:t>
            </a:r>
            <a:r>
              <a:rPr lang="en-US" altLang="en-US" sz="3600" b="1" dirty="0"/>
              <a:t>organizational </a:t>
            </a:r>
            <a:r>
              <a:rPr lang="en-US" altLang="en-US" sz="3600" b="1" dirty="0" smtClean="0"/>
              <a:t>sustainability</a:t>
            </a:r>
          </a:p>
          <a:p>
            <a:pPr marL="742950" indent="-742950">
              <a:buAutoNum type="alphaLcParenR"/>
            </a:pPr>
            <a:r>
              <a:rPr lang="en-US" altLang="en-US" sz="3600" b="1" dirty="0"/>
              <a:t>I</a:t>
            </a:r>
            <a:r>
              <a:rPr lang="en-US" altLang="en-US" sz="3600" b="1" dirty="0" smtClean="0"/>
              <a:t>mproved </a:t>
            </a:r>
            <a:r>
              <a:rPr lang="en-US" altLang="en-US" sz="3600" b="1" dirty="0"/>
              <a:t>efficiency and </a:t>
            </a:r>
            <a:r>
              <a:rPr lang="en-US" altLang="en-US" sz="3600" b="1" dirty="0" smtClean="0"/>
              <a:t>effectiveness</a:t>
            </a:r>
            <a:endParaRPr lang="en-US" altLang="en-US" dirty="0">
              <a:latin typeface="Century Gothic" panose="020B0502020202020204" pitchFamily="34" charset="0"/>
            </a:endParaRPr>
          </a:p>
        </p:txBody>
      </p:sp>
    </p:spTree>
    <p:extLst>
      <p:ext uri="{BB962C8B-B14F-4D97-AF65-F5344CB8AC3E}">
        <p14:creationId xmlns:p14="http://schemas.microsoft.com/office/powerpoint/2010/main" val="1529659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610" y="24372"/>
            <a:ext cx="11789609" cy="6386607"/>
          </a:xfrm>
          <a:prstGeom prst="rect">
            <a:avLst/>
          </a:prstGeom>
        </p:spPr>
      </p:pic>
      <p:sp>
        <p:nvSpPr>
          <p:cNvPr id="2" name="TextBox 1"/>
          <p:cNvSpPr txBox="1"/>
          <p:nvPr/>
        </p:nvSpPr>
        <p:spPr>
          <a:xfrm>
            <a:off x="8123582" y="6113381"/>
            <a:ext cx="2931252" cy="307777"/>
          </a:xfrm>
          <a:prstGeom prst="rect">
            <a:avLst/>
          </a:prstGeom>
          <a:noFill/>
        </p:spPr>
        <p:txBody>
          <a:bodyPr wrap="none" rtlCol="0">
            <a:spAutoFit/>
          </a:bodyPr>
          <a:lstStyle/>
          <a:p>
            <a:r>
              <a:rPr lang="en-US" sz="1400" dirty="0" smtClean="0"/>
              <a:t>Total Resource Management, © 2017</a:t>
            </a:r>
            <a:endParaRPr lang="en-US" sz="1400" dirty="0"/>
          </a:p>
        </p:txBody>
      </p:sp>
    </p:spTree>
    <p:extLst>
      <p:ext uri="{BB962C8B-B14F-4D97-AF65-F5344CB8AC3E}">
        <p14:creationId xmlns:p14="http://schemas.microsoft.com/office/powerpoint/2010/main" val="4110093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60115"/>
            <a:ext cx="9660077" cy="792480"/>
          </a:xfrm>
        </p:spPr>
        <p:txBody>
          <a:bodyPr>
            <a:normAutofit/>
          </a:bodyPr>
          <a:lstStyle/>
          <a:p>
            <a:r>
              <a:rPr lang="en-US" b="1" dirty="0" smtClean="0"/>
              <a:t>Asset Management </a:t>
            </a:r>
            <a:r>
              <a:rPr lang="en-US" b="1" dirty="0" smtClean="0"/>
              <a:t>– Self Assessment</a:t>
            </a:r>
            <a:endParaRPr lang="en-US" b="1" dirty="0"/>
          </a:p>
        </p:txBody>
      </p:sp>
      <p:pic>
        <p:nvPicPr>
          <p:cNvPr id="5" name="Picture 4"/>
          <p:cNvPicPr>
            <a:picLocks noChangeAspect="1"/>
          </p:cNvPicPr>
          <p:nvPr/>
        </p:nvPicPr>
        <p:blipFill>
          <a:blip r:embed="rId2"/>
          <a:stretch>
            <a:fillRect/>
          </a:stretch>
        </p:blipFill>
        <p:spPr>
          <a:xfrm>
            <a:off x="2124875" y="1000236"/>
            <a:ext cx="7691956" cy="5530923"/>
          </a:xfrm>
          <a:prstGeom prst="rect">
            <a:avLst/>
          </a:prstGeom>
        </p:spPr>
      </p:pic>
      <p:sp>
        <p:nvSpPr>
          <p:cNvPr id="2" name="TextBox 1"/>
          <p:cNvSpPr txBox="1"/>
          <p:nvPr/>
        </p:nvSpPr>
        <p:spPr>
          <a:xfrm>
            <a:off x="133350" y="2533650"/>
            <a:ext cx="1533525" cy="1200329"/>
          </a:xfrm>
          <a:prstGeom prst="rect">
            <a:avLst/>
          </a:prstGeom>
          <a:noFill/>
        </p:spPr>
        <p:txBody>
          <a:bodyPr wrap="square" rtlCol="0">
            <a:spAutoFit/>
          </a:bodyPr>
          <a:lstStyle/>
          <a:p>
            <a:r>
              <a:rPr lang="en-US" dirty="0" smtClean="0"/>
              <a:t>Spider</a:t>
            </a:r>
          </a:p>
          <a:p>
            <a:r>
              <a:rPr lang="en-US" dirty="0"/>
              <a:t>o</a:t>
            </a:r>
            <a:r>
              <a:rPr lang="en-US" dirty="0" smtClean="0"/>
              <a:t>r</a:t>
            </a:r>
          </a:p>
          <a:p>
            <a:r>
              <a:rPr lang="en-US" dirty="0" smtClean="0"/>
              <a:t>Radar</a:t>
            </a:r>
          </a:p>
          <a:p>
            <a:r>
              <a:rPr lang="en-US" dirty="0" smtClean="0"/>
              <a:t>Chart</a:t>
            </a:r>
            <a:endParaRPr lang="en-US" dirty="0"/>
          </a:p>
        </p:txBody>
      </p:sp>
      <p:sp>
        <p:nvSpPr>
          <p:cNvPr id="6" name="TextBox 5"/>
          <p:cNvSpPr txBox="1"/>
          <p:nvPr/>
        </p:nvSpPr>
        <p:spPr>
          <a:xfrm>
            <a:off x="10372169" y="2438400"/>
            <a:ext cx="1533525" cy="1200329"/>
          </a:xfrm>
          <a:prstGeom prst="rect">
            <a:avLst/>
          </a:prstGeom>
          <a:noFill/>
        </p:spPr>
        <p:txBody>
          <a:bodyPr wrap="square" rtlCol="0">
            <a:spAutoFit/>
          </a:bodyPr>
          <a:lstStyle/>
          <a:p>
            <a:r>
              <a:rPr lang="en-US" dirty="0" smtClean="0"/>
              <a:t>This helps us determine where to focus</a:t>
            </a:r>
            <a:endParaRPr lang="en-US" dirty="0"/>
          </a:p>
        </p:txBody>
      </p:sp>
    </p:spTree>
    <p:extLst>
      <p:ext uri="{BB962C8B-B14F-4D97-AF65-F5344CB8AC3E}">
        <p14:creationId xmlns:p14="http://schemas.microsoft.com/office/powerpoint/2010/main" val="2662916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241339"/>
            <a:ext cx="11555895" cy="877757"/>
          </a:xfrm>
        </p:spPr>
        <p:txBody>
          <a:bodyPr>
            <a:normAutofit fontScale="90000"/>
          </a:bodyPr>
          <a:lstStyle/>
          <a:p>
            <a:r>
              <a:rPr lang="en-US" altLang="en-US" sz="3800" b="1" dirty="0" smtClean="0"/>
              <a:t>Align “their” Strategy with </a:t>
            </a:r>
            <a:r>
              <a:rPr lang="en-US" altLang="en-US" sz="3800" b="1" dirty="0"/>
              <a:t>your </a:t>
            </a:r>
            <a:r>
              <a:rPr lang="en-US" altLang="en-US" sz="3800" b="1" dirty="0" smtClean="0"/>
              <a:t>Assets</a:t>
            </a:r>
            <a:br>
              <a:rPr lang="en-US" altLang="en-US" sz="3800" b="1" dirty="0" smtClean="0"/>
            </a:br>
            <a:r>
              <a:rPr lang="en-US" altLang="en-US" sz="2100" b="1" dirty="0" smtClean="0"/>
              <a:t>Your Challenge: Understand and support the needs of Boardroom, Business Line, &amp; Floor/Field</a:t>
            </a:r>
            <a:endParaRPr lang="en-US" sz="2100" b="1"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27125"/>
            <a:ext cx="9150893" cy="545465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27125"/>
            <a:ext cx="9150893" cy="545465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27125"/>
            <a:ext cx="9150893" cy="545465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127125"/>
            <a:ext cx="9150893" cy="5454650"/>
          </a:xfrm>
          <a:prstGeom prst="rect">
            <a:avLst/>
          </a:prstGeom>
        </p:spPr>
      </p:pic>
      <p:sp>
        <p:nvSpPr>
          <p:cNvPr id="3" name="Date Placeholder 2"/>
          <p:cNvSpPr>
            <a:spLocks noGrp="1"/>
          </p:cNvSpPr>
          <p:nvPr>
            <p:ph type="dt" sz="half" idx="10"/>
          </p:nvPr>
        </p:nvSpPr>
        <p:spPr/>
        <p:txBody>
          <a:bodyPr/>
          <a:lstStyle/>
          <a:p>
            <a:r>
              <a:rPr lang="en-US" dirty="0" smtClean="0"/>
              <a:t>12/8/2014</a:t>
            </a:r>
            <a:endParaRPr lang="en-US" dirty="0"/>
          </a:p>
        </p:txBody>
      </p:sp>
      <p:sp>
        <p:nvSpPr>
          <p:cNvPr id="11" name="Slide Number Placeholder 10"/>
          <p:cNvSpPr>
            <a:spLocks noGrp="1"/>
          </p:cNvSpPr>
          <p:nvPr>
            <p:ph type="sldNum" sz="quarter" idx="12"/>
          </p:nvPr>
        </p:nvSpPr>
        <p:spPr/>
        <p:txBody>
          <a:bodyPr/>
          <a:lstStyle/>
          <a:p>
            <a:fld id="{F669169D-80AB-AA44-8330-90404DEF07E2}" type="slidenum">
              <a:rPr lang="en-US" smtClean="0"/>
              <a:pPr/>
              <a:t>16</a:t>
            </a:fld>
            <a:endParaRPr lang="en-US" dirty="0"/>
          </a:p>
        </p:txBody>
      </p:sp>
      <p:sp>
        <p:nvSpPr>
          <p:cNvPr id="4" name="Footer Placeholder 3"/>
          <p:cNvSpPr>
            <a:spLocks noGrp="1"/>
          </p:cNvSpPr>
          <p:nvPr>
            <p:ph type="ftr" sz="quarter" idx="11"/>
          </p:nvPr>
        </p:nvSpPr>
        <p:spPr/>
        <p:txBody>
          <a:bodyPr/>
          <a:lstStyle/>
          <a:p>
            <a:r>
              <a:rPr lang="en-US" dirty="0" smtClean="0"/>
              <a:t>Total Resource Mgmt © 2014</a:t>
            </a:r>
            <a:endParaRPr lang="en-US" dirty="0"/>
          </a:p>
        </p:txBody>
      </p:sp>
    </p:spTree>
    <p:extLst>
      <p:ext uri="{BB962C8B-B14F-4D97-AF65-F5344CB8AC3E}">
        <p14:creationId xmlns:p14="http://schemas.microsoft.com/office/powerpoint/2010/main" val="27969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219351"/>
            <a:ext cx="11343860" cy="784352"/>
          </a:xfrm>
        </p:spPr>
        <p:txBody>
          <a:bodyPr/>
          <a:lstStyle/>
          <a:p>
            <a:r>
              <a:rPr lang="en-US" dirty="0" smtClean="0"/>
              <a:t>The Asset Plan</a:t>
            </a:r>
            <a:endParaRPr lang="en-US" dirty="0"/>
          </a:p>
        </p:txBody>
      </p:sp>
      <p:sp>
        <p:nvSpPr>
          <p:cNvPr id="4" name="Rectangle 1"/>
          <p:cNvSpPr>
            <a:spLocks noGrp="1" noChangeArrowheads="1"/>
          </p:cNvSpPr>
          <p:nvPr>
            <p:ph idx="1"/>
          </p:nvPr>
        </p:nvSpPr>
        <p:spPr bwMode="auto">
          <a:xfrm>
            <a:off x="848139" y="1142202"/>
            <a:ext cx="11145078"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n-US" altLang="en-US" dirty="0">
                <a:cs typeface="Arial" panose="020B0604020202020204" pitchFamily="34" charset="0"/>
              </a:rPr>
              <a:t>Documented information that specifies the activities</a:t>
            </a:r>
            <a:r>
              <a:rPr lang="en-US" altLang="en-US" dirty="0" smtClean="0">
                <a:cs typeface="Arial" panose="020B0604020202020204" pitchFamily="34" charset="0"/>
              </a:rPr>
              <a:t>, </a:t>
            </a:r>
            <a:endParaRPr lang="en-US" altLang="en-US" dirty="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a:cs typeface="Arial" panose="020B0604020202020204" pitchFamily="34" charset="0"/>
              </a:rPr>
              <a:t>resources and timescales required for an individual asset, or a grouping of assets, to achieve the organization’s asset management objectives</a:t>
            </a:r>
            <a:r>
              <a:rPr lang="en-US" altLang="en-US" dirty="0" smtClean="0">
                <a:cs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dirty="0">
              <a:cs typeface="Arial" panose="020B0604020202020204" pitchFamily="34" charset="0"/>
            </a:endParaRPr>
          </a:p>
          <a:p>
            <a:pPr marL="0" lvl="0" indent="0" eaLnBrk="0" fontAlgn="base" hangingPunct="0">
              <a:lnSpc>
                <a:spcPct val="100000"/>
              </a:lnSpc>
              <a:spcBef>
                <a:spcPct val="0"/>
              </a:spcBef>
              <a:spcAft>
                <a:spcPts val="600"/>
              </a:spcAft>
              <a:buNone/>
            </a:pPr>
            <a:r>
              <a:rPr lang="en-US" altLang="en-US" dirty="0" smtClean="0">
                <a:cs typeface="Arial" panose="020B0604020202020204" pitchFamily="34" charset="0"/>
              </a:rPr>
              <a:t>(</a:t>
            </a:r>
            <a:r>
              <a:rPr lang="en-US" altLang="en-US" dirty="0">
                <a:cs typeface="Arial" panose="020B0604020202020204" pitchFamily="34" charset="0"/>
              </a:rPr>
              <a:t>1)   The grouping of assets may be by asset type, asset class, asset system </a:t>
            </a:r>
            <a:r>
              <a:rPr lang="en-US" altLang="en-US" dirty="0" smtClean="0">
                <a:cs typeface="Arial" panose="020B0604020202020204" pitchFamily="34" charset="0"/>
              </a:rPr>
              <a:t>or asset </a:t>
            </a:r>
            <a:r>
              <a:rPr lang="en-US" altLang="en-US" dirty="0">
                <a:cs typeface="Arial" panose="020B0604020202020204" pitchFamily="34" charset="0"/>
              </a:rPr>
              <a:t>portfolio.</a:t>
            </a:r>
          </a:p>
          <a:p>
            <a:pPr marL="0" lvl="0" indent="0" eaLnBrk="0" fontAlgn="base" hangingPunct="0">
              <a:lnSpc>
                <a:spcPct val="100000"/>
              </a:lnSpc>
              <a:spcBef>
                <a:spcPct val="0"/>
              </a:spcBef>
              <a:spcAft>
                <a:spcPts val="600"/>
              </a:spcAft>
              <a:buNone/>
            </a:pPr>
            <a:r>
              <a:rPr lang="en-US" altLang="en-US" dirty="0" smtClean="0">
                <a:cs typeface="Arial" panose="020B0604020202020204" pitchFamily="34" charset="0"/>
              </a:rPr>
              <a:t>(</a:t>
            </a:r>
            <a:r>
              <a:rPr lang="en-US" altLang="en-US" dirty="0">
                <a:cs typeface="Arial" panose="020B0604020202020204" pitchFamily="34" charset="0"/>
              </a:rPr>
              <a:t>2)   An asset management plan is derived from  </a:t>
            </a:r>
            <a:r>
              <a:rPr lang="en-US" altLang="en-US" dirty="0" smtClean="0">
                <a:cs typeface="Arial" panose="020B0604020202020204" pitchFamily="34" charset="0"/>
              </a:rPr>
              <a:t>the strategic </a:t>
            </a:r>
            <a:r>
              <a:rPr lang="en-US" altLang="en-US" dirty="0">
                <a:cs typeface="Arial" panose="020B0604020202020204" pitchFamily="34" charset="0"/>
              </a:rPr>
              <a:t>asset management plan.</a:t>
            </a:r>
          </a:p>
          <a:p>
            <a:pPr marL="0" lvl="0" indent="0" eaLnBrk="0" fontAlgn="base" hangingPunct="0">
              <a:lnSpc>
                <a:spcPct val="100000"/>
              </a:lnSpc>
              <a:spcBef>
                <a:spcPct val="0"/>
              </a:spcBef>
              <a:spcAft>
                <a:spcPts val="600"/>
              </a:spcAft>
              <a:buNone/>
            </a:pPr>
            <a:r>
              <a:rPr lang="en-US" altLang="en-US" dirty="0" smtClean="0">
                <a:cs typeface="Arial" panose="020B0604020202020204" pitchFamily="34" charset="0"/>
              </a:rPr>
              <a:t>(</a:t>
            </a:r>
            <a:r>
              <a:rPr lang="en-US" altLang="en-US" dirty="0">
                <a:cs typeface="Arial" panose="020B0604020202020204" pitchFamily="34" charset="0"/>
              </a:rPr>
              <a:t>3)   An asset management plan may be contained in, or may be a subsidiary plan of, the  </a:t>
            </a:r>
            <a:r>
              <a:rPr lang="en-US" altLang="en-US" dirty="0" smtClean="0">
                <a:cs typeface="Arial" panose="020B0604020202020204" pitchFamily="34" charset="0"/>
              </a:rPr>
              <a:t>strategic asset </a:t>
            </a:r>
            <a:r>
              <a:rPr lang="en-US" altLang="en-US" dirty="0">
                <a:cs typeface="Arial" panose="020B0604020202020204" pitchFamily="34" charset="0"/>
              </a:rPr>
              <a:t>management plan.</a:t>
            </a:r>
            <a:endParaRPr kumimoji="0" lang="en-US" altLang="en-US" b="0" i="0" u="none" strike="noStrike" cap="none" normalizeH="0" baseline="0" dirty="0" smtClean="0">
              <a:ln>
                <a:noFill/>
              </a:ln>
              <a:solidFill>
                <a:schemeClr val="tx1"/>
              </a:solidFill>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95598041"/>
              </p:ext>
            </p:extLst>
          </p:nvPr>
        </p:nvGraphicFramePr>
        <p:xfrm>
          <a:off x="10277061" y="5266816"/>
          <a:ext cx="1716156" cy="1486740"/>
        </p:xfrm>
        <a:graphic>
          <a:graphicData uri="http://schemas.openxmlformats.org/presentationml/2006/ole">
            <mc:AlternateContent xmlns:mc="http://schemas.openxmlformats.org/markup-compatibility/2006">
              <mc:Choice xmlns:v="urn:schemas-microsoft-com:vml" Requires="v">
                <p:oleObj spid="_x0000_s2121"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10277061" y="5266816"/>
                        <a:ext cx="1716156" cy="1486740"/>
                      </a:xfrm>
                      <a:prstGeom prst="rect">
                        <a:avLst/>
                      </a:prstGeom>
                    </p:spPr>
                  </p:pic>
                </p:oleObj>
              </mc:Fallback>
            </mc:AlternateContent>
          </a:graphicData>
        </a:graphic>
      </p:graphicFrame>
    </p:spTree>
    <p:extLst>
      <p:ext uri="{BB962C8B-B14F-4D97-AF65-F5344CB8AC3E}">
        <p14:creationId xmlns:p14="http://schemas.microsoft.com/office/powerpoint/2010/main" val="162478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0581" y="191589"/>
            <a:ext cx="5692139" cy="6511735"/>
          </a:xfrm>
          <a:prstGeom prst="rect">
            <a:avLst/>
          </a:prstGeom>
        </p:spPr>
      </p:pic>
    </p:spTree>
    <p:extLst>
      <p:ext uri="{BB962C8B-B14F-4D97-AF65-F5344CB8AC3E}">
        <p14:creationId xmlns:p14="http://schemas.microsoft.com/office/powerpoint/2010/main" val="4051994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1163"/>
            <a:ext cx="9150892" cy="877757"/>
          </a:xfrm>
        </p:spPr>
        <p:txBody>
          <a:bodyPr>
            <a:normAutofit fontScale="90000"/>
          </a:bodyPr>
          <a:lstStyle/>
          <a:p>
            <a:r>
              <a:rPr lang="en-US" altLang="en-US" sz="3800" b="1" dirty="0"/>
              <a:t>Align </a:t>
            </a:r>
            <a:r>
              <a:rPr lang="en-US" altLang="en-US" sz="3800" b="1" dirty="0" smtClean="0"/>
              <a:t>Strategy </a:t>
            </a:r>
            <a:r>
              <a:rPr lang="en-US" altLang="en-US" sz="3800" b="1" dirty="0"/>
              <a:t>with </a:t>
            </a:r>
            <a:r>
              <a:rPr lang="en-US" altLang="en-US" sz="3800" b="1" dirty="0" smtClean="0"/>
              <a:t>Assets &amp; Work</a:t>
            </a:r>
            <a:br>
              <a:rPr lang="en-US" altLang="en-US" sz="3800" b="1" dirty="0" smtClean="0"/>
            </a:br>
            <a:r>
              <a:rPr lang="en-US" altLang="en-US" sz="2200" b="1" dirty="0" smtClean="0"/>
              <a:t>Midstream </a:t>
            </a:r>
            <a:r>
              <a:rPr lang="en-US" altLang="en-US" sz="2200" b="1" dirty="0"/>
              <a:t>example – Gas Transmission Pipeline Management </a:t>
            </a:r>
            <a:endParaRPr lang="en-US" sz="22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89547"/>
            <a:ext cx="9150893" cy="5454650"/>
          </a:xfrm>
          <a:prstGeom prst="rect">
            <a:avLst/>
          </a:prstGeom>
        </p:spPr>
      </p:pic>
      <p:sp>
        <p:nvSpPr>
          <p:cNvPr id="12" name="Rectangle 11"/>
          <p:cNvSpPr/>
          <p:nvPr/>
        </p:nvSpPr>
        <p:spPr>
          <a:xfrm>
            <a:off x="6102086" y="1851418"/>
            <a:ext cx="1116069" cy="989556"/>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8984711" y="3705117"/>
            <a:ext cx="1116069" cy="1088512"/>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632537" y="5329216"/>
            <a:ext cx="4417512" cy="1118144"/>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1350722" y="1706041"/>
            <a:ext cx="4233797" cy="929360"/>
          </a:xfrm>
          <a:prstGeom prst="wedgeRectCallout">
            <a:avLst>
              <a:gd name="adj1" fmla="val 60730"/>
              <a:gd name="adj2" fmla="val -10083"/>
            </a:avLst>
          </a:prstGeom>
          <a:solidFill>
            <a:srgbClr val="FFFFCC"/>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75000"/>
                    <a:lumOff val="25000"/>
                  </a:schemeClr>
                </a:solidFill>
              </a:rPr>
              <a:t>Business Strategy </a:t>
            </a:r>
            <a:r>
              <a:rPr lang="en-US" dirty="0">
                <a:solidFill>
                  <a:schemeClr val="tx1">
                    <a:lumMod val="75000"/>
                    <a:lumOff val="25000"/>
                  </a:schemeClr>
                </a:solidFill>
              </a:rPr>
              <a:t>– </a:t>
            </a:r>
            <a:r>
              <a:rPr lang="en-US" dirty="0" smtClean="0">
                <a:solidFill>
                  <a:schemeClr val="tx1">
                    <a:lumMod val="75000"/>
                    <a:lumOff val="25000"/>
                  </a:schemeClr>
                </a:solidFill>
              </a:rPr>
              <a:t>95% availability for assets to prevent </a:t>
            </a:r>
            <a:r>
              <a:rPr lang="en-US" dirty="0">
                <a:solidFill>
                  <a:schemeClr val="tx1">
                    <a:lumMod val="75000"/>
                    <a:lumOff val="25000"/>
                  </a:schemeClr>
                </a:solidFill>
              </a:rPr>
              <a:t>expanding </a:t>
            </a:r>
            <a:r>
              <a:rPr lang="en-US" dirty="0" smtClean="0">
                <a:solidFill>
                  <a:schemeClr val="tx1">
                    <a:lumMod val="75000"/>
                    <a:lumOff val="25000"/>
                  </a:schemeClr>
                </a:solidFill>
              </a:rPr>
              <a:t>treatment infrastructure</a:t>
            </a:r>
            <a:endParaRPr lang="en-US" dirty="0">
              <a:solidFill>
                <a:schemeClr val="tx1">
                  <a:lumMod val="75000"/>
                  <a:lumOff val="25000"/>
                </a:schemeClr>
              </a:solidFill>
            </a:endParaRPr>
          </a:p>
        </p:txBody>
      </p:sp>
      <p:sp>
        <p:nvSpPr>
          <p:cNvPr id="20" name="Rectangular Callout 19"/>
          <p:cNvSpPr/>
          <p:nvPr/>
        </p:nvSpPr>
        <p:spPr>
          <a:xfrm>
            <a:off x="3468666" y="3583991"/>
            <a:ext cx="4684734" cy="1197868"/>
          </a:xfrm>
          <a:prstGeom prst="wedgeRectCallout">
            <a:avLst>
              <a:gd name="adj1" fmla="val 65275"/>
              <a:gd name="adj2" fmla="val -8590"/>
            </a:avLst>
          </a:prstGeom>
          <a:solidFill>
            <a:srgbClr val="FFFFCC"/>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75000"/>
                    <a:lumOff val="25000"/>
                  </a:schemeClr>
                </a:solidFill>
              </a:rPr>
              <a:t>Asset </a:t>
            </a:r>
            <a:r>
              <a:rPr lang="en-US" b="1" dirty="0" smtClean="0">
                <a:solidFill>
                  <a:schemeClr val="tx1">
                    <a:lumMod val="75000"/>
                    <a:lumOff val="25000"/>
                  </a:schemeClr>
                </a:solidFill>
              </a:rPr>
              <a:t>Plan </a:t>
            </a:r>
            <a:r>
              <a:rPr lang="en-US" dirty="0">
                <a:solidFill>
                  <a:schemeClr val="tx1">
                    <a:lumMod val="75000"/>
                    <a:lumOff val="25000"/>
                  </a:schemeClr>
                </a:solidFill>
              </a:rPr>
              <a:t>– Must integrate </a:t>
            </a:r>
            <a:r>
              <a:rPr lang="en-US" dirty="0" smtClean="0">
                <a:solidFill>
                  <a:schemeClr val="tx1">
                    <a:lumMod val="75000"/>
                    <a:lumOff val="25000"/>
                  </a:schemeClr>
                </a:solidFill>
              </a:rPr>
              <a:t>operating, lifecycle/sustaining, and investment/financial factors. Including measures.</a:t>
            </a:r>
            <a:endParaRPr lang="en-US" dirty="0">
              <a:solidFill>
                <a:schemeClr val="tx1">
                  <a:lumMod val="75000"/>
                  <a:lumOff val="25000"/>
                </a:schemeClr>
              </a:solidFill>
            </a:endParaRPr>
          </a:p>
        </p:txBody>
      </p:sp>
      <p:sp>
        <p:nvSpPr>
          <p:cNvPr id="21" name="Rectangular Callout 20"/>
          <p:cNvSpPr/>
          <p:nvPr/>
        </p:nvSpPr>
        <p:spPr>
          <a:xfrm>
            <a:off x="1759906" y="5407760"/>
            <a:ext cx="3415431" cy="961055"/>
          </a:xfrm>
          <a:prstGeom prst="wedgeRectCallout">
            <a:avLst>
              <a:gd name="adj1" fmla="val 60730"/>
              <a:gd name="adj2" fmla="val -10083"/>
            </a:avLst>
          </a:prstGeom>
          <a:solidFill>
            <a:srgbClr val="FFFFCC"/>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lumMod val="75000"/>
                    <a:lumOff val="25000"/>
                  </a:schemeClr>
                </a:solidFill>
              </a:rPr>
              <a:t>CMMS </a:t>
            </a:r>
            <a:r>
              <a:rPr lang="en-US" dirty="0">
                <a:solidFill>
                  <a:schemeClr val="tx1">
                    <a:lumMod val="75000"/>
                    <a:lumOff val="25000"/>
                  </a:schemeClr>
                </a:solidFill>
              </a:rPr>
              <a:t>– Need to </a:t>
            </a:r>
            <a:r>
              <a:rPr lang="en-US" dirty="0" smtClean="0">
                <a:solidFill>
                  <a:schemeClr val="tx1">
                    <a:lumMod val="75000"/>
                    <a:lumOff val="25000"/>
                  </a:schemeClr>
                </a:solidFill>
              </a:rPr>
              <a:t>implement </a:t>
            </a:r>
            <a:r>
              <a:rPr lang="en-US" dirty="0">
                <a:solidFill>
                  <a:schemeClr val="tx1">
                    <a:lumMod val="75000"/>
                    <a:lumOff val="25000"/>
                  </a:schemeClr>
                </a:solidFill>
              </a:rPr>
              <a:t>&amp; </a:t>
            </a:r>
            <a:r>
              <a:rPr lang="en-US" dirty="0" smtClean="0">
                <a:solidFill>
                  <a:schemeClr val="tx1">
                    <a:lumMod val="75000"/>
                    <a:lumOff val="25000"/>
                  </a:schemeClr>
                </a:solidFill>
              </a:rPr>
              <a:t>utilize </a:t>
            </a:r>
            <a:r>
              <a:rPr lang="en-US" dirty="0">
                <a:solidFill>
                  <a:schemeClr val="tx1">
                    <a:lumMod val="75000"/>
                    <a:lumOff val="25000"/>
                  </a:schemeClr>
                </a:solidFill>
              </a:rPr>
              <a:t>multiple modules.</a:t>
            </a:r>
          </a:p>
        </p:txBody>
      </p:sp>
      <p:sp>
        <p:nvSpPr>
          <p:cNvPr id="3" name="Date Placeholder 2"/>
          <p:cNvSpPr>
            <a:spLocks noGrp="1"/>
          </p:cNvSpPr>
          <p:nvPr>
            <p:ph type="dt" sz="half" idx="10"/>
          </p:nvPr>
        </p:nvSpPr>
        <p:spPr/>
        <p:txBody>
          <a:bodyPr/>
          <a:lstStyle/>
          <a:p>
            <a:r>
              <a:rPr lang="en-US" dirty="0" smtClean="0"/>
              <a:t>12/8/2014</a:t>
            </a:r>
            <a:endParaRPr lang="en-US" dirty="0"/>
          </a:p>
        </p:txBody>
      </p:sp>
      <p:sp>
        <p:nvSpPr>
          <p:cNvPr id="11" name="Slide Number Placeholder 10"/>
          <p:cNvSpPr>
            <a:spLocks noGrp="1"/>
          </p:cNvSpPr>
          <p:nvPr>
            <p:ph type="sldNum" sz="quarter" idx="12"/>
          </p:nvPr>
        </p:nvSpPr>
        <p:spPr/>
        <p:txBody>
          <a:bodyPr/>
          <a:lstStyle/>
          <a:p>
            <a:fld id="{F669169D-80AB-AA44-8330-90404DEF07E2}" type="slidenum">
              <a:rPr lang="en-US" smtClean="0"/>
              <a:pPr/>
              <a:t>19</a:t>
            </a:fld>
            <a:endParaRPr lang="en-US" dirty="0"/>
          </a:p>
        </p:txBody>
      </p:sp>
      <p:sp>
        <p:nvSpPr>
          <p:cNvPr id="4" name="Footer Placeholder 3"/>
          <p:cNvSpPr>
            <a:spLocks noGrp="1"/>
          </p:cNvSpPr>
          <p:nvPr>
            <p:ph type="ftr" sz="quarter" idx="11"/>
          </p:nvPr>
        </p:nvSpPr>
        <p:spPr/>
        <p:txBody>
          <a:bodyPr/>
          <a:lstStyle/>
          <a:p>
            <a:r>
              <a:rPr lang="en-US" dirty="0" smtClean="0"/>
              <a:t>Total Resource Mgmt © 2014</a:t>
            </a:r>
            <a:endParaRPr lang="en-US" dirty="0"/>
          </a:p>
        </p:txBody>
      </p:sp>
    </p:spTree>
    <p:extLst>
      <p:ext uri="{BB962C8B-B14F-4D97-AF65-F5344CB8AC3E}">
        <p14:creationId xmlns:p14="http://schemas.microsoft.com/office/powerpoint/2010/main" val="5898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Scott Stukel, CMRP</a:t>
            </a:r>
            <a:endParaRPr lang="en-US" dirty="0"/>
          </a:p>
        </p:txBody>
      </p:sp>
      <p:sp>
        <p:nvSpPr>
          <p:cNvPr id="3" name="Content Placeholder 2"/>
          <p:cNvSpPr>
            <a:spLocks noGrp="1"/>
          </p:cNvSpPr>
          <p:nvPr>
            <p:ph idx="1"/>
          </p:nvPr>
        </p:nvSpPr>
        <p:spPr>
          <a:xfrm>
            <a:off x="500743" y="1690688"/>
            <a:ext cx="8654143" cy="4351338"/>
          </a:xfrm>
        </p:spPr>
        <p:txBody>
          <a:bodyPr>
            <a:normAutofit fontScale="92500" lnSpcReduction="20000"/>
          </a:bodyPr>
          <a:lstStyle/>
          <a:p>
            <a:pPr>
              <a:spcBef>
                <a:spcPts val="1800"/>
              </a:spcBef>
            </a:pPr>
            <a:r>
              <a:rPr lang="en-US" dirty="0"/>
              <a:t>BSME, EE/CE Minors – Kettering University (formerly GMI</a:t>
            </a:r>
            <a:r>
              <a:rPr lang="en-US" dirty="0" smtClean="0"/>
              <a:t>)</a:t>
            </a:r>
            <a:endParaRPr lang="en-US" dirty="0"/>
          </a:p>
          <a:p>
            <a:pPr>
              <a:spcBef>
                <a:spcPts val="1800"/>
              </a:spcBef>
            </a:pPr>
            <a:r>
              <a:rPr lang="en-US" dirty="0"/>
              <a:t>28 Years of experience in Engineering, Maintenance and Asset Management Practices &amp; </a:t>
            </a:r>
            <a:r>
              <a:rPr lang="en-US" dirty="0" smtClean="0"/>
              <a:t>Technology</a:t>
            </a:r>
            <a:endParaRPr lang="en-US" dirty="0"/>
          </a:p>
          <a:p>
            <a:pPr>
              <a:spcBef>
                <a:spcPts val="1800"/>
              </a:spcBef>
            </a:pPr>
            <a:r>
              <a:rPr lang="en-US" dirty="0"/>
              <a:t>16 Years of Asset Management &amp; EAM Consulting </a:t>
            </a:r>
            <a:r>
              <a:rPr lang="en-US" dirty="0" smtClean="0"/>
              <a:t>Experience</a:t>
            </a:r>
            <a:endParaRPr lang="en-US" dirty="0"/>
          </a:p>
          <a:p>
            <a:pPr>
              <a:spcBef>
                <a:spcPts val="1800"/>
              </a:spcBef>
            </a:pPr>
            <a:r>
              <a:rPr lang="en-US" dirty="0"/>
              <a:t>Seasoned Asset Management, ISO-55000, IIMM Practitioner and Advisor </a:t>
            </a:r>
          </a:p>
          <a:p>
            <a:pPr>
              <a:spcBef>
                <a:spcPts val="1800"/>
              </a:spcBef>
            </a:pPr>
            <a:r>
              <a:rPr lang="en-US" dirty="0"/>
              <a:t>Former NASA Deep Space Sr. Engineer &amp; </a:t>
            </a:r>
            <a:r>
              <a:rPr lang="en-US" dirty="0" smtClean="0"/>
              <a:t>RCM Lead</a:t>
            </a:r>
            <a:endParaRPr lang="en-US" dirty="0"/>
          </a:p>
          <a:p>
            <a:pPr>
              <a:spcBef>
                <a:spcPts val="1800"/>
              </a:spcBef>
            </a:pPr>
            <a:r>
              <a:rPr lang="en-US" dirty="0"/>
              <a:t>Guinness World Record Holder, Engineered Worlds Largest Rice Krispies Treat for Charity/Reality TV </a:t>
            </a:r>
            <a:r>
              <a:rPr lang="en-US" dirty="0" smtClean="0"/>
              <a:t>Program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1429430"/>
            <a:ext cx="2900892" cy="21756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886" y="3721480"/>
            <a:ext cx="2849984" cy="2505575"/>
          </a:xfrm>
          <a:prstGeom prst="rect">
            <a:avLst/>
          </a:prstGeom>
        </p:spPr>
      </p:pic>
    </p:spTree>
    <p:extLst>
      <p:ext uri="{BB962C8B-B14F-4D97-AF65-F5344CB8AC3E}">
        <p14:creationId xmlns:p14="http://schemas.microsoft.com/office/powerpoint/2010/main" val="238119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762001"/>
          </a:xfrm>
        </p:spPr>
        <p:txBody>
          <a:bodyPr>
            <a:normAutofit/>
          </a:bodyPr>
          <a:lstStyle/>
          <a:p>
            <a:r>
              <a:rPr lang="en-US" b="1" dirty="0" smtClean="0"/>
              <a:t>Best Practice Tiers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8113337"/>
              </p:ext>
            </p:extLst>
          </p:nvPr>
        </p:nvGraphicFramePr>
        <p:xfrm>
          <a:off x="489857" y="651554"/>
          <a:ext cx="11353801" cy="5066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333827" y="5718174"/>
          <a:ext cx="11665859" cy="794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7785463" y="6512831"/>
            <a:ext cx="3713645" cy="369332"/>
          </a:xfrm>
          <a:prstGeom prst="rect">
            <a:avLst/>
          </a:prstGeom>
          <a:noFill/>
        </p:spPr>
        <p:txBody>
          <a:bodyPr wrap="none" rtlCol="0">
            <a:spAutoFit/>
          </a:bodyPr>
          <a:lstStyle/>
          <a:p>
            <a:r>
              <a:rPr lang="en-US" dirty="0" smtClean="0"/>
              <a:t>© Total Resource Management, 2017</a:t>
            </a:r>
            <a:endParaRPr lang="en-US" dirty="0"/>
          </a:p>
        </p:txBody>
      </p:sp>
    </p:spTree>
    <p:extLst>
      <p:ext uri="{BB962C8B-B14F-4D97-AF65-F5344CB8AC3E}">
        <p14:creationId xmlns:p14="http://schemas.microsoft.com/office/powerpoint/2010/main" val="1528739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13" y="203132"/>
            <a:ext cx="10515600" cy="642040"/>
          </a:xfrm>
        </p:spPr>
        <p:txBody>
          <a:bodyPr>
            <a:normAutofit fontScale="90000"/>
          </a:bodyPr>
          <a:lstStyle/>
          <a:p>
            <a:r>
              <a:rPr lang="en-US" b="1" dirty="0" smtClean="0"/>
              <a:t>Implementing Asset Plans in Maximo</a:t>
            </a:r>
            <a:endParaRPr lang="en-US" b="1"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876913471"/>
              </p:ext>
            </p:extLst>
          </p:nvPr>
        </p:nvGraphicFramePr>
        <p:xfrm>
          <a:off x="742123" y="951188"/>
          <a:ext cx="10677940" cy="4777725"/>
        </p:xfrm>
        <a:graphic>
          <a:graphicData uri="http://schemas.openxmlformats.org/drawingml/2006/table">
            <a:tbl>
              <a:tblPr firstRow="1" bandRow="1">
                <a:tableStyleId>{5C22544A-7EE6-4342-B048-85BDC9FD1C3A}</a:tableStyleId>
              </a:tblPr>
              <a:tblGrid>
                <a:gridCol w="5338970"/>
                <a:gridCol w="5338970"/>
              </a:tblGrid>
              <a:tr h="435135">
                <a:tc>
                  <a:txBody>
                    <a:bodyPr/>
                    <a:lstStyle/>
                    <a:p>
                      <a:pPr algn="ctr"/>
                      <a:r>
                        <a:rPr lang="en-US" sz="1800" u="sng" dirty="0" smtClean="0">
                          <a:solidFill>
                            <a:schemeClr val="tx1"/>
                          </a:solidFill>
                        </a:rPr>
                        <a:t>Asset</a:t>
                      </a:r>
                      <a:r>
                        <a:rPr lang="en-US" sz="1800" u="sng" baseline="0" dirty="0" smtClean="0">
                          <a:solidFill>
                            <a:schemeClr val="tx1"/>
                          </a:solidFill>
                        </a:rPr>
                        <a:t> Management/Plan Element</a:t>
                      </a:r>
                      <a:endParaRPr lang="en-US" sz="1800" u="sng"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1800" u="sng" dirty="0" err="1" smtClean="0">
                          <a:solidFill>
                            <a:schemeClr val="tx1"/>
                          </a:solidFill>
                        </a:rPr>
                        <a:t>Maximo</a:t>
                      </a:r>
                      <a:r>
                        <a:rPr lang="en-US" sz="1800" u="sng" baseline="0" dirty="0" smtClean="0">
                          <a:solidFill>
                            <a:schemeClr val="tx1"/>
                          </a:solidFill>
                        </a:rPr>
                        <a:t> Function</a:t>
                      </a:r>
                      <a:endParaRPr lang="en-US" sz="1800" u="sng"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89467">
                <a:tc>
                  <a:txBody>
                    <a:bodyPr/>
                    <a:lstStyle/>
                    <a:p>
                      <a:pPr algn="ctr"/>
                      <a:r>
                        <a:rPr lang="en-US" sz="1800" baseline="0" dirty="0" smtClean="0">
                          <a:solidFill>
                            <a:schemeClr val="tx1"/>
                          </a:solidFill>
                        </a:rPr>
                        <a:t>Asset Organization, Asset Registry</a:t>
                      </a:r>
                      <a:endParaRPr lang="en-US" sz="1800"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dirty="0" smtClean="0">
                          <a:solidFill>
                            <a:schemeClr val="tx1"/>
                          </a:solidFill>
                        </a:rPr>
                        <a:t>Assets, Locations, Location Systems</a:t>
                      </a:r>
                      <a:endParaRPr lang="en-US" sz="1800" b="1" i="1"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616441">
                <a:tc>
                  <a:txBody>
                    <a:bodyPr/>
                    <a:lstStyle/>
                    <a:p>
                      <a:pPr algn="ctr"/>
                      <a:r>
                        <a:rPr lang="en-US" sz="1800" dirty="0" smtClean="0">
                          <a:solidFill>
                            <a:schemeClr val="tx1"/>
                          </a:solidFill>
                        </a:rPr>
                        <a:t>System,</a:t>
                      </a:r>
                      <a:r>
                        <a:rPr lang="en-US" sz="1800" baseline="0" dirty="0" smtClean="0">
                          <a:solidFill>
                            <a:schemeClr val="tx1"/>
                          </a:solidFill>
                        </a:rPr>
                        <a:t> Subsystem, Assembly, Asset Risk Ranking &amp; Prioritization</a:t>
                      </a:r>
                      <a:endParaRPr lang="en-US" sz="1800"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dirty="0" smtClean="0">
                          <a:solidFill>
                            <a:schemeClr val="tx1"/>
                          </a:solidFill>
                        </a:rPr>
                        <a:t>Assets, Locations,</a:t>
                      </a:r>
                      <a:r>
                        <a:rPr lang="en-US" sz="1800" b="1" i="1" baseline="0" dirty="0" smtClean="0">
                          <a:solidFill>
                            <a:schemeClr val="tx1"/>
                          </a:solidFill>
                        </a:rPr>
                        <a:t> Systems </a:t>
                      </a:r>
                    </a:p>
                    <a:p>
                      <a:pPr algn="ctr"/>
                      <a:r>
                        <a:rPr lang="en-US" sz="1800" b="1" i="1" baseline="0" dirty="0" smtClean="0">
                          <a:solidFill>
                            <a:schemeClr val="tx1"/>
                          </a:solidFill>
                        </a:rPr>
                        <a:t>(coded with severity and likelihood factors)</a:t>
                      </a:r>
                      <a:endParaRPr lang="en-US" sz="1800" b="1" i="1"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616441">
                <a:tc>
                  <a:txBody>
                    <a:bodyPr/>
                    <a:lstStyle/>
                    <a:p>
                      <a:pPr algn="ctr"/>
                      <a:r>
                        <a:rPr lang="en-US" sz="1800" dirty="0" smtClean="0">
                          <a:solidFill>
                            <a:schemeClr val="tx1"/>
                          </a:solidFill>
                        </a:rPr>
                        <a:t>Baseline Maintenance Approach </a:t>
                      </a:r>
                    </a:p>
                    <a:p>
                      <a:pPr algn="ctr"/>
                      <a:r>
                        <a:rPr lang="en-US" sz="1800" dirty="0" smtClean="0">
                          <a:solidFill>
                            <a:schemeClr val="tx1"/>
                          </a:solidFill>
                        </a:rPr>
                        <a:t>(Preventive,</a:t>
                      </a:r>
                      <a:r>
                        <a:rPr lang="en-US" sz="1800" baseline="0" dirty="0" smtClean="0">
                          <a:solidFill>
                            <a:schemeClr val="tx1"/>
                          </a:solidFill>
                        </a:rPr>
                        <a:t> Predictive, RTF)</a:t>
                      </a:r>
                      <a:endParaRPr lang="en-US" sz="1800"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dirty="0" smtClean="0">
                          <a:solidFill>
                            <a:schemeClr val="tx1"/>
                          </a:solidFill>
                        </a:rPr>
                        <a:t>Preventive</a:t>
                      </a:r>
                      <a:r>
                        <a:rPr lang="en-US" sz="1800" b="1" i="1" baseline="0" dirty="0" smtClean="0">
                          <a:solidFill>
                            <a:schemeClr val="tx1"/>
                          </a:solidFill>
                        </a:rPr>
                        <a:t> Maintenance, PM Masters, Job Plans, Condition Monitoring, Work Orders</a:t>
                      </a:r>
                      <a:endParaRPr lang="en-US" sz="1800" b="1" i="1"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20821">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Functional Failure Analysis, FMEA/FMECA</a:t>
                      </a:r>
                      <a:endParaRPr lang="en-US" sz="1800"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dirty="0" smtClean="0">
                          <a:solidFill>
                            <a:schemeClr val="tx1"/>
                          </a:solidFill>
                        </a:rPr>
                        <a:t>Failure Hierarchy, Failure Reporting</a:t>
                      </a:r>
                      <a:endParaRPr lang="en-US" sz="1800" b="1" i="1"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24069">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RCM Task Evaluation, RCM Task Selection</a:t>
                      </a:r>
                      <a:endParaRPr lang="en-US" sz="1800" kern="1200" dirty="0">
                        <a:solidFill>
                          <a:schemeClr val="tx1"/>
                        </a:solidFill>
                        <a:latin typeface="+mn-lt"/>
                        <a:ea typeface="+mn-ea"/>
                        <a:cs typeface="+mn-cs"/>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dirty="0" smtClean="0">
                          <a:solidFill>
                            <a:schemeClr val="tx1"/>
                          </a:solidFill>
                        </a:rPr>
                        <a:t>Job Plans,</a:t>
                      </a:r>
                      <a:r>
                        <a:rPr lang="en-US" sz="1800" b="1" i="1" baseline="0" dirty="0" smtClean="0">
                          <a:solidFill>
                            <a:schemeClr val="tx1"/>
                          </a:solidFill>
                        </a:rPr>
                        <a:t> Job Plan Tasks</a:t>
                      </a:r>
                      <a:endParaRPr lang="en-US" sz="1800" b="1" i="1"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9611">
                <a:tc>
                  <a:txBody>
                    <a:bodyPr/>
                    <a:lstStyle/>
                    <a:p>
                      <a:pPr algn="ctr"/>
                      <a:r>
                        <a:rPr lang="en-US" sz="1800" dirty="0" smtClean="0">
                          <a:solidFill>
                            <a:schemeClr val="tx1"/>
                          </a:solidFill>
                        </a:rPr>
                        <a:t>Asset Condition</a:t>
                      </a:r>
                      <a:r>
                        <a:rPr lang="en-US" sz="1800" baseline="0" dirty="0" smtClean="0">
                          <a:solidFill>
                            <a:schemeClr val="tx1"/>
                          </a:solidFill>
                        </a:rPr>
                        <a:t> &amp; Performance</a:t>
                      </a:r>
                      <a:endParaRPr lang="en-US" sz="1800"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dirty="0" smtClean="0">
                          <a:solidFill>
                            <a:schemeClr val="tx1"/>
                          </a:solidFill>
                        </a:rPr>
                        <a:t>Condition Monitoring, Measurement Points, Meters</a:t>
                      </a:r>
                      <a:r>
                        <a:rPr lang="en-US" sz="1800" b="1" i="1" baseline="0" dirty="0" smtClean="0">
                          <a:solidFill>
                            <a:schemeClr val="tx1"/>
                          </a:solidFill>
                        </a:rPr>
                        <a:t> </a:t>
                      </a:r>
                      <a:endParaRPr lang="en-US" sz="1800" b="1" i="1"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99274">
                <a:tc>
                  <a:txBody>
                    <a:bodyPr/>
                    <a:lstStyle/>
                    <a:p>
                      <a:pPr algn="ctr"/>
                      <a:r>
                        <a:rPr lang="en-US" sz="1800" dirty="0" smtClean="0">
                          <a:solidFill>
                            <a:schemeClr val="tx1"/>
                          </a:solidFill>
                        </a:rPr>
                        <a:t>Standardized Maintenance Work Instructions</a:t>
                      </a:r>
                      <a:endParaRPr lang="en-US" sz="1800"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dirty="0" smtClean="0">
                          <a:solidFill>
                            <a:schemeClr val="tx1"/>
                          </a:solidFill>
                        </a:rPr>
                        <a:t>Job Plans</a:t>
                      </a:r>
                      <a:endParaRPr lang="en-US" sz="1800" b="1" i="1"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09108">
                <a:tc>
                  <a:txBody>
                    <a:bodyPr/>
                    <a:lstStyle/>
                    <a:p>
                      <a:pPr algn="ctr"/>
                      <a:r>
                        <a:rPr lang="en-US" sz="1800" dirty="0" smtClean="0">
                          <a:solidFill>
                            <a:schemeClr val="tx1"/>
                          </a:solidFill>
                        </a:rPr>
                        <a:t>Work Authorization &amp; Execution</a:t>
                      </a:r>
                      <a:endParaRPr lang="en-US" sz="1800"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baseline="0" dirty="0" smtClean="0">
                          <a:solidFill>
                            <a:schemeClr val="tx1"/>
                          </a:solidFill>
                        </a:rPr>
                        <a:t>Work Orders</a:t>
                      </a: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616441">
                <a:tc>
                  <a:txBody>
                    <a:bodyPr/>
                    <a:lstStyle/>
                    <a:p>
                      <a:pPr algn="ctr"/>
                      <a:r>
                        <a:rPr lang="en-US" sz="1800" dirty="0" smtClean="0">
                          <a:solidFill>
                            <a:schemeClr val="tx1"/>
                          </a:solidFill>
                        </a:rPr>
                        <a:t>Maintenance Reporting, Analysis, KPIs,</a:t>
                      </a:r>
                      <a:r>
                        <a:rPr lang="en-US" sz="1800" baseline="0" dirty="0" smtClean="0">
                          <a:solidFill>
                            <a:schemeClr val="tx1"/>
                          </a:solidFill>
                        </a:rPr>
                        <a:t> Continuous Improvement</a:t>
                      </a:r>
                      <a:endParaRPr lang="en-US" sz="1800" dirty="0">
                        <a:solidFill>
                          <a:schemeClr val="tx1"/>
                        </a:solidFill>
                      </a:endParaRP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1800" b="1" i="1" dirty="0" smtClean="0">
                          <a:solidFill>
                            <a:schemeClr val="tx1"/>
                          </a:solidFill>
                        </a:rPr>
                        <a:t>Work Orders,</a:t>
                      </a:r>
                      <a:r>
                        <a:rPr lang="en-US" sz="1800" b="1" i="1" baseline="0" dirty="0" smtClean="0">
                          <a:solidFill>
                            <a:schemeClr val="tx1"/>
                          </a:solidFill>
                        </a:rPr>
                        <a:t> Asset History, Downtime Reporting, KPIs, Start Center, Work Centers/Dashboard</a:t>
                      </a:r>
                    </a:p>
                  </a:txBody>
                  <a:tcPr marL="81814" marR="818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31517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3" y="365125"/>
            <a:ext cx="11824138" cy="1325563"/>
          </a:xfrm>
        </p:spPr>
        <p:txBody>
          <a:bodyPr/>
          <a:lstStyle/>
          <a:p>
            <a:r>
              <a:rPr lang="en-US" dirty="0" smtClean="0"/>
              <a:t>Responsibilities from Board Room to the Ground</a:t>
            </a:r>
            <a:endParaRPr lang="en-US" dirty="0"/>
          </a:p>
        </p:txBody>
      </p:sp>
      <p:sp>
        <p:nvSpPr>
          <p:cNvPr id="3" name="Content Placeholder 2"/>
          <p:cNvSpPr>
            <a:spLocks noGrp="1"/>
          </p:cNvSpPr>
          <p:nvPr>
            <p:ph idx="1"/>
          </p:nvPr>
        </p:nvSpPr>
        <p:spPr>
          <a:xfrm>
            <a:off x="715617" y="1732861"/>
            <a:ext cx="10628244" cy="4351338"/>
          </a:xfrm>
        </p:spPr>
        <p:txBody>
          <a:bodyPr/>
          <a:lstStyle/>
          <a:p>
            <a:r>
              <a:rPr lang="en-US" b="1" dirty="0" smtClean="0"/>
              <a:t>Executives</a:t>
            </a:r>
            <a:r>
              <a:rPr lang="en-US" dirty="0" smtClean="0"/>
              <a:t> –Business Drivers</a:t>
            </a:r>
            <a:r>
              <a:rPr lang="en-US" dirty="0"/>
              <a:t>, Strategy, Budget</a:t>
            </a:r>
            <a:r>
              <a:rPr lang="en-US" dirty="0" smtClean="0"/>
              <a:t>, Resources</a:t>
            </a:r>
          </a:p>
          <a:p>
            <a:r>
              <a:rPr lang="en-US" b="1" dirty="0" smtClean="0"/>
              <a:t>Directors/Managers</a:t>
            </a:r>
            <a:r>
              <a:rPr lang="en-US" dirty="0" smtClean="0"/>
              <a:t>– Roadmap, Policy, Standards, Measures, Plan, Processes, Direction, Business Performance</a:t>
            </a:r>
          </a:p>
          <a:p>
            <a:r>
              <a:rPr lang="en-US" b="1" dirty="0" smtClean="0"/>
              <a:t>Reliability Engineers </a:t>
            </a:r>
            <a:r>
              <a:rPr lang="en-US" dirty="0" smtClean="0"/>
              <a:t>– Asset Performance, Analysis, Improvement</a:t>
            </a:r>
          </a:p>
          <a:p>
            <a:r>
              <a:rPr lang="en-US" b="1" dirty="0" smtClean="0"/>
              <a:t>Planners/Schedulers</a:t>
            </a:r>
            <a:r>
              <a:rPr lang="en-US" dirty="0" smtClean="0"/>
              <a:t> – Estimating, Work Planning, Work Scheduling</a:t>
            </a:r>
          </a:p>
          <a:p>
            <a:r>
              <a:rPr lang="en-US" b="1" dirty="0" smtClean="0"/>
              <a:t>Supervisors </a:t>
            </a:r>
            <a:r>
              <a:rPr lang="en-US" dirty="0" smtClean="0"/>
              <a:t>– Work Assignment, Resource Management, Communication</a:t>
            </a:r>
          </a:p>
          <a:p>
            <a:r>
              <a:rPr lang="en-US" b="1" dirty="0" smtClean="0"/>
              <a:t>Technicians</a:t>
            </a:r>
            <a:r>
              <a:rPr lang="en-US" dirty="0" smtClean="0"/>
              <a:t> </a:t>
            </a:r>
            <a:r>
              <a:rPr lang="en-US" dirty="0"/>
              <a:t>– </a:t>
            </a:r>
            <a:r>
              <a:rPr lang="en-US" dirty="0" smtClean="0"/>
              <a:t>Work Execution, Feedback</a:t>
            </a:r>
            <a:endParaRPr lang="en-US" dirty="0"/>
          </a:p>
        </p:txBody>
      </p:sp>
    </p:spTree>
    <p:extLst>
      <p:ext uri="{BB962C8B-B14F-4D97-AF65-F5344CB8AC3E}">
        <p14:creationId xmlns:p14="http://schemas.microsoft.com/office/powerpoint/2010/main" val="3475700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838200" y="6104562"/>
            <a:ext cx="2743200" cy="365125"/>
          </a:xfrm>
        </p:spPr>
        <p:txBody>
          <a:bodyPr/>
          <a:lstStyle/>
          <a:p>
            <a:pPr>
              <a:defRPr/>
            </a:pPr>
            <a:fld id="{0CC6601F-5526-46D2-AB45-18E5C82D7F7C}" type="slidenum">
              <a:rPr lang="en-US"/>
              <a:pPr>
                <a:defRPr/>
              </a:pPr>
              <a:t>23</a:t>
            </a:fld>
            <a:endParaRPr lang="en-US" dirty="0"/>
          </a:p>
        </p:txBody>
      </p:sp>
      <p:sp>
        <p:nvSpPr>
          <p:cNvPr id="18435" name="Rectangle 2"/>
          <p:cNvSpPr>
            <a:spLocks noGrp="1" noChangeArrowheads="1"/>
          </p:cNvSpPr>
          <p:nvPr>
            <p:ph type="title"/>
          </p:nvPr>
        </p:nvSpPr>
        <p:spPr bwMode="auto">
          <a:xfrm>
            <a:off x="1524000" y="265043"/>
            <a:ext cx="9144000" cy="71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400" b="1" dirty="0" smtClean="0"/>
              <a:t>Roles, Responsibilities and Who Does What</a:t>
            </a:r>
            <a:endParaRPr lang="en-US" alt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70588"/>
            <a:ext cx="9144000" cy="51535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970588"/>
            <a:ext cx="9144000" cy="51535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970588"/>
            <a:ext cx="9144000" cy="5153503"/>
          </a:xfrm>
          <a:prstGeom prst="rect">
            <a:avLst/>
          </a:prstGeom>
        </p:spPr>
      </p:pic>
      <p:sp>
        <p:nvSpPr>
          <p:cNvPr id="7" name="Rectangle 6"/>
          <p:cNvSpPr/>
          <p:nvPr/>
        </p:nvSpPr>
        <p:spPr>
          <a:xfrm>
            <a:off x="1527175" y="6044238"/>
            <a:ext cx="9156700" cy="552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while [infrastructure entities] have made significant investments in the last  20 years, </a:t>
            </a:r>
            <a:r>
              <a:rPr lang="en-US" sz="1400" b="1" i="1" dirty="0">
                <a:solidFill>
                  <a:schemeClr val="tx1"/>
                </a:solidFill>
              </a:rPr>
              <a:t>they are stand-alone systems with limited capability for sharing information</a:t>
            </a:r>
            <a:r>
              <a:rPr lang="en-US" sz="1400" i="1" dirty="0">
                <a:solidFill>
                  <a:schemeClr val="tx1"/>
                </a:solidFill>
              </a:rPr>
              <a:t>… </a:t>
            </a:r>
            <a:r>
              <a:rPr lang="en-US" sz="1400" b="1" i="1" dirty="0">
                <a:solidFill>
                  <a:srgbClr val="0000CC"/>
                </a:solidFill>
              </a:rPr>
              <a:t>isolated silos</a:t>
            </a:r>
            <a:r>
              <a:rPr lang="en-US" sz="1400" i="1" dirty="0">
                <a:solidFill>
                  <a:schemeClr val="tx1"/>
                </a:solidFill>
              </a:rPr>
              <a:t>.” – ASCE 2007</a:t>
            </a:r>
            <a:endParaRPr lang="en-US" sz="1400" dirty="0">
              <a:solidFill>
                <a:schemeClr val="tx1"/>
              </a:solidFill>
            </a:endParaRPr>
          </a:p>
        </p:txBody>
      </p:sp>
      <p:sp>
        <p:nvSpPr>
          <p:cNvPr id="3" name="TextBox 2"/>
          <p:cNvSpPr txBox="1"/>
          <p:nvPr/>
        </p:nvSpPr>
        <p:spPr>
          <a:xfrm rot="16200000">
            <a:off x="-1209676" y="2419350"/>
            <a:ext cx="3867150" cy="646331"/>
          </a:xfrm>
          <a:prstGeom prst="rect">
            <a:avLst/>
          </a:prstGeom>
          <a:noFill/>
        </p:spPr>
        <p:txBody>
          <a:bodyPr wrap="square" rtlCol="0">
            <a:spAutoFit/>
          </a:bodyPr>
          <a:lstStyle/>
          <a:p>
            <a:r>
              <a:rPr lang="en-US" sz="3600" b="1" spc="300" dirty="0" smtClean="0"/>
              <a:t>Beware of Silos</a:t>
            </a:r>
            <a:endParaRPr lang="en-US" sz="3600" b="1" spc="300" dirty="0"/>
          </a:p>
        </p:txBody>
      </p:sp>
    </p:spTree>
    <p:extLst>
      <p:ext uri="{BB962C8B-B14F-4D97-AF65-F5344CB8AC3E}">
        <p14:creationId xmlns:p14="http://schemas.microsoft.com/office/powerpoint/2010/main" val="250229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87174"/>
          </a:xfrm>
        </p:spPr>
        <p:txBody>
          <a:bodyPr/>
          <a:lstStyle/>
          <a:p>
            <a:r>
              <a:rPr lang="en-US" b="1" dirty="0" smtClean="0"/>
              <a:t>Assessment </a:t>
            </a:r>
            <a:r>
              <a:rPr lang="en-US" b="1" dirty="0" smtClean="0"/>
              <a:t>-- </a:t>
            </a:r>
            <a:r>
              <a:rPr lang="en-US" dirty="0" smtClean="0"/>
              <a:t>with</a:t>
            </a:r>
            <a:r>
              <a:rPr lang="en-US" b="1" dirty="0" smtClean="0"/>
              <a:t> </a:t>
            </a:r>
            <a:r>
              <a:rPr lang="en-US" b="1" dirty="0" smtClean="0"/>
              <a:t>Deliverables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5566455"/>
              </p:ext>
            </p:extLst>
          </p:nvPr>
        </p:nvGraphicFramePr>
        <p:xfrm>
          <a:off x="163285" y="1281343"/>
          <a:ext cx="11821886" cy="4267200"/>
        </p:xfrm>
        <a:graphic>
          <a:graphicData uri="http://schemas.openxmlformats.org/drawingml/2006/table">
            <a:tbl>
              <a:tblPr firstRow="1" bandRow="1">
                <a:tableStyleId>{5C22544A-7EE6-4342-B048-85BDC9FD1C3A}</a:tableStyleId>
              </a:tblPr>
              <a:tblGrid>
                <a:gridCol w="5910943"/>
                <a:gridCol w="5910943"/>
              </a:tblGrid>
              <a:tr h="420057">
                <a:tc>
                  <a:txBody>
                    <a:bodyPr/>
                    <a:lstStyle/>
                    <a:p>
                      <a:r>
                        <a:rPr lang="en-US" sz="2200" dirty="0" smtClean="0"/>
                        <a:t>Assessment</a:t>
                      </a:r>
                      <a:endParaRPr lang="en-US" sz="2200" dirty="0"/>
                    </a:p>
                  </a:txBody>
                  <a:tcPr/>
                </a:tc>
                <a:tc>
                  <a:txBody>
                    <a:bodyPr/>
                    <a:lstStyle/>
                    <a:p>
                      <a:r>
                        <a:rPr lang="en-US" sz="2200" dirty="0" smtClean="0"/>
                        <a:t>Deliverable</a:t>
                      </a:r>
                      <a:endParaRPr lang="en-US" sz="2200" dirty="0"/>
                    </a:p>
                  </a:txBody>
                  <a:tcPr/>
                </a:tc>
              </a:tr>
              <a:tr h="420057">
                <a:tc>
                  <a:txBody>
                    <a:bodyPr/>
                    <a:lstStyle/>
                    <a:p>
                      <a:r>
                        <a:rPr lang="en-US" sz="2200" dirty="0" smtClean="0"/>
                        <a:t>1. Strategy/Objectives</a:t>
                      </a:r>
                      <a:r>
                        <a:rPr lang="en-US" sz="2200" baseline="0" dirty="0" smtClean="0"/>
                        <a:t> Definition/Workshop</a:t>
                      </a:r>
                      <a:endParaRPr lang="en-US" sz="2200" dirty="0"/>
                    </a:p>
                  </a:txBody>
                  <a:tcPr/>
                </a:tc>
                <a:tc>
                  <a:txBody>
                    <a:bodyPr/>
                    <a:lstStyle/>
                    <a:p>
                      <a:r>
                        <a:rPr lang="en-US" sz="2200" dirty="0" smtClean="0"/>
                        <a:t>Radar Chart/Prioritized</a:t>
                      </a:r>
                      <a:r>
                        <a:rPr lang="en-US" sz="2200" baseline="0" dirty="0" smtClean="0"/>
                        <a:t> Objectives</a:t>
                      </a:r>
                      <a:endParaRPr lang="en-US" sz="2200" dirty="0"/>
                    </a:p>
                  </a:txBody>
                  <a:tcPr/>
                </a:tc>
              </a:tr>
              <a:tr h="420057">
                <a:tc>
                  <a:txBody>
                    <a:bodyPr/>
                    <a:lstStyle/>
                    <a:p>
                      <a:r>
                        <a:rPr lang="en-US" sz="2200" dirty="0" smtClean="0"/>
                        <a:t>2. Adoption of Best Practices to the Business</a:t>
                      </a:r>
                      <a:endParaRPr lang="en-US" sz="2200" dirty="0"/>
                    </a:p>
                  </a:txBody>
                  <a:tcPr/>
                </a:tc>
                <a:tc>
                  <a:txBody>
                    <a:bodyPr/>
                    <a:lstStyle/>
                    <a:p>
                      <a:r>
                        <a:rPr lang="en-US" sz="2200" dirty="0" smtClean="0"/>
                        <a:t>Roadmap</a:t>
                      </a:r>
                    </a:p>
                  </a:txBody>
                  <a:tcPr/>
                </a:tc>
              </a:tr>
              <a:tr h="420057">
                <a:tc>
                  <a:txBody>
                    <a:bodyPr/>
                    <a:lstStyle/>
                    <a:p>
                      <a:r>
                        <a:rPr lang="en-US" sz="2200" dirty="0" smtClean="0"/>
                        <a:t>3. Blueprint to implement Roadmap</a:t>
                      </a:r>
                      <a:endParaRPr lang="en-US" sz="2200" dirty="0"/>
                    </a:p>
                  </a:txBody>
                  <a:tcPr/>
                </a:tc>
                <a:tc>
                  <a:txBody>
                    <a:bodyPr/>
                    <a:lstStyle/>
                    <a:p>
                      <a:r>
                        <a:rPr lang="en-US" sz="2200" dirty="0" smtClean="0"/>
                        <a:t>Action Plan</a:t>
                      </a:r>
                      <a:endParaRPr lang="en-US" sz="2200" dirty="0"/>
                    </a:p>
                  </a:txBody>
                  <a:tcPr/>
                </a:tc>
              </a:tr>
              <a:tr h="420057">
                <a:tc>
                  <a:txBody>
                    <a:bodyPr/>
                    <a:lstStyle/>
                    <a:p>
                      <a:r>
                        <a:rPr lang="en-US" sz="2200" dirty="0" smtClean="0"/>
                        <a:t>4. Best</a:t>
                      </a:r>
                      <a:r>
                        <a:rPr lang="en-US" sz="2200" baseline="0" dirty="0" smtClean="0"/>
                        <a:t> Practice Maximo/EAM Implementation</a:t>
                      </a:r>
                      <a:endParaRPr lang="en-US" sz="2200" dirty="0"/>
                    </a:p>
                  </a:txBody>
                  <a:tcPr/>
                </a:tc>
                <a:tc>
                  <a:txBody>
                    <a:bodyPr/>
                    <a:lstStyle/>
                    <a:p>
                      <a:r>
                        <a:rPr lang="en-US" sz="2200" dirty="0" smtClean="0"/>
                        <a:t>Technology</a:t>
                      </a:r>
                      <a:r>
                        <a:rPr lang="en-US" sz="2200" baseline="0" dirty="0" smtClean="0"/>
                        <a:t> Enablement Plan &amp; Design</a:t>
                      </a:r>
                      <a:endParaRPr lang="en-US" sz="2200" dirty="0"/>
                    </a:p>
                  </a:txBody>
                  <a:tcPr/>
                </a:tc>
              </a:tr>
              <a:tr h="420057">
                <a:tc>
                  <a:txBody>
                    <a:bodyPr/>
                    <a:lstStyle/>
                    <a:p>
                      <a:r>
                        <a:rPr lang="en-US" sz="2200" dirty="0" smtClean="0"/>
                        <a:t>5. Best Practice Instance Configuration</a:t>
                      </a:r>
                      <a:endParaRPr lang="en-US" sz="2200" dirty="0"/>
                    </a:p>
                  </a:txBody>
                  <a:tcPr/>
                </a:tc>
                <a:tc>
                  <a:txBody>
                    <a:bodyPr/>
                    <a:lstStyle/>
                    <a:p>
                      <a:r>
                        <a:rPr lang="en-US" sz="2200" dirty="0" smtClean="0"/>
                        <a:t>Configured Solution</a:t>
                      </a:r>
                      <a:endParaRPr lang="en-US" sz="2200" dirty="0"/>
                    </a:p>
                  </a:txBody>
                  <a:tcPr/>
                </a:tc>
              </a:tr>
              <a:tr h="420057">
                <a:tc>
                  <a:txBody>
                    <a:bodyPr/>
                    <a:lstStyle/>
                    <a:p>
                      <a:r>
                        <a:rPr lang="en-US" sz="2200" dirty="0" smtClean="0"/>
                        <a:t>6. Training</a:t>
                      </a:r>
                      <a:endParaRPr lang="en-US" sz="2200" dirty="0"/>
                    </a:p>
                  </a:txBody>
                  <a:tcPr/>
                </a:tc>
                <a:tc>
                  <a:txBody>
                    <a:bodyPr/>
                    <a:lstStyle/>
                    <a:p>
                      <a:r>
                        <a:rPr lang="en-US" sz="2200" dirty="0" smtClean="0"/>
                        <a:t>Executed</a:t>
                      </a:r>
                      <a:r>
                        <a:rPr lang="en-US" sz="2200" baseline="0" dirty="0" smtClean="0"/>
                        <a:t> Training/Knowledge Transfer</a:t>
                      </a:r>
                      <a:endParaRPr lang="en-US" sz="2200" dirty="0"/>
                    </a:p>
                  </a:txBody>
                  <a:tcPr/>
                </a:tc>
              </a:tr>
              <a:tr h="420057">
                <a:tc>
                  <a:txBody>
                    <a:bodyPr/>
                    <a:lstStyle/>
                    <a:p>
                      <a:r>
                        <a:rPr lang="en-US" sz="2200" dirty="0" smtClean="0"/>
                        <a:t>7. </a:t>
                      </a:r>
                      <a:r>
                        <a:rPr lang="en-US" sz="2200" baseline="0" dirty="0" smtClean="0"/>
                        <a:t>AAM Best Practice Maximo</a:t>
                      </a:r>
                      <a:endParaRPr lang="en-US" sz="2200" dirty="0"/>
                    </a:p>
                  </a:txBody>
                  <a:tcPr/>
                </a:tc>
                <a:tc>
                  <a:txBody>
                    <a:bodyPr/>
                    <a:lstStyle/>
                    <a:p>
                      <a:r>
                        <a:rPr lang="en-US" sz="2200" dirty="0" smtClean="0"/>
                        <a:t>User</a:t>
                      </a:r>
                      <a:r>
                        <a:rPr lang="en-US" sz="2200" baseline="0" dirty="0" smtClean="0"/>
                        <a:t> Access</a:t>
                      </a:r>
                      <a:endParaRPr lang="en-US" sz="2200" dirty="0"/>
                    </a:p>
                  </a:txBody>
                  <a:tcPr/>
                </a:tc>
              </a:tr>
              <a:tr h="420057">
                <a:tc>
                  <a:txBody>
                    <a:bodyPr/>
                    <a:lstStyle/>
                    <a:p>
                      <a:r>
                        <a:rPr lang="en-US" sz="2200" dirty="0" smtClean="0"/>
                        <a:t>8. Monthly Best Practice Workshops - Tiers</a:t>
                      </a:r>
                      <a:endParaRPr lang="en-US" sz="2200" dirty="0"/>
                    </a:p>
                  </a:txBody>
                  <a:tcPr/>
                </a:tc>
                <a:tc>
                  <a:txBody>
                    <a:bodyPr/>
                    <a:lstStyle/>
                    <a:p>
                      <a:r>
                        <a:rPr lang="en-US" sz="2200" dirty="0" smtClean="0"/>
                        <a:t>Educational</a:t>
                      </a:r>
                      <a:r>
                        <a:rPr lang="en-US" sz="2200" baseline="0" dirty="0" smtClean="0"/>
                        <a:t> Webinars &amp; Open Forum</a:t>
                      </a:r>
                      <a:endParaRPr lang="en-US" sz="2200" dirty="0"/>
                    </a:p>
                  </a:txBody>
                  <a:tcPr/>
                </a:tc>
              </a:tr>
              <a:tr h="420057">
                <a:tc>
                  <a:txBody>
                    <a:bodyPr/>
                    <a:lstStyle/>
                    <a:p>
                      <a:r>
                        <a:rPr lang="en-US" sz="2200" dirty="0" smtClean="0"/>
                        <a:t>9. Quarterly</a:t>
                      </a:r>
                      <a:r>
                        <a:rPr lang="en-US" sz="2200" baseline="0" dirty="0" smtClean="0"/>
                        <a:t> Health Check</a:t>
                      </a:r>
                      <a:endParaRPr lang="en-US" sz="2200" dirty="0"/>
                    </a:p>
                  </a:txBody>
                  <a:tcPr/>
                </a:tc>
                <a:tc>
                  <a:txBody>
                    <a:bodyPr/>
                    <a:lstStyle/>
                    <a:p>
                      <a:r>
                        <a:rPr lang="en-US" sz="2200" dirty="0" smtClean="0"/>
                        <a:t>Scorecard, findings, recommendations</a:t>
                      </a:r>
                      <a:endParaRPr lang="en-US" sz="2200" dirty="0"/>
                    </a:p>
                  </a:txBody>
                  <a:tcPr/>
                </a:tc>
              </a:tr>
            </a:tbl>
          </a:graphicData>
        </a:graphic>
      </p:graphicFrame>
    </p:spTree>
    <p:extLst>
      <p:ext uri="{BB962C8B-B14F-4D97-AF65-F5344CB8AC3E}">
        <p14:creationId xmlns:p14="http://schemas.microsoft.com/office/powerpoint/2010/main" val="3958098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097" y="1607911"/>
            <a:ext cx="10848703" cy="4351338"/>
          </a:xfrm>
        </p:spPr>
        <p:txBody>
          <a:bodyPr>
            <a:normAutofit/>
          </a:bodyPr>
          <a:lstStyle/>
          <a:p>
            <a:pPr marL="0" indent="0">
              <a:buNone/>
            </a:pPr>
            <a:r>
              <a:rPr lang="en-US" dirty="0"/>
              <a:t>T</a:t>
            </a:r>
            <a:r>
              <a:rPr lang="en-US" dirty="0" smtClean="0"/>
              <a:t>urn-key </a:t>
            </a:r>
            <a:r>
              <a:rPr lang="en-US" dirty="0"/>
              <a:t>Maximo solution with </a:t>
            </a:r>
            <a:r>
              <a:rPr lang="en-US" dirty="0" smtClean="0"/>
              <a:t>best practice processes and pre-configured </a:t>
            </a:r>
            <a:r>
              <a:rPr lang="en-US" dirty="0"/>
              <a:t>applications, value lists, failure </a:t>
            </a:r>
            <a:r>
              <a:rPr lang="en-US" dirty="0" smtClean="0"/>
              <a:t>codes, </a:t>
            </a:r>
            <a:r>
              <a:rPr lang="en-US" dirty="0"/>
              <a:t>asset </a:t>
            </a:r>
            <a:r>
              <a:rPr lang="en-US" dirty="0" smtClean="0"/>
              <a:t>classifications, </a:t>
            </a:r>
            <a:r>
              <a:rPr lang="en-US" dirty="0"/>
              <a:t>reports and KPI’s for areas like: </a:t>
            </a:r>
          </a:p>
          <a:p>
            <a:pPr marL="1262063" indent="-347663" fontAlgn="t"/>
            <a:r>
              <a:rPr lang="en-US" dirty="0"/>
              <a:t>Work Optimization Analytics </a:t>
            </a:r>
          </a:p>
          <a:p>
            <a:pPr marL="1262063" indent="-347663"/>
            <a:r>
              <a:rPr lang="en-US" dirty="0"/>
              <a:t>Advanced </a:t>
            </a:r>
            <a:r>
              <a:rPr lang="en-US" dirty="0" smtClean="0"/>
              <a:t>Failure </a:t>
            </a:r>
            <a:r>
              <a:rPr lang="en-US" dirty="0"/>
              <a:t>Analytics </a:t>
            </a:r>
          </a:p>
          <a:p>
            <a:pPr marL="1262063" indent="-347663" fontAlgn="t"/>
            <a:r>
              <a:rPr lang="en-US" dirty="0"/>
              <a:t>Asset </a:t>
            </a:r>
            <a:r>
              <a:rPr lang="en-US" dirty="0" smtClean="0"/>
              <a:t>Health</a:t>
            </a:r>
          </a:p>
          <a:p>
            <a:pPr marL="1262063" indent="-347663" fontAlgn="t"/>
            <a:r>
              <a:rPr lang="en-US" dirty="0"/>
              <a:t>Planning &amp; Scheduling</a:t>
            </a:r>
          </a:p>
          <a:p>
            <a:pPr marL="1262063" indent="-347663" fontAlgn="t"/>
            <a:r>
              <a:rPr lang="en-US" dirty="0" smtClean="0"/>
              <a:t>Labor &amp; Material Management, Budgeting, Forecasting </a:t>
            </a:r>
            <a:endParaRPr lang="en-US" dirty="0"/>
          </a:p>
          <a:p>
            <a:pPr marL="1262063" indent="-347663" fontAlgn="t"/>
            <a:r>
              <a:rPr lang="en-US" dirty="0" smtClean="0"/>
              <a:t>Reliability </a:t>
            </a:r>
            <a:r>
              <a:rPr lang="en-US" dirty="0"/>
              <a:t>Centered Maintenance </a:t>
            </a:r>
            <a:r>
              <a:rPr lang="en-US" dirty="0" smtClean="0"/>
              <a:t>Support</a:t>
            </a:r>
            <a:endParaRPr lang="en-US" dirty="0"/>
          </a:p>
        </p:txBody>
      </p:sp>
      <p:sp>
        <p:nvSpPr>
          <p:cNvPr id="4" name="Title 1"/>
          <p:cNvSpPr>
            <a:spLocks noGrp="1"/>
          </p:cNvSpPr>
          <p:nvPr>
            <p:ph type="title"/>
          </p:nvPr>
        </p:nvSpPr>
        <p:spPr>
          <a:xfrm>
            <a:off x="359229" y="365125"/>
            <a:ext cx="10994571" cy="1325563"/>
          </a:xfrm>
        </p:spPr>
        <p:txBody>
          <a:bodyPr/>
          <a:lstStyle/>
          <a:p>
            <a:r>
              <a:rPr lang="en-US" dirty="0" smtClean="0"/>
              <a:t>Accelerated Path to Effective AAM in Maximo</a:t>
            </a:r>
            <a:endParaRPr lang="en-US" dirty="0"/>
          </a:p>
        </p:txBody>
      </p:sp>
      <p:sp>
        <p:nvSpPr>
          <p:cNvPr id="2" name="TextBox 1"/>
          <p:cNvSpPr txBox="1"/>
          <p:nvPr/>
        </p:nvSpPr>
        <p:spPr>
          <a:xfrm>
            <a:off x="5520906" y="77638"/>
            <a:ext cx="3700732" cy="369332"/>
          </a:xfrm>
          <a:prstGeom prst="rect">
            <a:avLst/>
          </a:prstGeom>
          <a:noFill/>
        </p:spPr>
        <p:txBody>
          <a:bodyPr wrap="square" rtlCol="0">
            <a:spAutoFit/>
          </a:bodyPr>
          <a:lstStyle/>
          <a:p>
            <a:r>
              <a:rPr lang="en-US" dirty="0" smtClean="0"/>
              <a:t>Advanced </a:t>
            </a:r>
            <a:r>
              <a:rPr lang="en-US" dirty="0"/>
              <a:t>A</a:t>
            </a:r>
            <a:r>
              <a:rPr lang="en-US" dirty="0" smtClean="0"/>
              <a:t>sset Management</a:t>
            </a:r>
            <a:endParaRPr lang="en-US" dirty="0"/>
          </a:p>
        </p:txBody>
      </p:sp>
      <p:cxnSp>
        <p:nvCxnSpPr>
          <p:cNvPr id="6" name="Straight Arrow Connector 5"/>
          <p:cNvCxnSpPr/>
          <p:nvPr/>
        </p:nvCxnSpPr>
        <p:spPr>
          <a:xfrm>
            <a:off x="6849374" y="365125"/>
            <a:ext cx="595222" cy="4112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4845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25" y="-1527"/>
            <a:ext cx="12237864" cy="685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850863"/>
            <a:ext cx="12192000" cy="6007137"/>
          </a:xfrm>
          <a:prstGeom prst="rect">
            <a:avLst/>
          </a:prstGeom>
        </p:spPr>
      </p:pic>
      <p:sp>
        <p:nvSpPr>
          <p:cNvPr id="5" name="Title 1"/>
          <p:cNvSpPr>
            <a:spLocks noGrp="1"/>
          </p:cNvSpPr>
          <p:nvPr>
            <p:ph type="title"/>
          </p:nvPr>
        </p:nvSpPr>
        <p:spPr>
          <a:xfrm>
            <a:off x="12525" y="9219"/>
            <a:ext cx="7955280" cy="640080"/>
          </a:xfrm>
        </p:spPr>
        <p:txBody>
          <a:bodyPr wrap="none">
            <a:noAutofit/>
          </a:bodyPr>
          <a:lstStyle/>
          <a:p>
            <a:r>
              <a:rPr lang="en-US" sz="4000" b="1" spc="300" dirty="0" smtClean="0">
                <a:latin typeface="Comic Sans MS" panose="030F0702030302020204" pitchFamily="66" charset="0"/>
              </a:rPr>
              <a:t>Asset Management Roadmap</a:t>
            </a:r>
            <a:endParaRPr lang="en-US" sz="4000" spc="300" dirty="0">
              <a:latin typeface="Calibri" panose="020F0502020204030204" pitchFamily="34" charset="0"/>
            </a:endParaRPr>
          </a:p>
        </p:txBody>
      </p:sp>
      <p:sp>
        <p:nvSpPr>
          <p:cNvPr id="10" name="TextBox 9"/>
          <p:cNvSpPr txBox="1"/>
          <p:nvPr/>
        </p:nvSpPr>
        <p:spPr>
          <a:xfrm>
            <a:off x="9123452" y="1"/>
            <a:ext cx="3230092" cy="307777"/>
          </a:xfrm>
          <a:prstGeom prst="rect">
            <a:avLst/>
          </a:prstGeom>
          <a:noFill/>
        </p:spPr>
        <p:txBody>
          <a:bodyPr wrap="square" rtlCol="0">
            <a:spAutoFit/>
          </a:bodyPr>
          <a:lstStyle/>
          <a:p>
            <a:pPr marL="228600" indent="-228600">
              <a:buFont typeface="+mj-lt"/>
              <a:buAutoNum type="arabicPeriod"/>
            </a:pPr>
            <a:endParaRPr lang="en-US" sz="1400" b="1" dirty="0"/>
          </a:p>
        </p:txBody>
      </p:sp>
      <p:sp>
        <p:nvSpPr>
          <p:cNvPr id="90" name="TextBox 89"/>
          <p:cNvSpPr txBox="1"/>
          <p:nvPr/>
        </p:nvSpPr>
        <p:spPr>
          <a:xfrm>
            <a:off x="8297523" y="-1527"/>
            <a:ext cx="3952866" cy="3426579"/>
          </a:xfrm>
          <a:prstGeom prst="rect">
            <a:avLst/>
          </a:prstGeom>
          <a:noFill/>
        </p:spPr>
        <p:txBody>
          <a:bodyPr wrap="square" rtlCol="0">
            <a:spAutoFit/>
          </a:bodyPr>
          <a:lstStyle/>
          <a:p>
            <a:pPr>
              <a:lnSpc>
                <a:spcPts val="2000"/>
              </a:lnSpc>
            </a:pPr>
            <a:r>
              <a:rPr lang="en-US" dirty="0" smtClean="0"/>
              <a:t>Although each journey is unique, the </a:t>
            </a:r>
            <a:r>
              <a:rPr lang="en-US" b="1" dirty="0" smtClean="0"/>
              <a:t>Asset Management Roadmap </a:t>
            </a:r>
            <a:r>
              <a:rPr lang="en-US" dirty="0" smtClean="0"/>
              <a:t>creates a comprehensive long range plan based on organizational priorities and availabilities. </a:t>
            </a:r>
          </a:p>
          <a:p>
            <a:pPr>
              <a:lnSpc>
                <a:spcPts val="2000"/>
              </a:lnSpc>
            </a:pPr>
            <a:endParaRPr lang="en-US" dirty="0"/>
          </a:p>
          <a:p>
            <a:pPr>
              <a:lnSpc>
                <a:spcPts val="2000"/>
              </a:lnSpc>
            </a:pPr>
            <a:r>
              <a:rPr lang="en-US" dirty="0" smtClean="0"/>
              <a:t>The Long Range Plan also supports </a:t>
            </a:r>
            <a:r>
              <a:rPr lang="en-US" b="1" dirty="0" smtClean="0"/>
              <a:t>sustainment activities</a:t>
            </a:r>
            <a:r>
              <a:rPr lang="en-US" dirty="0" smtClean="0"/>
              <a:t>, such as:</a:t>
            </a:r>
          </a:p>
          <a:p>
            <a:pPr marL="285750" indent="-285750">
              <a:lnSpc>
                <a:spcPts val="2000"/>
              </a:lnSpc>
              <a:buFont typeface="Wingdings" panose="05000000000000000000" pitchFamily="2" charset="2"/>
              <a:buChar char="§"/>
            </a:pPr>
            <a:r>
              <a:rPr lang="en-US" dirty="0" smtClean="0"/>
              <a:t>Benchmarking activities</a:t>
            </a:r>
          </a:p>
          <a:p>
            <a:pPr marL="285750" indent="-285750">
              <a:lnSpc>
                <a:spcPts val="2000"/>
              </a:lnSpc>
              <a:buFont typeface="Wingdings" panose="05000000000000000000" pitchFamily="2" charset="2"/>
              <a:buChar char="§"/>
            </a:pPr>
            <a:r>
              <a:rPr lang="en-US" dirty="0" smtClean="0"/>
              <a:t>Attending Maximo World</a:t>
            </a:r>
          </a:p>
          <a:p>
            <a:pPr marL="285750" indent="-285750">
              <a:lnSpc>
                <a:spcPts val="2000"/>
              </a:lnSpc>
              <a:buFont typeface="Wingdings" panose="05000000000000000000" pitchFamily="2" charset="2"/>
              <a:buChar char="§"/>
            </a:pPr>
            <a:r>
              <a:rPr lang="en-US" dirty="0" smtClean="0"/>
              <a:t>Obtaining CRL staff accreditation</a:t>
            </a:r>
          </a:p>
          <a:p>
            <a:pPr marL="285750" indent="-285750">
              <a:lnSpc>
                <a:spcPts val="2000"/>
              </a:lnSpc>
              <a:buFont typeface="Wingdings" panose="05000000000000000000" pitchFamily="2" charset="2"/>
              <a:buChar char="§"/>
            </a:pPr>
            <a:r>
              <a:rPr lang="en-US" dirty="0" smtClean="0"/>
              <a:t>Error Checks and Proactive Audits</a:t>
            </a:r>
          </a:p>
          <a:p>
            <a:pPr marL="285750" indent="-285750">
              <a:lnSpc>
                <a:spcPts val="2000"/>
              </a:lnSpc>
              <a:buFont typeface="Wingdings" panose="05000000000000000000" pitchFamily="2" charset="2"/>
              <a:buChar char="§"/>
            </a:pPr>
            <a:endParaRPr lang="en-US" dirty="0"/>
          </a:p>
        </p:txBody>
      </p:sp>
      <p:sp>
        <p:nvSpPr>
          <p:cNvPr id="114" name="Oval 113"/>
          <p:cNvSpPr/>
          <p:nvPr/>
        </p:nvSpPr>
        <p:spPr>
          <a:xfrm>
            <a:off x="3450678" y="4691476"/>
            <a:ext cx="237744" cy="237744"/>
          </a:xfrm>
          <a:prstGeom prst="ellipse">
            <a:avLst/>
          </a:prstGeom>
          <a:solidFill>
            <a:schemeClr val="bg1"/>
          </a:solidFill>
          <a:ln w="38100">
            <a:solidFill>
              <a:srgbClr val="39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9226218" y="6162097"/>
            <a:ext cx="237744" cy="237744"/>
          </a:xfrm>
          <a:prstGeom prst="ellipse">
            <a:avLst/>
          </a:prstGeom>
          <a:solidFill>
            <a:schemeClr val="bg1"/>
          </a:solidFill>
          <a:ln w="38100">
            <a:solidFill>
              <a:srgbClr val="39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116999" y="5102650"/>
            <a:ext cx="237744" cy="237744"/>
          </a:xfrm>
          <a:prstGeom prst="ellipse">
            <a:avLst/>
          </a:prstGeom>
          <a:solidFill>
            <a:schemeClr val="bg1"/>
          </a:solidFill>
          <a:ln w="38100">
            <a:solidFill>
              <a:srgbClr val="69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012123" y="4702394"/>
            <a:ext cx="237744" cy="237744"/>
          </a:xfrm>
          <a:prstGeom prst="ellipse">
            <a:avLst/>
          </a:prstGeom>
          <a:solidFill>
            <a:schemeClr val="bg1"/>
          </a:solidFill>
          <a:ln w="38100">
            <a:solidFill>
              <a:srgbClr val="69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06846" y="5526024"/>
            <a:ext cx="237744" cy="237744"/>
          </a:xfrm>
          <a:prstGeom prst="ellipse">
            <a:avLst/>
          </a:prstGeom>
          <a:solidFill>
            <a:schemeClr val="bg1"/>
          </a:solidFill>
          <a:ln w="38100">
            <a:solidFill>
              <a:srgbClr val="69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9805356" y="6145167"/>
            <a:ext cx="237744" cy="237744"/>
          </a:xfrm>
          <a:prstGeom prst="ellipse">
            <a:avLst/>
          </a:prstGeom>
          <a:solidFill>
            <a:schemeClr val="bg1"/>
          </a:solidFill>
          <a:ln w="38100">
            <a:solidFill>
              <a:srgbClr val="69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697185" y="4934616"/>
            <a:ext cx="237744" cy="237744"/>
          </a:xfrm>
          <a:prstGeom prst="ellipse">
            <a:avLst/>
          </a:prstGeom>
          <a:solidFill>
            <a:schemeClr val="bg1"/>
          </a:solidFill>
          <a:ln w="38100">
            <a:solidFill>
              <a:srgbClr val="DAA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591170" y="4793481"/>
            <a:ext cx="237744" cy="237744"/>
          </a:xfrm>
          <a:prstGeom prst="ellipse">
            <a:avLst/>
          </a:prstGeom>
          <a:solidFill>
            <a:schemeClr val="bg1"/>
          </a:solidFill>
          <a:ln w="38100">
            <a:solidFill>
              <a:srgbClr val="DAA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478249" y="5779512"/>
            <a:ext cx="237744" cy="237744"/>
          </a:xfrm>
          <a:prstGeom prst="ellipse">
            <a:avLst/>
          </a:prstGeom>
          <a:solidFill>
            <a:schemeClr val="bg1"/>
          </a:solidFill>
          <a:ln w="38100">
            <a:solidFill>
              <a:srgbClr val="DAA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0382906" y="6080989"/>
            <a:ext cx="237744" cy="237744"/>
          </a:xfrm>
          <a:prstGeom prst="ellipse">
            <a:avLst/>
          </a:prstGeom>
          <a:solidFill>
            <a:schemeClr val="bg1"/>
          </a:solidFill>
          <a:ln w="38100">
            <a:solidFill>
              <a:srgbClr val="DAA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855474" y="4720256"/>
            <a:ext cx="237744" cy="237744"/>
          </a:xfrm>
          <a:prstGeom prst="ellipse">
            <a:avLst/>
          </a:prstGeom>
          <a:solidFill>
            <a:schemeClr val="bg1"/>
          </a:solidFill>
          <a:ln w="38100">
            <a:solidFill>
              <a:srgbClr val="C9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751643" y="5037525"/>
            <a:ext cx="237744" cy="237744"/>
          </a:xfrm>
          <a:prstGeom prst="ellipse">
            <a:avLst/>
          </a:prstGeom>
          <a:solidFill>
            <a:schemeClr val="bg1"/>
          </a:solidFill>
          <a:ln w="38100">
            <a:solidFill>
              <a:srgbClr val="C9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639529" y="6113333"/>
            <a:ext cx="237744" cy="237744"/>
          </a:xfrm>
          <a:prstGeom prst="ellipse">
            <a:avLst/>
          </a:prstGeom>
          <a:solidFill>
            <a:schemeClr val="bg1"/>
          </a:solidFill>
          <a:ln w="38100">
            <a:solidFill>
              <a:srgbClr val="C9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1539062" y="5731535"/>
            <a:ext cx="237744" cy="237744"/>
          </a:xfrm>
          <a:prstGeom prst="ellipse">
            <a:avLst/>
          </a:prstGeom>
          <a:solidFill>
            <a:schemeClr val="bg1"/>
          </a:solidFill>
          <a:ln w="38100">
            <a:solidFill>
              <a:srgbClr val="C9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881700" y="2333070"/>
            <a:ext cx="1097280" cy="2439701"/>
            <a:chOff x="1881700" y="2174706"/>
            <a:chExt cx="1097280" cy="2439701"/>
          </a:xfrm>
        </p:grpSpPr>
        <p:grpSp>
          <p:nvGrpSpPr>
            <p:cNvPr id="36" name="Group 35"/>
            <p:cNvGrpSpPr/>
            <p:nvPr/>
          </p:nvGrpSpPr>
          <p:grpSpPr>
            <a:xfrm>
              <a:off x="2145255" y="2710507"/>
              <a:ext cx="528093" cy="1903900"/>
              <a:chOff x="2145255" y="2710507"/>
              <a:chExt cx="528093" cy="1903900"/>
            </a:xfrm>
          </p:grpSpPr>
          <p:pic>
            <p:nvPicPr>
              <p:cNvPr id="6" name="Picture 5"/>
              <p:cNvPicPr>
                <a:picLocks noChangeAspect="1"/>
              </p:cNvPicPr>
              <p:nvPr/>
            </p:nvPicPr>
            <p:blipFill>
              <a:blip r:embed="rId4">
                <a:grayscl/>
              </a:blip>
              <a:stretch>
                <a:fillRect/>
              </a:stretch>
            </p:blipFill>
            <p:spPr>
              <a:xfrm>
                <a:off x="2145255" y="2710507"/>
                <a:ext cx="528093" cy="728128"/>
              </a:xfrm>
              <a:prstGeom prst="rect">
                <a:avLst/>
              </a:prstGeom>
            </p:spPr>
          </p:pic>
          <p:cxnSp>
            <p:nvCxnSpPr>
              <p:cNvPr id="33" name="Straight Connector 32"/>
              <p:cNvCxnSpPr/>
              <p:nvPr/>
            </p:nvCxnSpPr>
            <p:spPr>
              <a:xfrm flipH="1">
                <a:off x="2397905" y="3425687"/>
                <a:ext cx="1" cy="1188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1881700" y="2174706"/>
              <a:ext cx="1097280" cy="365760"/>
            </a:xfrm>
            <a:prstGeom prst="rect">
              <a:avLst/>
            </a:prstGeom>
            <a:noFill/>
          </p:spPr>
          <p:txBody>
            <a:bodyPr wrap="none" lIns="0" tIns="0" rIns="0" bIns="0" rtlCol="0">
              <a:noAutofit/>
            </a:bodyPr>
            <a:lstStyle/>
            <a:p>
              <a:pPr algn="ctr">
                <a:lnSpc>
                  <a:spcPts val="1400"/>
                </a:lnSpc>
              </a:pPr>
              <a:r>
                <a:rPr lang="en-US" sz="1400" b="1" dirty="0" smtClean="0"/>
                <a:t>Establish</a:t>
              </a:r>
            </a:p>
            <a:p>
              <a:pPr algn="ctr">
                <a:lnSpc>
                  <a:spcPts val="1400"/>
                </a:lnSpc>
              </a:pPr>
              <a:r>
                <a:rPr lang="en-US" sz="1400" b="1" dirty="0" smtClean="0"/>
                <a:t>Core</a:t>
              </a:r>
            </a:p>
            <a:p>
              <a:pPr algn="ctr">
                <a:lnSpc>
                  <a:spcPts val="1400"/>
                </a:lnSpc>
              </a:pPr>
              <a:r>
                <a:rPr lang="en-US" sz="1400" b="1" dirty="0" smtClean="0"/>
                <a:t>Team</a:t>
              </a:r>
              <a:endParaRPr lang="en-US" sz="1400" b="1" dirty="0"/>
            </a:p>
          </p:txBody>
        </p:sp>
      </p:grpSp>
      <p:sp>
        <p:nvSpPr>
          <p:cNvPr id="129" name="Oval 128"/>
          <p:cNvSpPr/>
          <p:nvPr/>
        </p:nvSpPr>
        <p:spPr>
          <a:xfrm>
            <a:off x="2277371" y="4791064"/>
            <a:ext cx="237744" cy="23774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155045" y="4891158"/>
            <a:ext cx="237744" cy="23774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059779" y="5986707"/>
            <a:ext cx="237744" cy="23774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0964370" y="5907930"/>
            <a:ext cx="237744" cy="23774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315406" y="5258199"/>
            <a:ext cx="237744" cy="237744"/>
          </a:xfrm>
          <a:prstGeom prst="ellipse">
            <a:avLst/>
          </a:prstGeom>
          <a:solidFill>
            <a:schemeClr val="bg1"/>
          </a:solidFill>
          <a:ln w="38100">
            <a:solidFill>
              <a:srgbClr val="39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43623" y="5355728"/>
            <a:ext cx="237744" cy="237744"/>
          </a:xfrm>
          <a:prstGeom prst="ellipse">
            <a:avLst/>
          </a:prstGeom>
          <a:solidFill>
            <a:schemeClr val="bg1"/>
          </a:solidFill>
          <a:ln w="38100">
            <a:solidFill>
              <a:srgbClr val="39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66884" y="3672317"/>
            <a:ext cx="822960" cy="1653948"/>
            <a:chOff x="166884" y="3513953"/>
            <a:chExt cx="822960" cy="1653948"/>
          </a:xfrm>
        </p:grpSpPr>
        <p:sp>
          <p:nvSpPr>
            <p:cNvPr id="92" name="TextBox 91"/>
            <p:cNvSpPr txBox="1"/>
            <p:nvPr/>
          </p:nvSpPr>
          <p:spPr>
            <a:xfrm>
              <a:off x="166884" y="3513953"/>
              <a:ext cx="822960" cy="365760"/>
            </a:xfrm>
            <a:prstGeom prst="rect">
              <a:avLst/>
            </a:prstGeom>
            <a:noFill/>
          </p:spPr>
          <p:txBody>
            <a:bodyPr wrap="none" lIns="0" tIns="0" rIns="0" bIns="0" rtlCol="0">
              <a:noAutofit/>
            </a:bodyPr>
            <a:lstStyle/>
            <a:p>
              <a:pPr algn="ctr">
                <a:lnSpc>
                  <a:spcPts val="1400"/>
                </a:lnSpc>
              </a:pPr>
              <a:r>
                <a:rPr lang="en-US" sz="1400" b="1" dirty="0" smtClean="0"/>
                <a:t>Define</a:t>
              </a:r>
            </a:p>
            <a:p>
              <a:pPr algn="ctr">
                <a:lnSpc>
                  <a:spcPts val="1400"/>
                </a:lnSpc>
              </a:pPr>
              <a:r>
                <a:rPr lang="en-US" sz="1400" b="1" dirty="0" smtClean="0"/>
                <a:t>End-Game</a:t>
              </a:r>
              <a:endParaRPr lang="en-US" sz="1400" b="1" dirty="0"/>
            </a:p>
          </p:txBody>
        </p:sp>
        <p:grpSp>
          <p:nvGrpSpPr>
            <p:cNvPr id="15" name="Group 14"/>
            <p:cNvGrpSpPr/>
            <p:nvPr/>
          </p:nvGrpSpPr>
          <p:grpSpPr>
            <a:xfrm>
              <a:off x="415626" y="3863575"/>
              <a:ext cx="528093" cy="1304326"/>
              <a:chOff x="415626" y="3863575"/>
              <a:chExt cx="528093" cy="1304326"/>
            </a:xfrm>
          </p:grpSpPr>
          <p:pic>
            <p:nvPicPr>
              <p:cNvPr id="7" name="Picture 6"/>
              <p:cNvPicPr>
                <a:picLocks noChangeAspect="1"/>
              </p:cNvPicPr>
              <p:nvPr/>
            </p:nvPicPr>
            <p:blipFill>
              <a:blip r:embed="rId4">
                <a:duotone>
                  <a:schemeClr val="accent5">
                    <a:shade val="45000"/>
                    <a:satMod val="135000"/>
                  </a:schemeClr>
                  <a:prstClr val="white"/>
                </a:duotone>
              </a:blip>
              <a:stretch>
                <a:fillRect/>
              </a:stretch>
            </p:blipFill>
            <p:spPr>
              <a:xfrm>
                <a:off x="415626" y="3863575"/>
                <a:ext cx="528093" cy="728128"/>
              </a:xfrm>
              <a:prstGeom prst="rect">
                <a:avLst/>
              </a:prstGeom>
            </p:spPr>
          </p:pic>
          <p:cxnSp>
            <p:nvCxnSpPr>
              <p:cNvPr id="14" name="Straight Connector 13"/>
              <p:cNvCxnSpPr/>
              <p:nvPr/>
            </p:nvCxnSpPr>
            <p:spPr>
              <a:xfrm flipH="1">
                <a:off x="669398" y="4582559"/>
                <a:ext cx="1" cy="585342"/>
              </a:xfrm>
              <a:prstGeom prst="line">
                <a:avLst/>
              </a:prstGeom>
              <a:ln w="38100">
                <a:solidFill>
                  <a:srgbClr val="375EA5"/>
                </a:solidFill>
              </a:ln>
            </p:spPr>
            <p:style>
              <a:lnRef idx="1">
                <a:schemeClr val="accent1"/>
              </a:lnRef>
              <a:fillRef idx="0">
                <a:schemeClr val="accent1"/>
              </a:fillRef>
              <a:effectRef idx="0">
                <a:schemeClr val="accent1"/>
              </a:effectRef>
              <a:fontRef idx="minor">
                <a:schemeClr val="tx1"/>
              </a:fontRef>
            </p:style>
          </p:cxnSp>
        </p:grpSp>
        <p:sp>
          <p:nvSpPr>
            <p:cNvPr id="154" name="TextBox 153"/>
            <p:cNvSpPr txBox="1"/>
            <p:nvPr/>
          </p:nvSpPr>
          <p:spPr>
            <a:xfrm>
              <a:off x="433839" y="3950424"/>
              <a:ext cx="492443" cy="369332"/>
            </a:xfrm>
            <a:prstGeom prst="rect">
              <a:avLst/>
            </a:prstGeom>
            <a:noFill/>
          </p:spPr>
          <p:txBody>
            <a:bodyPr wrap="none" lIns="0" tIns="0" rIns="0" bIns="0" rtlCol="0" anchor="ctr">
              <a:noAutofit/>
            </a:bodyPr>
            <a:lstStyle/>
            <a:p>
              <a:pPr algn="ctr"/>
              <a:r>
                <a:rPr lang="en-US" b="1" dirty="0" smtClean="0"/>
                <a:t>01</a:t>
              </a:r>
              <a:endParaRPr lang="en-US" b="1" dirty="0"/>
            </a:p>
          </p:txBody>
        </p:sp>
      </p:grpSp>
      <p:grpSp>
        <p:nvGrpSpPr>
          <p:cNvPr id="19" name="Group 18"/>
          <p:cNvGrpSpPr/>
          <p:nvPr/>
        </p:nvGrpSpPr>
        <p:grpSpPr>
          <a:xfrm>
            <a:off x="689054" y="2679477"/>
            <a:ext cx="1097280" cy="2416252"/>
            <a:chOff x="689054" y="2521113"/>
            <a:chExt cx="1097280" cy="2416252"/>
          </a:xfrm>
        </p:grpSpPr>
        <p:grpSp>
          <p:nvGrpSpPr>
            <p:cNvPr id="17" name="Group 16"/>
            <p:cNvGrpSpPr/>
            <p:nvPr/>
          </p:nvGrpSpPr>
          <p:grpSpPr>
            <a:xfrm>
              <a:off x="985536" y="3030791"/>
              <a:ext cx="528093" cy="1906574"/>
              <a:chOff x="985536" y="3030791"/>
              <a:chExt cx="528093" cy="1906574"/>
            </a:xfrm>
          </p:grpSpPr>
          <p:pic>
            <p:nvPicPr>
              <p:cNvPr id="2" name="Picture 1"/>
              <p:cNvPicPr>
                <a:picLocks noChangeAspect="1"/>
              </p:cNvPicPr>
              <p:nvPr/>
            </p:nvPicPr>
            <p:blipFill>
              <a:blip r:embed="rId4">
                <a:duotone>
                  <a:schemeClr val="accent6">
                    <a:shade val="45000"/>
                    <a:satMod val="135000"/>
                  </a:schemeClr>
                  <a:prstClr val="white"/>
                </a:duotone>
              </a:blip>
              <a:stretch>
                <a:fillRect/>
              </a:stretch>
            </p:blipFill>
            <p:spPr>
              <a:xfrm>
                <a:off x="985536" y="3030791"/>
                <a:ext cx="528093" cy="728128"/>
              </a:xfrm>
              <a:prstGeom prst="rect">
                <a:avLst/>
              </a:prstGeom>
            </p:spPr>
          </p:pic>
          <p:cxnSp>
            <p:nvCxnSpPr>
              <p:cNvPr id="16" name="Straight Connector 15"/>
              <p:cNvCxnSpPr/>
              <p:nvPr/>
            </p:nvCxnSpPr>
            <p:spPr>
              <a:xfrm flipH="1">
                <a:off x="1239309" y="3748645"/>
                <a:ext cx="1" cy="1188720"/>
              </a:xfrm>
              <a:prstGeom prst="line">
                <a:avLst/>
              </a:prstGeom>
              <a:ln w="38100">
                <a:solidFill>
                  <a:srgbClr val="699A47"/>
                </a:solidFill>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689054" y="2521113"/>
              <a:ext cx="1097280" cy="365760"/>
            </a:xfrm>
            <a:prstGeom prst="rect">
              <a:avLst/>
            </a:prstGeom>
            <a:noFill/>
          </p:spPr>
          <p:txBody>
            <a:bodyPr wrap="none" lIns="0" tIns="0" rIns="0" bIns="0" rtlCol="0">
              <a:noAutofit/>
            </a:bodyPr>
            <a:lstStyle/>
            <a:p>
              <a:pPr algn="ctr">
                <a:lnSpc>
                  <a:spcPts val="1400"/>
                </a:lnSpc>
              </a:pPr>
              <a:r>
                <a:rPr lang="en-US" sz="1400" b="1" dirty="0" smtClean="0"/>
                <a:t>Create </a:t>
              </a:r>
            </a:p>
            <a:p>
              <a:pPr algn="ctr">
                <a:lnSpc>
                  <a:spcPts val="1400"/>
                </a:lnSpc>
              </a:pPr>
              <a:r>
                <a:rPr lang="en-US" sz="1400" b="1" dirty="0" smtClean="0"/>
                <a:t>Strategic</a:t>
              </a:r>
            </a:p>
            <a:p>
              <a:pPr algn="ctr">
                <a:lnSpc>
                  <a:spcPts val="1400"/>
                </a:lnSpc>
              </a:pPr>
              <a:r>
                <a:rPr lang="en-US" sz="1400" b="1" dirty="0" smtClean="0"/>
                <a:t>Plan</a:t>
              </a:r>
              <a:endParaRPr lang="en-US" sz="1400" b="1" dirty="0"/>
            </a:p>
          </p:txBody>
        </p:sp>
        <p:sp>
          <p:nvSpPr>
            <p:cNvPr id="155" name="TextBox 154"/>
            <p:cNvSpPr txBox="1"/>
            <p:nvPr/>
          </p:nvSpPr>
          <p:spPr>
            <a:xfrm>
              <a:off x="997495" y="3116300"/>
              <a:ext cx="492443" cy="369332"/>
            </a:xfrm>
            <a:prstGeom prst="rect">
              <a:avLst/>
            </a:prstGeom>
            <a:noFill/>
          </p:spPr>
          <p:txBody>
            <a:bodyPr wrap="none" lIns="0" tIns="0" rIns="0" bIns="0" rtlCol="0" anchor="ctr">
              <a:noAutofit/>
            </a:bodyPr>
            <a:lstStyle/>
            <a:p>
              <a:pPr algn="ctr"/>
              <a:r>
                <a:rPr lang="en-US" b="1" dirty="0" smtClean="0"/>
                <a:t>02</a:t>
              </a:r>
              <a:endParaRPr lang="en-US" b="1" dirty="0"/>
            </a:p>
          </p:txBody>
        </p:sp>
      </p:grpSp>
      <p:sp>
        <p:nvSpPr>
          <p:cNvPr id="157" name="TextBox 156"/>
          <p:cNvSpPr txBox="1"/>
          <p:nvPr/>
        </p:nvSpPr>
        <p:spPr>
          <a:xfrm>
            <a:off x="2143882" y="2945033"/>
            <a:ext cx="492443" cy="369332"/>
          </a:xfrm>
          <a:prstGeom prst="rect">
            <a:avLst/>
          </a:prstGeom>
          <a:noFill/>
        </p:spPr>
        <p:txBody>
          <a:bodyPr wrap="none" lIns="0" tIns="0" rIns="0" bIns="0" rtlCol="0" anchor="ctr">
            <a:noAutofit/>
          </a:bodyPr>
          <a:lstStyle/>
          <a:p>
            <a:pPr algn="ctr"/>
            <a:r>
              <a:rPr lang="en-US" b="1" dirty="0" smtClean="0"/>
              <a:t>04</a:t>
            </a:r>
            <a:endParaRPr lang="en-US" b="1" dirty="0"/>
          </a:p>
        </p:txBody>
      </p:sp>
      <p:grpSp>
        <p:nvGrpSpPr>
          <p:cNvPr id="22" name="Group 21"/>
          <p:cNvGrpSpPr/>
          <p:nvPr/>
        </p:nvGrpSpPr>
        <p:grpSpPr>
          <a:xfrm>
            <a:off x="2443114" y="2885869"/>
            <a:ext cx="1097280" cy="1846079"/>
            <a:chOff x="2443114" y="2727505"/>
            <a:chExt cx="1097280" cy="1846079"/>
          </a:xfrm>
        </p:grpSpPr>
        <p:grpSp>
          <p:nvGrpSpPr>
            <p:cNvPr id="37" name="Group 36"/>
            <p:cNvGrpSpPr/>
            <p:nvPr/>
          </p:nvGrpSpPr>
          <p:grpSpPr>
            <a:xfrm>
              <a:off x="2714934" y="3275335"/>
              <a:ext cx="528093" cy="1298249"/>
              <a:chOff x="2714934" y="3275335"/>
              <a:chExt cx="528093" cy="1298249"/>
            </a:xfrm>
          </p:grpSpPr>
          <p:pic>
            <p:nvPicPr>
              <p:cNvPr id="9" name="Picture 8"/>
              <p:cNvPicPr>
                <a:picLocks noChangeAspect="1"/>
              </p:cNvPicPr>
              <p:nvPr/>
            </p:nvPicPr>
            <p:blipFill>
              <a:blip r:embed="rId4">
                <a:duotone>
                  <a:schemeClr val="accent2">
                    <a:shade val="45000"/>
                    <a:satMod val="135000"/>
                  </a:schemeClr>
                  <a:prstClr val="white"/>
                </a:duotone>
              </a:blip>
              <a:stretch>
                <a:fillRect/>
              </a:stretch>
            </p:blipFill>
            <p:spPr>
              <a:xfrm>
                <a:off x="2714934" y="3275335"/>
                <a:ext cx="528093" cy="728128"/>
              </a:xfrm>
              <a:prstGeom prst="rect">
                <a:avLst/>
              </a:prstGeom>
            </p:spPr>
          </p:pic>
          <p:cxnSp>
            <p:nvCxnSpPr>
              <p:cNvPr id="34" name="Straight Connector 33"/>
              <p:cNvCxnSpPr/>
              <p:nvPr/>
            </p:nvCxnSpPr>
            <p:spPr>
              <a:xfrm flipH="1">
                <a:off x="2967317" y="3988242"/>
                <a:ext cx="1" cy="585342"/>
              </a:xfrm>
              <a:prstGeom prst="line">
                <a:avLst/>
              </a:prstGeom>
              <a:ln w="38100">
                <a:solidFill>
                  <a:srgbClr val="C86E31"/>
                </a:solidFill>
              </a:ln>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2443114" y="2727505"/>
              <a:ext cx="1097280" cy="365760"/>
            </a:xfrm>
            <a:prstGeom prst="rect">
              <a:avLst/>
            </a:prstGeom>
            <a:noFill/>
          </p:spPr>
          <p:txBody>
            <a:bodyPr wrap="none" lIns="0" tIns="0" rIns="0" bIns="0" rtlCol="0">
              <a:noAutofit/>
            </a:bodyPr>
            <a:lstStyle/>
            <a:p>
              <a:pPr algn="ctr">
                <a:lnSpc>
                  <a:spcPts val="1400"/>
                </a:lnSpc>
              </a:pPr>
              <a:r>
                <a:rPr lang="en-US" sz="1400" b="1" dirty="0" smtClean="0"/>
                <a:t>Identify</a:t>
              </a:r>
            </a:p>
            <a:p>
              <a:pPr algn="ctr">
                <a:lnSpc>
                  <a:spcPts val="1400"/>
                </a:lnSpc>
              </a:pPr>
              <a:r>
                <a:rPr lang="en-US" sz="1400" b="1" dirty="0" smtClean="0"/>
                <a:t>Best</a:t>
              </a:r>
            </a:p>
            <a:p>
              <a:pPr algn="ctr">
                <a:lnSpc>
                  <a:spcPts val="1400"/>
                </a:lnSpc>
              </a:pPr>
              <a:r>
                <a:rPr lang="en-US" sz="1400" b="1" dirty="0" smtClean="0"/>
                <a:t>Practices</a:t>
              </a:r>
              <a:endParaRPr lang="en-US" sz="1400" b="1" dirty="0"/>
            </a:p>
          </p:txBody>
        </p:sp>
        <p:sp>
          <p:nvSpPr>
            <p:cNvPr id="158" name="TextBox 157"/>
            <p:cNvSpPr txBox="1"/>
            <p:nvPr/>
          </p:nvSpPr>
          <p:spPr>
            <a:xfrm>
              <a:off x="2734874" y="3369113"/>
              <a:ext cx="492443" cy="369332"/>
            </a:xfrm>
            <a:prstGeom prst="rect">
              <a:avLst/>
            </a:prstGeom>
            <a:noFill/>
          </p:spPr>
          <p:txBody>
            <a:bodyPr wrap="none" lIns="0" tIns="0" rIns="0" bIns="0" rtlCol="0" anchor="ctr">
              <a:noAutofit/>
            </a:bodyPr>
            <a:lstStyle/>
            <a:p>
              <a:pPr algn="ctr"/>
              <a:r>
                <a:rPr lang="en-US" b="1" dirty="0" smtClean="0"/>
                <a:t>05</a:t>
              </a:r>
              <a:endParaRPr lang="en-US" b="1" dirty="0"/>
            </a:p>
          </p:txBody>
        </p:sp>
      </p:grpSp>
      <p:grpSp>
        <p:nvGrpSpPr>
          <p:cNvPr id="23" name="Group 22"/>
          <p:cNvGrpSpPr/>
          <p:nvPr/>
        </p:nvGrpSpPr>
        <p:grpSpPr>
          <a:xfrm>
            <a:off x="3026663" y="2307204"/>
            <a:ext cx="1097280" cy="2406456"/>
            <a:chOff x="3026663" y="2148840"/>
            <a:chExt cx="1097280" cy="2406456"/>
          </a:xfrm>
        </p:grpSpPr>
        <p:grpSp>
          <p:nvGrpSpPr>
            <p:cNvPr id="74" name="Group 73"/>
            <p:cNvGrpSpPr/>
            <p:nvPr/>
          </p:nvGrpSpPr>
          <p:grpSpPr>
            <a:xfrm>
              <a:off x="3302113" y="2720744"/>
              <a:ext cx="528093" cy="1834552"/>
              <a:chOff x="3302113" y="2720744"/>
              <a:chExt cx="528093" cy="1834552"/>
            </a:xfrm>
          </p:grpSpPr>
          <p:cxnSp>
            <p:nvCxnSpPr>
              <p:cNvPr id="43" name="Straight Connector 42"/>
              <p:cNvCxnSpPr/>
              <p:nvPr/>
            </p:nvCxnSpPr>
            <p:spPr>
              <a:xfrm flipH="1">
                <a:off x="3555886" y="3366576"/>
                <a:ext cx="1" cy="1188720"/>
              </a:xfrm>
              <a:prstGeom prst="line">
                <a:avLst/>
              </a:prstGeom>
              <a:ln w="38100">
                <a:solidFill>
                  <a:srgbClr val="4167AA"/>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4">
                <a:duotone>
                  <a:schemeClr val="accent5">
                    <a:shade val="45000"/>
                    <a:satMod val="135000"/>
                  </a:schemeClr>
                  <a:prstClr val="white"/>
                </a:duotone>
              </a:blip>
              <a:stretch>
                <a:fillRect/>
              </a:stretch>
            </p:blipFill>
            <p:spPr>
              <a:xfrm>
                <a:off x="3302113" y="2720744"/>
                <a:ext cx="528093" cy="728128"/>
              </a:xfrm>
              <a:prstGeom prst="rect">
                <a:avLst/>
              </a:prstGeom>
            </p:spPr>
          </p:pic>
        </p:grpSp>
        <p:sp>
          <p:nvSpPr>
            <p:cNvPr id="97" name="TextBox 96"/>
            <p:cNvSpPr txBox="1"/>
            <p:nvPr/>
          </p:nvSpPr>
          <p:spPr>
            <a:xfrm>
              <a:off x="3026663" y="2148840"/>
              <a:ext cx="1097280" cy="365760"/>
            </a:xfrm>
            <a:prstGeom prst="rect">
              <a:avLst/>
            </a:prstGeom>
            <a:noFill/>
          </p:spPr>
          <p:txBody>
            <a:bodyPr wrap="none" lIns="0" tIns="0" rIns="0" bIns="0" rtlCol="0">
              <a:noAutofit/>
            </a:bodyPr>
            <a:lstStyle/>
            <a:p>
              <a:pPr algn="ctr">
                <a:lnSpc>
                  <a:spcPts val="1400"/>
                </a:lnSpc>
              </a:pPr>
              <a:r>
                <a:rPr lang="en-US" sz="1400" b="1" dirty="0" smtClean="0"/>
                <a:t>Define</a:t>
              </a:r>
            </a:p>
            <a:p>
              <a:pPr algn="ctr">
                <a:lnSpc>
                  <a:spcPts val="1400"/>
                </a:lnSpc>
              </a:pPr>
              <a:r>
                <a:rPr lang="en-US" sz="1400" b="1" dirty="0" smtClean="0"/>
                <a:t>Critical</a:t>
              </a:r>
            </a:p>
            <a:p>
              <a:pPr algn="ctr">
                <a:lnSpc>
                  <a:spcPts val="1400"/>
                </a:lnSpc>
              </a:pPr>
              <a:r>
                <a:rPr lang="en-US" sz="1400" b="1" dirty="0" smtClean="0"/>
                <a:t>Procedures</a:t>
              </a:r>
              <a:endParaRPr lang="en-US" sz="1400" b="1" dirty="0"/>
            </a:p>
          </p:txBody>
        </p:sp>
        <p:sp>
          <p:nvSpPr>
            <p:cNvPr id="159" name="TextBox 158"/>
            <p:cNvSpPr txBox="1"/>
            <p:nvPr/>
          </p:nvSpPr>
          <p:spPr>
            <a:xfrm>
              <a:off x="3316749" y="2762255"/>
              <a:ext cx="492443" cy="369332"/>
            </a:xfrm>
            <a:prstGeom prst="rect">
              <a:avLst/>
            </a:prstGeom>
            <a:noFill/>
          </p:spPr>
          <p:txBody>
            <a:bodyPr wrap="none" lIns="0" tIns="0" rIns="0" bIns="0" rtlCol="0" anchor="ctr">
              <a:noAutofit/>
            </a:bodyPr>
            <a:lstStyle/>
            <a:p>
              <a:pPr algn="ctr"/>
              <a:r>
                <a:rPr lang="en-US" b="1" dirty="0" smtClean="0"/>
                <a:t>06</a:t>
              </a:r>
              <a:endParaRPr lang="en-US" b="1" dirty="0"/>
            </a:p>
          </p:txBody>
        </p:sp>
      </p:grpSp>
      <p:grpSp>
        <p:nvGrpSpPr>
          <p:cNvPr id="29" name="Group 28"/>
          <p:cNvGrpSpPr/>
          <p:nvPr/>
        </p:nvGrpSpPr>
        <p:grpSpPr>
          <a:xfrm>
            <a:off x="6493026" y="2990450"/>
            <a:ext cx="1097280" cy="2539599"/>
            <a:chOff x="6493026" y="2832086"/>
            <a:chExt cx="1097280" cy="2539599"/>
          </a:xfrm>
        </p:grpSpPr>
        <p:grpSp>
          <p:nvGrpSpPr>
            <p:cNvPr id="61" name="Group 60"/>
            <p:cNvGrpSpPr/>
            <p:nvPr/>
          </p:nvGrpSpPr>
          <p:grpSpPr>
            <a:xfrm>
              <a:off x="6762247" y="3465111"/>
              <a:ext cx="528093" cy="1906574"/>
              <a:chOff x="968441" y="3030791"/>
              <a:chExt cx="528093" cy="1906574"/>
            </a:xfrm>
          </p:grpSpPr>
          <p:pic>
            <p:nvPicPr>
              <p:cNvPr id="62" name="Picture 61"/>
              <p:cNvPicPr>
                <a:picLocks noChangeAspect="1"/>
              </p:cNvPicPr>
              <p:nvPr/>
            </p:nvPicPr>
            <p:blipFill>
              <a:blip r:embed="rId4">
                <a:duotone>
                  <a:schemeClr val="accent6">
                    <a:shade val="45000"/>
                    <a:satMod val="135000"/>
                  </a:schemeClr>
                  <a:prstClr val="white"/>
                </a:duotone>
              </a:blip>
              <a:stretch>
                <a:fillRect/>
              </a:stretch>
            </p:blipFill>
            <p:spPr>
              <a:xfrm>
                <a:off x="968441" y="3030791"/>
                <a:ext cx="528093" cy="728128"/>
              </a:xfrm>
              <a:prstGeom prst="rect">
                <a:avLst/>
              </a:prstGeom>
            </p:spPr>
          </p:pic>
          <p:cxnSp>
            <p:nvCxnSpPr>
              <p:cNvPr id="63" name="Straight Connector 62"/>
              <p:cNvCxnSpPr/>
              <p:nvPr/>
            </p:nvCxnSpPr>
            <p:spPr>
              <a:xfrm flipH="1">
                <a:off x="1223407" y="3748645"/>
                <a:ext cx="1" cy="1188720"/>
              </a:xfrm>
              <a:prstGeom prst="line">
                <a:avLst/>
              </a:prstGeom>
              <a:ln w="38100">
                <a:solidFill>
                  <a:srgbClr val="699A47"/>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6493026" y="2832086"/>
              <a:ext cx="1097280" cy="365760"/>
            </a:xfrm>
            <a:prstGeom prst="rect">
              <a:avLst/>
            </a:prstGeom>
            <a:noFill/>
          </p:spPr>
          <p:txBody>
            <a:bodyPr wrap="none" lIns="0" tIns="0" rIns="0" bIns="0" rtlCol="0">
              <a:noAutofit/>
            </a:bodyPr>
            <a:lstStyle/>
            <a:p>
              <a:pPr algn="ctr">
                <a:lnSpc>
                  <a:spcPts val="1400"/>
                </a:lnSpc>
              </a:pPr>
              <a:r>
                <a:rPr lang="en-US" sz="1400" b="1" dirty="0" smtClean="0"/>
                <a:t>Define</a:t>
              </a:r>
            </a:p>
            <a:p>
              <a:pPr algn="ctr">
                <a:lnSpc>
                  <a:spcPts val="1400"/>
                </a:lnSpc>
              </a:pPr>
              <a:r>
                <a:rPr lang="en-US" sz="1400" b="1" dirty="0" smtClean="0"/>
                <a:t>Failure</a:t>
              </a:r>
            </a:p>
            <a:p>
              <a:pPr algn="ctr">
                <a:lnSpc>
                  <a:spcPts val="1400"/>
                </a:lnSpc>
              </a:pPr>
              <a:r>
                <a:rPr lang="en-US" sz="1400" b="1" dirty="0" smtClean="0"/>
                <a:t>Analytic</a:t>
              </a:r>
              <a:endParaRPr lang="en-US" sz="1400" b="1" dirty="0"/>
            </a:p>
          </p:txBody>
        </p:sp>
        <p:sp>
          <p:nvSpPr>
            <p:cNvPr id="165" name="TextBox 164"/>
            <p:cNvSpPr txBox="1"/>
            <p:nvPr/>
          </p:nvSpPr>
          <p:spPr>
            <a:xfrm>
              <a:off x="6779419" y="3542091"/>
              <a:ext cx="492443" cy="369332"/>
            </a:xfrm>
            <a:prstGeom prst="rect">
              <a:avLst/>
            </a:prstGeom>
            <a:noFill/>
          </p:spPr>
          <p:txBody>
            <a:bodyPr wrap="none" lIns="0" tIns="0" rIns="0" bIns="0" rtlCol="0" anchor="ctr">
              <a:noAutofit/>
            </a:bodyPr>
            <a:lstStyle/>
            <a:p>
              <a:pPr algn="ctr"/>
              <a:r>
                <a:rPr lang="en-US" b="1" dirty="0" smtClean="0"/>
                <a:t>12</a:t>
              </a:r>
              <a:endParaRPr lang="en-US" b="1" dirty="0"/>
            </a:p>
          </p:txBody>
        </p:sp>
      </p:grpSp>
      <p:grpSp>
        <p:nvGrpSpPr>
          <p:cNvPr id="38" name="Group 37"/>
          <p:cNvGrpSpPr/>
          <p:nvPr/>
        </p:nvGrpSpPr>
        <p:grpSpPr>
          <a:xfrm>
            <a:off x="8231358" y="4242349"/>
            <a:ext cx="1097280" cy="1869017"/>
            <a:chOff x="8231358" y="4083985"/>
            <a:chExt cx="1097280" cy="1869017"/>
          </a:xfrm>
        </p:grpSpPr>
        <p:grpSp>
          <p:nvGrpSpPr>
            <p:cNvPr id="71" name="Group 70"/>
            <p:cNvGrpSpPr/>
            <p:nvPr/>
          </p:nvGrpSpPr>
          <p:grpSpPr>
            <a:xfrm>
              <a:off x="8495917" y="4647995"/>
              <a:ext cx="528093" cy="1305007"/>
              <a:chOff x="2714934" y="3268577"/>
              <a:chExt cx="528093" cy="1305007"/>
            </a:xfrm>
          </p:grpSpPr>
          <p:pic>
            <p:nvPicPr>
              <p:cNvPr id="72" name="Picture 71"/>
              <p:cNvPicPr>
                <a:picLocks noChangeAspect="1"/>
              </p:cNvPicPr>
              <p:nvPr/>
            </p:nvPicPr>
            <p:blipFill>
              <a:blip r:embed="rId4">
                <a:duotone>
                  <a:schemeClr val="accent2">
                    <a:shade val="45000"/>
                    <a:satMod val="135000"/>
                  </a:schemeClr>
                  <a:prstClr val="white"/>
                </a:duotone>
              </a:blip>
              <a:stretch>
                <a:fillRect/>
              </a:stretch>
            </p:blipFill>
            <p:spPr>
              <a:xfrm>
                <a:off x="2714934" y="3268577"/>
                <a:ext cx="528093" cy="728128"/>
              </a:xfrm>
              <a:prstGeom prst="rect">
                <a:avLst/>
              </a:prstGeom>
            </p:spPr>
          </p:pic>
          <p:cxnSp>
            <p:nvCxnSpPr>
              <p:cNvPr id="73" name="Straight Connector 72"/>
              <p:cNvCxnSpPr/>
              <p:nvPr/>
            </p:nvCxnSpPr>
            <p:spPr>
              <a:xfrm flipH="1">
                <a:off x="2967317" y="3988242"/>
                <a:ext cx="1" cy="585342"/>
              </a:xfrm>
              <a:prstGeom prst="line">
                <a:avLst/>
              </a:prstGeom>
              <a:ln w="38100">
                <a:solidFill>
                  <a:srgbClr val="C86E31"/>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a:off x="8231358" y="4083985"/>
              <a:ext cx="1097280" cy="365760"/>
            </a:xfrm>
            <a:prstGeom prst="rect">
              <a:avLst/>
            </a:prstGeom>
            <a:noFill/>
          </p:spPr>
          <p:txBody>
            <a:bodyPr wrap="none" lIns="0" tIns="0" rIns="0" bIns="0" rtlCol="0">
              <a:noAutofit/>
            </a:bodyPr>
            <a:lstStyle/>
            <a:p>
              <a:pPr algn="ctr">
                <a:lnSpc>
                  <a:spcPts val="1400"/>
                </a:lnSpc>
              </a:pPr>
              <a:r>
                <a:rPr lang="en-US" sz="1400" b="1" dirty="0" smtClean="0"/>
                <a:t>Conduct</a:t>
              </a:r>
            </a:p>
            <a:p>
              <a:pPr algn="ctr">
                <a:lnSpc>
                  <a:spcPts val="1400"/>
                </a:lnSpc>
              </a:pPr>
              <a:r>
                <a:rPr lang="en-US" sz="1400" b="1" dirty="0" smtClean="0"/>
                <a:t>Blended</a:t>
              </a:r>
            </a:p>
            <a:p>
              <a:pPr algn="ctr">
                <a:lnSpc>
                  <a:spcPts val="1400"/>
                </a:lnSpc>
              </a:pPr>
              <a:r>
                <a:rPr lang="en-US" sz="1400" b="1" dirty="0" smtClean="0"/>
                <a:t>Training</a:t>
              </a:r>
              <a:endParaRPr lang="en-US" sz="1400" b="1" dirty="0"/>
            </a:p>
          </p:txBody>
        </p:sp>
        <p:sp>
          <p:nvSpPr>
            <p:cNvPr id="168" name="TextBox 167"/>
            <p:cNvSpPr txBox="1"/>
            <p:nvPr/>
          </p:nvSpPr>
          <p:spPr>
            <a:xfrm>
              <a:off x="8498634" y="4718688"/>
              <a:ext cx="492443" cy="369332"/>
            </a:xfrm>
            <a:prstGeom prst="rect">
              <a:avLst/>
            </a:prstGeom>
            <a:noFill/>
          </p:spPr>
          <p:txBody>
            <a:bodyPr wrap="none" lIns="0" tIns="0" rIns="0" bIns="0" rtlCol="0" anchor="ctr">
              <a:noAutofit/>
            </a:bodyPr>
            <a:lstStyle/>
            <a:p>
              <a:pPr algn="ctr"/>
              <a:r>
                <a:rPr lang="en-US" b="1" dirty="0" smtClean="0"/>
                <a:t>15</a:t>
              </a:r>
              <a:endParaRPr lang="en-US" b="1" dirty="0"/>
            </a:p>
          </p:txBody>
        </p:sp>
      </p:grpSp>
      <p:grpSp>
        <p:nvGrpSpPr>
          <p:cNvPr id="39" name="Group 38"/>
          <p:cNvGrpSpPr/>
          <p:nvPr/>
        </p:nvGrpSpPr>
        <p:grpSpPr>
          <a:xfrm>
            <a:off x="8779998" y="3631126"/>
            <a:ext cx="1097280" cy="2521827"/>
            <a:chOff x="8779998" y="3472762"/>
            <a:chExt cx="1097280" cy="2521827"/>
          </a:xfrm>
        </p:grpSpPr>
        <p:grpSp>
          <p:nvGrpSpPr>
            <p:cNvPr id="75" name="Group 74"/>
            <p:cNvGrpSpPr/>
            <p:nvPr/>
          </p:nvGrpSpPr>
          <p:grpSpPr>
            <a:xfrm>
              <a:off x="9091317" y="4114317"/>
              <a:ext cx="528093" cy="1880272"/>
              <a:chOff x="3311257" y="2684168"/>
              <a:chExt cx="528093" cy="1880272"/>
            </a:xfrm>
          </p:grpSpPr>
          <p:cxnSp>
            <p:nvCxnSpPr>
              <p:cNvPr id="76" name="Straight Connector 75"/>
              <p:cNvCxnSpPr/>
              <p:nvPr/>
            </p:nvCxnSpPr>
            <p:spPr>
              <a:xfrm flipH="1">
                <a:off x="3565030" y="3375720"/>
                <a:ext cx="1" cy="1188720"/>
              </a:xfrm>
              <a:prstGeom prst="line">
                <a:avLst/>
              </a:prstGeom>
              <a:ln w="38100">
                <a:solidFill>
                  <a:srgbClr val="4167AA"/>
                </a:solidFill>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4">
                <a:duotone>
                  <a:schemeClr val="accent5">
                    <a:shade val="45000"/>
                    <a:satMod val="135000"/>
                  </a:schemeClr>
                  <a:prstClr val="white"/>
                </a:duotone>
              </a:blip>
              <a:stretch>
                <a:fillRect/>
              </a:stretch>
            </p:blipFill>
            <p:spPr>
              <a:xfrm>
                <a:off x="3311257" y="2684168"/>
                <a:ext cx="528093" cy="728128"/>
              </a:xfrm>
              <a:prstGeom prst="rect">
                <a:avLst/>
              </a:prstGeom>
            </p:spPr>
          </p:pic>
        </p:grpSp>
        <p:sp>
          <p:nvSpPr>
            <p:cNvPr id="109" name="TextBox 108"/>
            <p:cNvSpPr txBox="1"/>
            <p:nvPr/>
          </p:nvSpPr>
          <p:spPr>
            <a:xfrm>
              <a:off x="8779998" y="3472762"/>
              <a:ext cx="1097280" cy="365760"/>
            </a:xfrm>
            <a:prstGeom prst="rect">
              <a:avLst/>
            </a:prstGeom>
            <a:noFill/>
          </p:spPr>
          <p:txBody>
            <a:bodyPr wrap="none" lIns="0" tIns="0" rIns="0" bIns="0" rtlCol="0">
              <a:noAutofit/>
            </a:bodyPr>
            <a:lstStyle/>
            <a:p>
              <a:pPr algn="ctr">
                <a:lnSpc>
                  <a:spcPts val="1400"/>
                </a:lnSpc>
              </a:pPr>
              <a:r>
                <a:rPr lang="en-US" sz="1400" b="1" dirty="0" smtClean="0"/>
                <a:t>Perform</a:t>
              </a:r>
            </a:p>
            <a:p>
              <a:pPr algn="ctr">
                <a:lnSpc>
                  <a:spcPts val="1400"/>
                </a:lnSpc>
              </a:pPr>
              <a:r>
                <a:rPr lang="en-US" sz="1400" b="1" dirty="0" smtClean="0"/>
                <a:t>Criticality</a:t>
              </a:r>
            </a:p>
            <a:p>
              <a:pPr algn="ctr">
                <a:lnSpc>
                  <a:spcPts val="1400"/>
                </a:lnSpc>
              </a:pPr>
              <a:r>
                <a:rPr lang="en-US" sz="1400" b="1" dirty="0" smtClean="0"/>
                <a:t>Analysis</a:t>
              </a:r>
              <a:endParaRPr lang="en-US" sz="1400" b="1" dirty="0"/>
            </a:p>
          </p:txBody>
        </p:sp>
        <p:sp>
          <p:nvSpPr>
            <p:cNvPr id="169" name="TextBox 168"/>
            <p:cNvSpPr txBox="1"/>
            <p:nvPr/>
          </p:nvSpPr>
          <p:spPr>
            <a:xfrm>
              <a:off x="9098868" y="4194869"/>
              <a:ext cx="492443" cy="369332"/>
            </a:xfrm>
            <a:prstGeom prst="rect">
              <a:avLst/>
            </a:prstGeom>
            <a:noFill/>
          </p:spPr>
          <p:txBody>
            <a:bodyPr wrap="none" lIns="0" tIns="0" rIns="0" bIns="0" rtlCol="0" anchor="ctr">
              <a:noAutofit/>
            </a:bodyPr>
            <a:lstStyle/>
            <a:p>
              <a:pPr algn="ctr"/>
              <a:r>
                <a:rPr lang="en-US" b="1" dirty="0" smtClean="0"/>
                <a:t>16</a:t>
              </a:r>
              <a:endParaRPr lang="en-US" b="1" dirty="0"/>
            </a:p>
          </p:txBody>
        </p:sp>
      </p:grpSp>
      <p:grpSp>
        <p:nvGrpSpPr>
          <p:cNvPr id="40" name="Group 39"/>
          <p:cNvGrpSpPr/>
          <p:nvPr/>
        </p:nvGrpSpPr>
        <p:grpSpPr>
          <a:xfrm>
            <a:off x="9411403" y="4355981"/>
            <a:ext cx="1097280" cy="1755385"/>
            <a:chOff x="9411403" y="4197617"/>
            <a:chExt cx="1097280" cy="1755385"/>
          </a:xfrm>
        </p:grpSpPr>
        <p:grpSp>
          <p:nvGrpSpPr>
            <p:cNvPr id="78" name="Group 77"/>
            <p:cNvGrpSpPr/>
            <p:nvPr/>
          </p:nvGrpSpPr>
          <p:grpSpPr>
            <a:xfrm>
              <a:off x="9661315" y="4649932"/>
              <a:ext cx="528093" cy="1303070"/>
              <a:chOff x="985536" y="3030791"/>
              <a:chExt cx="528093" cy="1303070"/>
            </a:xfrm>
          </p:grpSpPr>
          <p:pic>
            <p:nvPicPr>
              <p:cNvPr id="79" name="Picture 78"/>
              <p:cNvPicPr>
                <a:picLocks noChangeAspect="1"/>
              </p:cNvPicPr>
              <p:nvPr/>
            </p:nvPicPr>
            <p:blipFill>
              <a:blip r:embed="rId4">
                <a:duotone>
                  <a:schemeClr val="accent6">
                    <a:shade val="45000"/>
                    <a:satMod val="135000"/>
                  </a:schemeClr>
                  <a:prstClr val="white"/>
                </a:duotone>
              </a:blip>
              <a:stretch>
                <a:fillRect/>
              </a:stretch>
            </p:blipFill>
            <p:spPr>
              <a:xfrm>
                <a:off x="985536" y="3030791"/>
                <a:ext cx="528093" cy="728128"/>
              </a:xfrm>
              <a:prstGeom prst="rect">
                <a:avLst/>
              </a:prstGeom>
            </p:spPr>
          </p:pic>
          <p:cxnSp>
            <p:nvCxnSpPr>
              <p:cNvPr id="80" name="Straight Connector 79"/>
              <p:cNvCxnSpPr/>
              <p:nvPr/>
            </p:nvCxnSpPr>
            <p:spPr>
              <a:xfrm flipH="1">
                <a:off x="1239309" y="3748645"/>
                <a:ext cx="1" cy="585216"/>
              </a:xfrm>
              <a:prstGeom prst="line">
                <a:avLst/>
              </a:prstGeom>
              <a:ln w="38100">
                <a:solidFill>
                  <a:srgbClr val="699A47"/>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9411403" y="4197617"/>
              <a:ext cx="1097280" cy="365760"/>
            </a:xfrm>
            <a:prstGeom prst="rect">
              <a:avLst/>
            </a:prstGeom>
            <a:noFill/>
          </p:spPr>
          <p:txBody>
            <a:bodyPr wrap="none" lIns="0" tIns="0" rIns="0" bIns="0" rtlCol="0">
              <a:noAutofit/>
            </a:bodyPr>
            <a:lstStyle/>
            <a:p>
              <a:pPr algn="ctr">
                <a:lnSpc>
                  <a:spcPts val="1400"/>
                </a:lnSpc>
              </a:pPr>
              <a:r>
                <a:rPr lang="en-US" sz="1400" b="1" dirty="0" smtClean="0"/>
                <a:t>Perform</a:t>
              </a:r>
            </a:p>
            <a:p>
              <a:pPr algn="ctr">
                <a:lnSpc>
                  <a:spcPts val="1400"/>
                </a:lnSpc>
              </a:pPr>
              <a:r>
                <a:rPr lang="en-US" sz="1400" b="1" dirty="0" smtClean="0"/>
                <a:t>RCM/PMO</a:t>
              </a:r>
            </a:p>
            <a:p>
              <a:pPr algn="ctr">
                <a:lnSpc>
                  <a:spcPts val="1400"/>
                </a:lnSpc>
              </a:pPr>
              <a:r>
                <a:rPr lang="en-US" sz="1400" b="1" dirty="0" smtClean="0"/>
                <a:t>Analysis</a:t>
              </a:r>
              <a:endParaRPr lang="en-US" sz="1400" b="1" dirty="0"/>
            </a:p>
          </p:txBody>
        </p:sp>
        <p:sp>
          <p:nvSpPr>
            <p:cNvPr id="170" name="TextBox 169"/>
            <p:cNvSpPr txBox="1"/>
            <p:nvPr/>
          </p:nvSpPr>
          <p:spPr>
            <a:xfrm>
              <a:off x="9668866" y="4723236"/>
              <a:ext cx="492443" cy="369332"/>
            </a:xfrm>
            <a:prstGeom prst="rect">
              <a:avLst/>
            </a:prstGeom>
            <a:noFill/>
          </p:spPr>
          <p:txBody>
            <a:bodyPr wrap="none" lIns="0" tIns="0" rIns="0" bIns="0" rtlCol="0" anchor="ctr">
              <a:noAutofit/>
            </a:bodyPr>
            <a:lstStyle/>
            <a:p>
              <a:pPr algn="ctr"/>
              <a:r>
                <a:rPr lang="en-US" b="1" dirty="0" smtClean="0"/>
                <a:t>17</a:t>
              </a:r>
              <a:endParaRPr lang="en-US" b="1" dirty="0"/>
            </a:p>
          </p:txBody>
        </p:sp>
      </p:grpSp>
      <p:grpSp>
        <p:nvGrpSpPr>
          <p:cNvPr id="41" name="Group 40"/>
          <p:cNvGrpSpPr/>
          <p:nvPr/>
        </p:nvGrpSpPr>
        <p:grpSpPr>
          <a:xfrm>
            <a:off x="9924228" y="3662203"/>
            <a:ext cx="1097280" cy="2439836"/>
            <a:chOff x="9924228" y="3503839"/>
            <a:chExt cx="1097280" cy="2439836"/>
          </a:xfrm>
        </p:grpSpPr>
        <p:grpSp>
          <p:nvGrpSpPr>
            <p:cNvPr id="81" name="Group 80"/>
            <p:cNvGrpSpPr/>
            <p:nvPr/>
          </p:nvGrpSpPr>
          <p:grpSpPr>
            <a:xfrm>
              <a:off x="10250668" y="4062155"/>
              <a:ext cx="528093" cy="1881520"/>
              <a:chOff x="1555446" y="3679396"/>
              <a:chExt cx="528093" cy="1881520"/>
            </a:xfrm>
          </p:grpSpPr>
          <p:pic>
            <p:nvPicPr>
              <p:cNvPr id="82" name="Picture 81"/>
              <p:cNvPicPr>
                <a:picLocks noChangeAspect="1"/>
              </p:cNvPicPr>
              <p:nvPr/>
            </p:nvPicPr>
            <p:blipFill>
              <a:blip r:embed="rId4">
                <a:duotone>
                  <a:schemeClr val="accent4">
                    <a:shade val="45000"/>
                    <a:satMod val="135000"/>
                  </a:schemeClr>
                  <a:prstClr val="white"/>
                </a:duotone>
              </a:blip>
              <a:stretch>
                <a:fillRect/>
              </a:stretch>
            </p:blipFill>
            <p:spPr>
              <a:xfrm>
                <a:off x="1555446" y="3679396"/>
                <a:ext cx="528093" cy="728128"/>
              </a:xfrm>
              <a:prstGeom prst="rect">
                <a:avLst/>
              </a:prstGeom>
            </p:spPr>
          </p:pic>
          <p:cxnSp>
            <p:nvCxnSpPr>
              <p:cNvPr id="83" name="Straight Connector 82"/>
              <p:cNvCxnSpPr/>
              <p:nvPr/>
            </p:nvCxnSpPr>
            <p:spPr>
              <a:xfrm flipH="1">
                <a:off x="1805783" y="4372196"/>
                <a:ext cx="1" cy="1188720"/>
              </a:xfrm>
              <a:prstGeom prst="line">
                <a:avLst/>
              </a:prstGeom>
              <a:ln w="38100">
                <a:solidFill>
                  <a:srgbClr val="D7A220"/>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9924228" y="3503839"/>
              <a:ext cx="1097280" cy="365760"/>
            </a:xfrm>
            <a:prstGeom prst="rect">
              <a:avLst/>
            </a:prstGeom>
            <a:noFill/>
          </p:spPr>
          <p:txBody>
            <a:bodyPr wrap="none" lIns="0" tIns="0" rIns="0" bIns="0" rtlCol="0">
              <a:noAutofit/>
            </a:bodyPr>
            <a:lstStyle/>
            <a:p>
              <a:pPr algn="ctr">
                <a:lnSpc>
                  <a:spcPts val="1400"/>
                </a:lnSpc>
              </a:pPr>
              <a:r>
                <a:rPr lang="en-US" sz="1400" b="1" dirty="0" smtClean="0"/>
                <a:t>Optimize</a:t>
              </a:r>
            </a:p>
            <a:p>
              <a:pPr algn="ctr">
                <a:lnSpc>
                  <a:spcPts val="1400"/>
                </a:lnSpc>
              </a:pPr>
              <a:r>
                <a:rPr lang="en-US" sz="1400" b="1" dirty="0" smtClean="0"/>
                <a:t>Planning</a:t>
              </a:r>
            </a:p>
            <a:p>
              <a:pPr algn="ctr">
                <a:lnSpc>
                  <a:spcPts val="1400"/>
                </a:lnSpc>
              </a:pPr>
              <a:r>
                <a:rPr lang="en-US" sz="1400" b="1" dirty="0" smtClean="0"/>
                <a:t>Scheduling</a:t>
              </a:r>
              <a:endParaRPr lang="en-US" sz="1400" b="1" dirty="0"/>
            </a:p>
          </p:txBody>
        </p:sp>
        <p:sp>
          <p:nvSpPr>
            <p:cNvPr id="171" name="TextBox 170"/>
            <p:cNvSpPr txBox="1"/>
            <p:nvPr/>
          </p:nvSpPr>
          <p:spPr>
            <a:xfrm>
              <a:off x="10252825" y="4150538"/>
              <a:ext cx="492443" cy="369332"/>
            </a:xfrm>
            <a:prstGeom prst="rect">
              <a:avLst/>
            </a:prstGeom>
            <a:noFill/>
          </p:spPr>
          <p:txBody>
            <a:bodyPr wrap="none" lIns="0" tIns="0" rIns="0" bIns="0" rtlCol="0" anchor="ctr">
              <a:noAutofit/>
            </a:bodyPr>
            <a:lstStyle/>
            <a:p>
              <a:pPr algn="ctr"/>
              <a:r>
                <a:rPr lang="en-US" b="1" dirty="0" smtClean="0"/>
                <a:t>18</a:t>
              </a:r>
              <a:endParaRPr lang="en-US" b="1" dirty="0"/>
            </a:p>
          </p:txBody>
        </p:sp>
      </p:grpSp>
      <p:grpSp>
        <p:nvGrpSpPr>
          <p:cNvPr id="42" name="Group 41"/>
          <p:cNvGrpSpPr/>
          <p:nvPr/>
        </p:nvGrpSpPr>
        <p:grpSpPr>
          <a:xfrm>
            <a:off x="10549471" y="4151348"/>
            <a:ext cx="1097280" cy="1756582"/>
            <a:chOff x="10549471" y="3992984"/>
            <a:chExt cx="1097280" cy="1756582"/>
          </a:xfrm>
        </p:grpSpPr>
        <p:sp>
          <p:nvSpPr>
            <p:cNvPr id="103" name="TextBox 102"/>
            <p:cNvSpPr txBox="1"/>
            <p:nvPr/>
          </p:nvSpPr>
          <p:spPr>
            <a:xfrm>
              <a:off x="10549471" y="3992984"/>
              <a:ext cx="1097280" cy="365760"/>
            </a:xfrm>
            <a:prstGeom prst="rect">
              <a:avLst/>
            </a:prstGeom>
            <a:noFill/>
          </p:spPr>
          <p:txBody>
            <a:bodyPr wrap="none" lIns="0" tIns="0" rIns="0" bIns="0" rtlCol="0">
              <a:noAutofit/>
            </a:bodyPr>
            <a:lstStyle/>
            <a:p>
              <a:pPr algn="ctr">
                <a:lnSpc>
                  <a:spcPts val="1400"/>
                </a:lnSpc>
              </a:pPr>
              <a:r>
                <a:rPr lang="en-US" sz="1400" b="1" dirty="0" smtClean="0"/>
                <a:t>Impl.</a:t>
              </a:r>
            </a:p>
            <a:p>
              <a:pPr algn="ctr">
                <a:lnSpc>
                  <a:spcPts val="1400"/>
                </a:lnSpc>
              </a:pPr>
              <a:r>
                <a:rPr lang="en-US" sz="1400" b="1" dirty="0" smtClean="0"/>
                <a:t>Mobile</a:t>
              </a:r>
            </a:p>
            <a:p>
              <a:pPr algn="ctr">
                <a:lnSpc>
                  <a:spcPts val="1400"/>
                </a:lnSpc>
              </a:pPr>
              <a:r>
                <a:rPr lang="en-US" sz="1400" b="1" dirty="0" smtClean="0"/>
                <a:t>Solution</a:t>
              </a:r>
              <a:endParaRPr lang="en-US" sz="1400" b="1" dirty="0"/>
            </a:p>
          </p:txBody>
        </p:sp>
        <p:grpSp>
          <p:nvGrpSpPr>
            <p:cNvPr id="84" name="Group 83"/>
            <p:cNvGrpSpPr/>
            <p:nvPr/>
          </p:nvGrpSpPr>
          <p:grpSpPr>
            <a:xfrm>
              <a:off x="10822228" y="4460574"/>
              <a:ext cx="528093" cy="1288992"/>
              <a:chOff x="2145255" y="2721911"/>
              <a:chExt cx="528093" cy="1288992"/>
            </a:xfrm>
          </p:grpSpPr>
          <p:pic>
            <p:nvPicPr>
              <p:cNvPr id="85" name="Picture 84"/>
              <p:cNvPicPr>
                <a:picLocks noChangeAspect="1"/>
              </p:cNvPicPr>
              <p:nvPr/>
            </p:nvPicPr>
            <p:blipFill>
              <a:blip r:embed="rId4">
                <a:grayscl/>
              </a:blip>
              <a:stretch>
                <a:fillRect/>
              </a:stretch>
            </p:blipFill>
            <p:spPr>
              <a:xfrm>
                <a:off x="2145255" y="2721911"/>
                <a:ext cx="528093" cy="728128"/>
              </a:xfrm>
              <a:prstGeom prst="rect">
                <a:avLst/>
              </a:prstGeom>
            </p:spPr>
          </p:pic>
          <p:cxnSp>
            <p:nvCxnSpPr>
              <p:cNvPr id="86" name="Straight Connector 85"/>
              <p:cNvCxnSpPr/>
              <p:nvPr/>
            </p:nvCxnSpPr>
            <p:spPr>
              <a:xfrm flipH="1">
                <a:off x="2397905" y="3425687"/>
                <a:ext cx="1" cy="585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10817787" y="4530187"/>
              <a:ext cx="492443" cy="369332"/>
            </a:xfrm>
            <a:prstGeom prst="rect">
              <a:avLst/>
            </a:prstGeom>
            <a:noFill/>
          </p:spPr>
          <p:txBody>
            <a:bodyPr wrap="none" lIns="0" tIns="0" rIns="0" bIns="0" rtlCol="0" anchor="ctr">
              <a:noAutofit/>
            </a:bodyPr>
            <a:lstStyle/>
            <a:p>
              <a:pPr algn="ctr"/>
              <a:r>
                <a:rPr lang="en-US" b="1" dirty="0" smtClean="0"/>
                <a:t>19</a:t>
              </a:r>
              <a:endParaRPr lang="en-US" b="1" dirty="0"/>
            </a:p>
          </p:txBody>
        </p:sp>
      </p:grpSp>
      <p:sp>
        <p:nvSpPr>
          <p:cNvPr id="11" name="TextBox 10"/>
          <p:cNvSpPr txBox="1"/>
          <p:nvPr/>
        </p:nvSpPr>
        <p:spPr>
          <a:xfrm>
            <a:off x="44208" y="548005"/>
            <a:ext cx="7305045" cy="1355420"/>
          </a:xfrm>
          <a:prstGeom prst="rect">
            <a:avLst/>
          </a:prstGeom>
          <a:noFill/>
          <a:ln w="31750">
            <a:noFill/>
          </a:ln>
        </p:spPr>
        <p:txBody>
          <a:bodyPr wrap="square" lIns="45720" tIns="0" rIns="45720" bIns="0" rtlCol="0" anchor="ctr">
            <a:noAutofit/>
          </a:bodyPr>
          <a:lstStyle/>
          <a:p>
            <a:pPr>
              <a:spcAft>
                <a:spcPts val="600"/>
              </a:spcAft>
            </a:pPr>
            <a:r>
              <a:rPr lang="en-US" sz="2000" b="1" dirty="0" smtClean="0"/>
              <a:t>Assumption:</a:t>
            </a:r>
          </a:p>
          <a:p>
            <a:pPr marL="285750" indent="-285750">
              <a:lnSpc>
                <a:spcPts val="1700"/>
              </a:lnSpc>
              <a:buFont typeface="Courier New" panose="02070309020205020404" pitchFamily="49" charset="0"/>
              <a:buChar char="o"/>
            </a:pPr>
            <a:r>
              <a:rPr lang="en-US" b="1" dirty="0" smtClean="0"/>
              <a:t>CMMS is installed.</a:t>
            </a:r>
          </a:p>
          <a:p>
            <a:pPr marL="285750" indent="-285750">
              <a:lnSpc>
                <a:spcPts val="1700"/>
              </a:lnSpc>
              <a:buFont typeface="Courier New" panose="02070309020205020404" pitchFamily="49" charset="0"/>
              <a:buChar char="o"/>
            </a:pPr>
            <a:r>
              <a:rPr lang="en-US" b="1" dirty="0" smtClean="0"/>
              <a:t>Organization requests assistance in Asset Management processes</a:t>
            </a:r>
          </a:p>
          <a:p>
            <a:pPr marL="285750" indent="-285750">
              <a:lnSpc>
                <a:spcPts val="1700"/>
              </a:lnSpc>
              <a:buFont typeface="Courier New" panose="02070309020205020404" pitchFamily="49" charset="0"/>
              <a:buChar char="o"/>
            </a:pPr>
            <a:r>
              <a:rPr lang="en-US" b="1" dirty="0" smtClean="0"/>
              <a:t>Requests Long Range Plan showing improvement </a:t>
            </a:r>
            <a:r>
              <a:rPr lang="en-US" b="1" dirty="0" smtClean="0"/>
              <a:t>initiatives</a:t>
            </a:r>
          </a:p>
          <a:p>
            <a:pPr marL="285750" indent="-285750">
              <a:lnSpc>
                <a:spcPts val="1700"/>
              </a:lnSpc>
              <a:buFont typeface="Courier New" panose="02070309020205020404" pitchFamily="49" charset="0"/>
              <a:buChar char="o"/>
            </a:pPr>
            <a:r>
              <a:rPr lang="en-US" b="1" dirty="0" smtClean="0"/>
              <a:t>Goal: Design the CMMS with intent to extract value-add information</a:t>
            </a:r>
            <a:r>
              <a:rPr lang="en-US" b="1" dirty="0" smtClean="0"/>
              <a:t> </a:t>
            </a:r>
            <a:endParaRPr lang="en-US" b="1" dirty="0" smtClean="0"/>
          </a:p>
        </p:txBody>
      </p:sp>
      <p:grpSp>
        <p:nvGrpSpPr>
          <p:cNvPr id="31" name="Group 30"/>
          <p:cNvGrpSpPr/>
          <p:nvPr/>
        </p:nvGrpSpPr>
        <p:grpSpPr>
          <a:xfrm>
            <a:off x="7661121" y="3335750"/>
            <a:ext cx="1097280" cy="2644110"/>
            <a:chOff x="7661121" y="3177386"/>
            <a:chExt cx="1097280" cy="2644110"/>
          </a:xfrm>
        </p:grpSpPr>
        <p:grpSp>
          <p:nvGrpSpPr>
            <p:cNvPr id="68" name="Group 67"/>
            <p:cNvGrpSpPr/>
            <p:nvPr/>
          </p:nvGrpSpPr>
          <p:grpSpPr>
            <a:xfrm>
              <a:off x="7927127" y="3917596"/>
              <a:ext cx="528093" cy="1903900"/>
              <a:chOff x="2145255" y="2710507"/>
              <a:chExt cx="528093" cy="1903900"/>
            </a:xfrm>
          </p:grpSpPr>
          <p:pic>
            <p:nvPicPr>
              <p:cNvPr id="69" name="Picture 68"/>
              <p:cNvPicPr>
                <a:picLocks noChangeAspect="1"/>
              </p:cNvPicPr>
              <p:nvPr/>
            </p:nvPicPr>
            <p:blipFill>
              <a:blip r:embed="rId4">
                <a:grayscl/>
              </a:blip>
              <a:stretch>
                <a:fillRect/>
              </a:stretch>
            </p:blipFill>
            <p:spPr>
              <a:xfrm>
                <a:off x="2145255" y="2710507"/>
                <a:ext cx="528093" cy="728128"/>
              </a:xfrm>
              <a:prstGeom prst="rect">
                <a:avLst/>
              </a:prstGeom>
            </p:spPr>
          </p:pic>
          <p:cxnSp>
            <p:nvCxnSpPr>
              <p:cNvPr id="70" name="Straight Connector 69"/>
              <p:cNvCxnSpPr/>
              <p:nvPr/>
            </p:nvCxnSpPr>
            <p:spPr>
              <a:xfrm flipH="1">
                <a:off x="2397905" y="3425687"/>
                <a:ext cx="1" cy="1188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TextBox 166"/>
            <p:cNvSpPr txBox="1"/>
            <p:nvPr/>
          </p:nvSpPr>
          <p:spPr>
            <a:xfrm>
              <a:off x="7923736" y="3999861"/>
              <a:ext cx="492443" cy="369332"/>
            </a:xfrm>
            <a:prstGeom prst="rect">
              <a:avLst/>
            </a:prstGeom>
            <a:noFill/>
          </p:spPr>
          <p:txBody>
            <a:bodyPr wrap="none" lIns="0" tIns="0" rIns="0" bIns="0" rtlCol="0" anchor="ctr">
              <a:noAutofit/>
            </a:bodyPr>
            <a:lstStyle/>
            <a:p>
              <a:pPr algn="ctr"/>
              <a:r>
                <a:rPr lang="en-US" b="1" dirty="0" smtClean="0"/>
                <a:t>14</a:t>
              </a:r>
              <a:endParaRPr lang="en-US" b="1" dirty="0"/>
            </a:p>
          </p:txBody>
        </p:sp>
        <p:sp>
          <p:nvSpPr>
            <p:cNvPr id="175" name="TextBox 174"/>
            <p:cNvSpPr txBox="1"/>
            <p:nvPr/>
          </p:nvSpPr>
          <p:spPr>
            <a:xfrm>
              <a:off x="7661121" y="3177386"/>
              <a:ext cx="1097280" cy="365760"/>
            </a:xfrm>
            <a:prstGeom prst="rect">
              <a:avLst/>
            </a:prstGeom>
            <a:noFill/>
          </p:spPr>
          <p:txBody>
            <a:bodyPr wrap="none" lIns="0" tIns="0" rIns="0" bIns="0" rtlCol="0">
              <a:noAutofit/>
            </a:bodyPr>
            <a:lstStyle/>
            <a:p>
              <a:pPr algn="ctr">
                <a:lnSpc>
                  <a:spcPts val="1400"/>
                </a:lnSpc>
              </a:pPr>
              <a:r>
                <a:rPr lang="en-US" sz="1400" b="1" dirty="0" smtClean="0"/>
                <a:t>Implement</a:t>
              </a:r>
            </a:p>
            <a:p>
              <a:pPr algn="ctr">
                <a:lnSpc>
                  <a:spcPts val="1400"/>
                </a:lnSpc>
              </a:pPr>
              <a:r>
                <a:rPr lang="en-US" sz="1400" b="1" dirty="0" smtClean="0"/>
                <a:t>Chronic</a:t>
              </a:r>
            </a:p>
            <a:p>
              <a:pPr algn="ctr">
                <a:lnSpc>
                  <a:spcPts val="1400"/>
                </a:lnSpc>
              </a:pPr>
              <a:r>
                <a:rPr lang="en-US" sz="1400" b="1" dirty="0" smtClean="0"/>
                <a:t>Failure</a:t>
              </a:r>
            </a:p>
            <a:p>
              <a:pPr algn="ctr">
                <a:lnSpc>
                  <a:spcPts val="1400"/>
                </a:lnSpc>
              </a:pPr>
              <a:r>
                <a:rPr lang="en-US" sz="1400" b="1" dirty="0" smtClean="0"/>
                <a:t>Analysis</a:t>
              </a:r>
              <a:endParaRPr lang="en-US" sz="1400" b="1" dirty="0"/>
            </a:p>
          </p:txBody>
        </p:sp>
      </p:grpSp>
      <p:grpSp>
        <p:nvGrpSpPr>
          <p:cNvPr id="20" name="Group 19"/>
          <p:cNvGrpSpPr/>
          <p:nvPr/>
        </p:nvGrpSpPr>
        <p:grpSpPr>
          <a:xfrm>
            <a:off x="1412420" y="3271541"/>
            <a:ext cx="822960" cy="1638881"/>
            <a:chOff x="1412420" y="3113177"/>
            <a:chExt cx="822960" cy="1638881"/>
          </a:xfrm>
        </p:grpSpPr>
        <p:grpSp>
          <p:nvGrpSpPr>
            <p:cNvPr id="35" name="Group 34"/>
            <p:cNvGrpSpPr/>
            <p:nvPr/>
          </p:nvGrpSpPr>
          <p:grpSpPr>
            <a:xfrm>
              <a:off x="1565720" y="3443093"/>
              <a:ext cx="528093" cy="1308965"/>
              <a:chOff x="1565720" y="3443093"/>
              <a:chExt cx="528093" cy="1308965"/>
            </a:xfrm>
          </p:grpSpPr>
          <p:pic>
            <p:nvPicPr>
              <p:cNvPr id="8" name="Picture 7"/>
              <p:cNvPicPr>
                <a:picLocks noChangeAspect="1"/>
              </p:cNvPicPr>
              <p:nvPr/>
            </p:nvPicPr>
            <p:blipFill>
              <a:blip r:embed="rId4">
                <a:duotone>
                  <a:schemeClr val="accent4">
                    <a:shade val="45000"/>
                    <a:satMod val="135000"/>
                  </a:schemeClr>
                  <a:prstClr val="white"/>
                </a:duotone>
              </a:blip>
              <a:stretch>
                <a:fillRect/>
              </a:stretch>
            </p:blipFill>
            <p:spPr>
              <a:xfrm>
                <a:off x="1565720" y="3443093"/>
                <a:ext cx="528093" cy="728128"/>
              </a:xfrm>
              <a:prstGeom prst="rect">
                <a:avLst/>
              </a:prstGeom>
            </p:spPr>
          </p:pic>
          <p:cxnSp>
            <p:nvCxnSpPr>
              <p:cNvPr id="32" name="Straight Connector 31"/>
              <p:cNvCxnSpPr/>
              <p:nvPr/>
            </p:nvCxnSpPr>
            <p:spPr>
              <a:xfrm flipH="1">
                <a:off x="1816057" y="4166716"/>
                <a:ext cx="1" cy="585342"/>
              </a:xfrm>
              <a:prstGeom prst="line">
                <a:avLst/>
              </a:prstGeom>
              <a:ln w="38100">
                <a:solidFill>
                  <a:srgbClr val="D7A220"/>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1562175" y="3507327"/>
              <a:ext cx="492443" cy="369332"/>
            </a:xfrm>
            <a:prstGeom prst="rect">
              <a:avLst/>
            </a:prstGeom>
            <a:noFill/>
          </p:spPr>
          <p:txBody>
            <a:bodyPr wrap="none" lIns="0" tIns="0" rIns="0" bIns="0" rtlCol="0" anchor="ctr">
              <a:noAutofit/>
            </a:bodyPr>
            <a:lstStyle/>
            <a:p>
              <a:pPr algn="ctr"/>
              <a:r>
                <a:rPr lang="en-US" b="1" dirty="0" smtClean="0"/>
                <a:t>03</a:t>
              </a:r>
              <a:endParaRPr lang="en-US" b="1" dirty="0"/>
            </a:p>
          </p:txBody>
        </p:sp>
        <p:sp>
          <p:nvSpPr>
            <p:cNvPr id="93" name="TextBox 92"/>
            <p:cNvSpPr txBox="1"/>
            <p:nvPr/>
          </p:nvSpPr>
          <p:spPr>
            <a:xfrm>
              <a:off x="1412420" y="3113177"/>
              <a:ext cx="822960" cy="365760"/>
            </a:xfrm>
            <a:prstGeom prst="rect">
              <a:avLst/>
            </a:prstGeom>
            <a:noFill/>
          </p:spPr>
          <p:txBody>
            <a:bodyPr wrap="none" lIns="0" tIns="0" rIns="0" bIns="0" rtlCol="0">
              <a:noAutofit/>
            </a:bodyPr>
            <a:lstStyle/>
            <a:p>
              <a:pPr algn="ctr">
                <a:lnSpc>
                  <a:spcPts val="1400"/>
                </a:lnSpc>
              </a:pPr>
              <a:r>
                <a:rPr lang="en-US" sz="1400" b="1" dirty="0" smtClean="0"/>
                <a:t>Identify</a:t>
              </a:r>
            </a:p>
            <a:p>
              <a:pPr algn="ctr">
                <a:lnSpc>
                  <a:spcPts val="1400"/>
                </a:lnSpc>
              </a:pPr>
              <a:r>
                <a:rPr lang="en-US" sz="1400" b="1" dirty="0" smtClean="0"/>
                <a:t>Stakeholders</a:t>
              </a:r>
              <a:endParaRPr lang="en-US" sz="1400" b="1" dirty="0"/>
            </a:p>
          </p:txBody>
        </p:sp>
      </p:grpSp>
      <p:grpSp>
        <p:nvGrpSpPr>
          <p:cNvPr id="24" name="Group 23"/>
          <p:cNvGrpSpPr/>
          <p:nvPr/>
        </p:nvGrpSpPr>
        <p:grpSpPr>
          <a:xfrm>
            <a:off x="3705746" y="2880702"/>
            <a:ext cx="822960" cy="1821131"/>
            <a:chOff x="3705746" y="2722338"/>
            <a:chExt cx="822960" cy="1821131"/>
          </a:xfrm>
        </p:grpSpPr>
        <p:grpSp>
          <p:nvGrpSpPr>
            <p:cNvPr id="45" name="Group 44"/>
            <p:cNvGrpSpPr/>
            <p:nvPr/>
          </p:nvGrpSpPr>
          <p:grpSpPr>
            <a:xfrm>
              <a:off x="3881550" y="3234834"/>
              <a:ext cx="528093" cy="1308635"/>
              <a:chOff x="985536" y="3112687"/>
              <a:chExt cx="528093" cy="1308635"/>
            </a:xfrm>
          </p:grpSpPr>
          <p:pic>
            <p:nvPicPr>
              <p:cNvPr id="46" name="Picture 45"/>
              <p:cNvPicPr>
                <a:picLocks noChangeAspect="1"/>
              </p:cNvPicPr>
              <p:nvPr/>
            </p:nvPicPr>
            <p:blipFill>
              <a:blip r:embed="rId4">
                <a:duotone>
                  <a:schemeClr val="accent6">
                    <a:shade val="45000"/>
                    <a:satMod val="135000"/>
                  </a:schemeClr>
                  <a:prstClr val="white"/>
                </a:duotone>
              </a:blip>
              <a:stretch>
                <a:fillRect/>
              </a:stretch>
            </p:blipFill>
            <p:spPr>
              <a:xfrm>
                <a:off x="985536" y="3112687"/>
                <a:ext cx="528093" cy="728128"/>
              </a:xfrm>
              <a:prstGeom prst="rect">
                <a:avLst/>
              </a:prstGeom>
            </p:spPr>
          </p:pic>
          <p:cxnSp>
            <p:nvCxnSpPr>
              <p:cNvPr id="47" name="Straight Connector 46"/>
              <p:cNvCxnSpPr/>
              <p:nvPr/>
            </p:nvCxnSpPr>
            <p:spPr>
              <a:xfrm flipH="1">
                <a:off x="1239309" y="3836106"/>
                <a:ext cx="1" cy="585216"/>
              </a:xfrm>
              <a:prstGeom prst="line">
                <a:avLst/>
              </a:prstGeom>
              <a:ln w="38100">
                <a:solidFill>
                  <a:srgbClr val="699A47"/>
                </a:solidFill>
              </a:ln>
            </p:spPr>
            <p:style>
              <a:lnRef idx="1">
                <a:schemeClr val="accent1"/>
              </a:lnRef>
              <a:fillRef idx="0">
                <a:schemeClr val="accent1"/>
              </a:fillRef>
              <a:effectRef idx="0">
                <a:schemeClr val="accent1"/>
              </a:effectRef>
              <a:fontRef idx="minor">
                <a:schemeClr val="tx1"/>
              </a:fontRef>
            </p:style>
          </p:cxnSp>
        </p:grpSp>
        <p:sp>
          <p:nvSpPr>
            <p:cNvPr id="160" name="TextBox 159"/>
            <p:cNvSpPr txBox="1"/>
            <p:nvPr/>
          </p:nvSpPr>
          <p:spPr>
            <a:xfrm>
              <a:off x="3886200" y="3288268"/>
              <a:ext cx="492443" cy="369332"/>
            </a:xfrm>
            <a:prstGeom prst="rect">
              <a:avLst/>
            </a:prstGeom>
            <a:noFill/>
          </p:spPr>
          <p:txBody>
            <a:bodyPr wrap="none" lIns="0" tIns="0" rIns="0" bIns="0" rtlCol="0" anchor="ctr">
              <a:noAutofit/>
            </a:bodyPr>
            <a:lstStyle/>
            <a:p>
              <a:pPr algn="ctr"/>
              <a:r>
                <a:rPr lang="en-US" b="1" dirty="0" smtClean="0"/>
                <a:t>07</a:t>
              </a:r>
              <a:endParaRPr lang="en-US" b="1" dirty="0"/>
            </a:p>
          </p:txBody>
        </p:sp>
        <p:sp>
          <p:nvSpPr>
            <p:cNvPr id="176" name="TextBox 175"/>
            <p:cNvSpPr txBox="1"/>
            <p:nvPr/>
          </p:nvSpPr>
          <p:spPr>
            <a:xfrm>
              <a:off x="3705746" y="2722338"/>
              <a:ext cx="822960" cy="365760"/>
            </a:xfrm>
            <a:prstGeom prst="rect">
              <a:avLst/>
            </a:prstGeom>
            <a:noFill/>
          </p:spPr>
          <p:txBody>
            <a:bodyPr wrap="none" lIns="0" tIns="0" rIns="0" bIns="0" rtlCol="0">
              <a:noAutofit/>
            </a:bodyPr>
            <a:lstStyle/>
            <a:p>
              <a:pPr algn="ctr">
                <a:lnSpc>
                  <a:spcPts val="1400"/>
                </a:lnSpc>
              </a:pPr>
              <a:r>
                <a:rPr lang="en-US" sz="1400" b="1" dirty="0" smtClean="0"/>
                <a:t>Create</a:t>
              </a:r>
            </a:p>
            <a:p>
              <a:pPr algn="ctr">
                <a:lnSpc>
                  <a:spcPts val="1400"/>
                </a:lnSpc>
              </a:pPr>
              <a:r>
                <a:rPr lang="en-US" sz="1400" b="1" dirty="0" smtClean="0"/>
                <a:t>AS-IS</a:t>
              </a:r>
            </a:p>
            <a:p>
              <a:pPr algn="ctr">
                <a:lnSpc>
                  <a:spcPts val="1400"/>
                </a:lnSpc>
              </a:pPr>
              <a:r>
                <a:rPr lang="en-US" sz="1400" b="1" dirty="0" smtClean="0"/>
                <a:t>TO-BE</a:t>
              </a:r>
              <a:endParaRPr lang="en-US" sz="1400" b="1" dirty="0"/>
            </a:p>
          </p:txBody>
        </p:sp>
      </p:grpSp>
      <p:grpSp>
        <p:nvGrpSpPr>
          <p:cNvPr id="25" name="Group 24"/>
          <p:cNvGrpSpPr/>
          <p:nvPr/>
        </p:nvGrpSpPr>
        <p:grpSpPr>
          <a:xfrm>
            <a:off x="4251054" y="2384000"/>
            <a:ext cx="822960" cy="2390379"/>
            <a:chOff x="4251054" y="2225636"/>
            <a:chExt cx="822960" cy="2390379"/>
          </a:xfrm>
        </p:grpSpPr>
        <p:grpSp>
          <p:nvGrpSpPr>
            <p:cNvPr id="49" name="Group 48"/>
            <p:cNvGrpSpPr/>
            <p:nvPr/>
          </p:nvGrpSpPr>
          <p:grpSpPr>
            <a:xfrm>
              <a:off x="4457530" y="2734495"/>
              <a:ext cx="528093" cy="1881520"/>
              <a:chOff x="1555446" y="3679396"/>
              <a:chExt cx="528093" cy="1881520"/>
            </a:xfrm>
          </p:grpSpPr>
          <p:pic>
            <p:nvPicPr>
              <p:cNvPr id="50" name="Picture 49"/>
              <p:cNvPicPr>
                <a:picLocks noChangeAspect="1"/>
              </p:cNvPicPr>
              <p:nvPr/>
            </p:nvPicPr>
            <p:blipFill>
              <a:blip r:embed="rId4">
                <a:duotone>
                  <a:schemeClr val="accent4">
                    <a:shade val="45000"/>
                    <a:satMod val="135000"/>
                  </a:schemeClr>
                  <a:prstClr val="white"/>
                </a:duotone>
              </a:blip>
              <a:stretch>
                <a:fillRect/>
              </a:stretch>
            </p:blipFill>
            <p:spPr>
              <a:xfrm>
                <a:off x="1555446" y="3679396"/>
                <a:ext cx="528093" cy="728128"/>
              </a:xfrm>
              <a:prstGeom prst="rect">
                <a:avLst/>
              </a:prstGeom>
            </p:spPr>
          </p:pic>
          <p:cxnSp>
            <p:nvCxnSpPr>
              <p:cNvPr id="51" name="Straight Connector 50"/>
              <p:cNvCxnSpPr/>
              <p:nvPr/>
            </p:nvCxnSpPr>
            <p:spPr>
              <a:xfrm flipH="1">
                <a:off x="1805783" y="4372196"/>
                <a:ext cx="1" cy="1188720"/>
              </a:xfrm>
              <a:prstGeom prst="line">
                <a:avLst/>
              </a:prstGeom>
              <a:ln w="38100">
                <a:solidFill>
                  <a:srgbClr val="D7A220"/>
                </a:solidFill>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4470528" y="2814510"/>
              <a:ext cx="492443" cy="369332"/>
            </a:xfrm>
            <a:prstGeom prst="rect">
              <a:avLst/>
            </a:prstGeom>
            <a:noFill/>
          </p:spPr>
          <p:txBody>
            <a:bodyPr wrap="none" lIns="0" tIns="0" rIns="0" bIns="0" rtlCol="0" anchor="ctr">
              <a:noAutofit/>
            </a:bodyPr>
            <a:lstStyle/>
            <a:p>
              <a:pPr algn="ctr"/>
              <a:r>
                <a:rPr lang="en-US" b="1" dirty="0" smtClean="0"/>
                <a:t>08</a:t>
              </a:r>
              <a:endParaRPr lang="en-US" b="1" dirty="0"/>
            </a:p>
          </p:txBody>
        </p:sp>
        <p:sp>
          <p:nvSpPr>
            <p:cNvPr id="177" name="TextBox 176"/>
            <p:cNvSpPr txBox="1"/>
            <p:nvPr/>
          </p:nvSpPr>
          <p:spPr>
            <a:xfrm>
              <a:off x="4251054" y="2225636"/>
              <a:ext cx="822960" cy="365760"/>
            </a:xfrm>
            <a:prstGeom prst="rect">
              <a:avLst/>
            </a:prstGeom>
            <a:noFill/>
          </p:spPr>
          <p:txBody>
            <a:bodyPr wrap="none" lIns="0" tIns="0" rIns="0" bIns="0" rtlCol="0">
              <a:noAutofit/>
            </a:bodyPr>
            <a:lstStyle/>
            <a:p>
              <a:pPr algn="ctr">
                <a:lnSpc>
                  <a:spcPts val="1400"/>
                </a:lnSpc>
              </a:pPr>
              <a:r>
                <a:rPr lang="en-US" sz="1400" b="1" dirty="0" smtClean="0"/>
                <a:t>Perform</a:t>
              </a:r>
            </a:p>
            <a:p>
              <a:pPr algn="ctr">
                <a:lnSpc>
                  <a:spcPts val="1400"/>
                </a:lnSpc>
              </a:pPr>
              <a:r>
                <a:rPr lang="en-US" sz="1400" b="1" dirty="0" smtClean="0"/>
                <a:t>GAP</a:t>
              </a:r>
            </a:p>
            <a:p>
              <a:pPr algn="ctr">
                <a:lnSpc>
                  <a:spcPts val="1400"/>
                </a:lnSpc>
              </a:pPr>
              <a:r>
                <a:rPr lang="en-US" sz="1400" b="1" dirty="0" smtClean="0"/>
                <a:t>Analysis</a:t>
              </a:r>
              <a:endParaRPr lang="en-US" sz="1400" b="1" dirty="0"/>
            </a:p>
          </p:txBody>
        </p:sp>
      </p:grpSp>
      <p:grpSp>
        <p:nvGrpSpPr>
          <p:cNvPr id="26" name="Group 25"/>
          <p:cNvGrpSpPr/>
          <p:nvPr/>
        </p:nvGrpSpPr>
        <p:grpSpPr>
          <a:xfrm>
            <a:off x="4740209" y="3053701"/>
            <a:ext cx="1097280" cy="1816519"/>
            <a:chOff x="4740209" y="2895337"/>
            <a:chExt cx="1097280" cy="1816519"/>
          </a:xfrm>
        </p:grpSpPr>
        <p:grpSp>
          <p:nvGrpSpPr>
            <p:cNvPr id="52" name="Group 51"/>
            <p:cNvGrpSpPr/>
            <p:nvPr/>
          </p:nvGrpSpPr>
          <p:grpSpPr>
            <a:xfrm>
              <a:off x="5029223" y="3406962"/>
              <a:ext cx="528093" cy="1304894"/>
              <a:chOff x="2145255" y="2745764"/>
              <a:chExt cx="528093" cy="1304894"/>
            </a:xfrm>
          </p:grpSpPr>
          <p:pic>
            <p:nvPicPr>
              <p:cNvPr id="53" name="Picture 52"/>
              <p:cNvPicPr>
                <a:picLocks noChangeAspect="1"/>
              </p:cNvPicPr>
              <p:nvPr/>
            </p:nvPicPr>
            <p:blipFill>
              <a:blip r:embed="rId4">
                <a:grayscl/>
              </a:blip>
              <a:stretch>
                <a:fillRect/>
              </a:stretch>
            </p:blipFill>
            <p:spPr>
              <a:xfrm>
                <a:off x="2145255" y="2745764"/>
                <a:ext cx="528093" cy="728128"/>
              </a:xfrm>
              <a:prstGeom prst="rect">
                <a:avLst/>
              </a:prstGeom>
            </p:spPr>
          </p:pic>
          <p:cxnSp>
            <p:nvCxnSpPr>
              <p:cNvPr id="54" name="Straight Connector 53"/>
              <p:cNvCxnSpPr/>
              <p:nvPr/>
            </p:nvCxnSpPr>
            <p:spPr>
              <a:xfrm flipH="1">
                <a:off x="2397905" y="3465442"/>
                <a:ext cx="1" cy="585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5042628" y="3506353"/>
              <a:ext cx="492443" cy="369332"/>
            </a:xfrm>
            <a:prstGeom prst="rect">
              <a:avLst/>
            </a:prstGeom>
            <a:noFill/>
          </p:spPr>
          <p:txBody>
            <a:bodyPr wrap="none" lIns="0" tIns="0" rIns="0" bIns="0" rtlCol="0" anchor="ctr">
              <a:noAutofit/>
            </a:bodyPr>
            <a:lstStyle/>
            <a:p>
              <a:pPr algn="ctr"/>
              <a:r>
                <a:rPr lang="en-US" b="1" dirty="0" smtClean="0"/>
                <a:t>09</a:t>
              </a:r>
              <a:endParaRPr lang="en-US" b="1" dirty="0"/>
            </a:p>
          </p:txBody>
        </p:sp>
        <p:sp>
          <p:nvSpPr>
            <p:cNvPr id="178" name="TextBox 177"/>
            <p:cNvSpPr txBox="1"/>
            <p:nvPr/>
          </p:nvSpPr>
          <p:spPr>
            <a:xfrm>
              <a:off x="4740209" y="2895337"/>
              <a:ext cx="1097280" cy="365760"/>
            </a:xfrm>
            <a:prstGeom prst="rect">
              <a:avLst/>
            </a:prstGeom>
            <a:noFill/>
          </p:spPr>
          <p:txBody>
            <a:bodyPr wrap="none" lIns="0" tIns="0" rIns="0" bIns="0" rtlCol="0">
              <a:noAutofit/>
            </a:bodyPr>
            <a:lstStyle/>
            <a:p>
              <a:pPr algn="ctr">
                <a:lnSpc>
                  <a:spcPts val="1400"/>
                </a:lnSpc>
              </a:pPr>
              <a:r>
                <a:rPr lang="en-US" sz="1400" b="1" dirty="0" smtClean="0"/>
                <a:t>Create</a:t>
              </a:r>
            </a:p>
            <a:p>
              <a:pPr algn="ctr">
                <a:lnSpc>
                  <a:spcPts val="1400"/>
                </a:lnSpc>
              </a:pPr>
              <a:r>
                <a:rPr lang="en-US" sz="1400" b="1" dirty="0" smtClean="0"/>
                <a:t>Action</a:t>
              </a:r>
            </a:p>
            <a:p>
              <a:pPr algn="ctr">
                <a:lnSpc>
                  <a:spcPts val="1400"/>
                </a:lnSpc>
              </a:pPr>
              <a:r>
                <a:rPr lang="en-US" sz="1400" b="1" dirty="0" smtClean="0"/>
                <a:t>Plan</a:t>
              </a:r>
              <a:endParaRPr lang="en-US" sz="1400" b="1" dirty="0"/>
            </a:p>
          </p:txBody>
        </p:sp>
      </p:grpSp>
      <p:grpSp>
        <p:nvGrpSpPr>
          <p:cNvPr id="30" name="Group 29"/>
          <p:cNvGrpSpPr/>
          <p:nvPr/>
        </p:nvGrpSpPr>
        <p:grpSpPr>
          <a:xfrm>
            <a:off x="7010400" y="3831204"/>
            <a:ext cx="1097280" cy="1948308"/>
            <a:chOff x="7010400" y="3672840"/>
            <a:chExt cx="1097280" cy="1948308"/>
          </a:xfrm>
        </p:grpSpPr>
        <p:grpSp>
          <p:nvGrpSpPr>
            <p:cNvPr id="64" name="Group 63"/>
            <p:cNvGrpSpPr/>
            <p:nvPr/>
          </p:nvGrpSpPr>
          <p:grpSpPr>
            <a:xfrm>
              <a:off x="7349253" y="4321327"/>
              <a:ext cx="528093" cy="1299821"/>
              <a:chOff x="1565720" y="3452237"/>
              <a:chExt cx="528093" cy="1299821"/>
            </a:xfrm>
          </p:grpSpPr>
          <p:pic>
            <p:nvPicPr>
              <p:cNvPr id="65" name="Picture 64"/>
              <p:cNvPicPr>
                <a:picLocks noChangeAspect="1"/>
              </p:cNvPicPr>
              <p:nvPr/>
            </p:nvPicPr>
            <p:blipFill>
              <a:blip r:embed="rId4">
                <a:duotone>
                  <a:schemeClr val="accent4">
                    <a:shade val="45000"/>
                    <a:satMod val="135000"/>
                  </a:schemeClr>
                  <a:prstClr val="white"/>
                </a:duotone>
              </a:blip>
              <a:stretch>
                <a:fillRect/>
              </a:stretch>
            </p:blipFill>
            <p:spPr>
              <a:xfrm>
                <a:off x="1565720" y="3452237"/>
                <a:ext cx="528093" cy="728128"/>
              </a:xfrm>
              <a:prstGeom prst="rect">
                <a:avLst/>
              </a:prstGeom>
            </p:spPr>
          </p:pic>
          <p:cxnSp>
            <p:nvCxnSpPr>
              <p:cNvPr id="66" name="Straight Connector 65"/>
              <p:cNvCxnSpPr/>
              <p:nvPr/>
            </p:nvCxnSpPr>
            <p:spPr>
              <a:xfrm flipH="1">
                <a:off x="1816057" y="4166716"/>
                <a:ext cx="1" cy="585342"/>
              </a:xfrm>
              <a:prstGeom prst="line">
                <a:avLst/>
              </a:prstGeom>
              <a:ln w="38100">
                <a:solidFill>
                  <a:srgbClr val="D7A220"/>
                </a:solidFill>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7342254" y="4377214"/>
              <a:ext cx="492443" cy="369332"/>
            </a:xfrm>
            <a:prstGeom prst="rect">
              <a:avLst/>
            </a:prstGeom>
            <a:noFill/>
          </p:spPr>
          <p:txBody>
            <a:bodyPr wrap="none" lIns="0" tIns="0" rIns="0" bIns="0" rtlCol="0" anchor="ctr">
              <a:noAutofit/>
            </a:bodyPr>
            <a:lstStyle/>
            <a:p>
              <a:pPr algn="ctr"/>
              <a:r>
                <a:rPr lang="en-US" b="1" dirty="0" smtClean="0"/>
                <a:t>13</a:t>
              </a:r>
              <a:endParaRPr lang="en-US" b="1" dirty="0"/>
            </a:p>
          </p:txBody>
        </p:sp>
        <p:sp>
          <p:nvSpPr>
            <p:cNvPr id="99" name="TextBox 98"/>
            <p:cNvSpPr txBox="1"/>
            <p:nvPr/>
          </p:nvSpPr>
          <p:spPr>
            <a:xfrm>
              <a:off x="7010400" y="3672840"/>
              <a:ext cx="1097280" cy="365760"/>
            </a:xfrm>
            <a:prstGeom prst="rect">
              <a:avLst/>
            </a:prstGeom>
            <a:noFill/>
          </p:spPr>
          <p:txBody>
            <a:bodyPr wrap="none" lIns="0" tIns="0" rIns="0" bIns="0" rtlCol="0">
              <a:noAutofit/>
            </a:bodyPr>
            <a:lstStyle/>
            <a:p>
              <a:pPr algn="ctr">
                <a:lnSpc>
                  <a:spcPts val="1400"/>
                </a:lnSpc>
              </a:pPr>
              <a:r>
                <a:rPr lang="en-US" sz="1400" b="1" dirty="0" smtClean="0"/>
                <a:t>Fix</a:t>
              </a:r>
              <a:r>
                <a:rPr lang="en-US" sz="1400" b="1" dirty="0" smtClean="0"/>
                <a:t> </a:t>
              </a:r>
              <a:endParaRPr lang="en-US" sz="1400" b="1" dirty="0" smtClean="0"/>
            </a:p>
            <a:p>
              <a:pPr algn="ctr">
                <a:lnSpc>
                  <a:spcPts val="1400"/>
                </a:lnSpc>
              </a:pPr>
              <a:r>
                <a:rPr lang="en-US" sz="1400" b="1" dirty="0" smtClean="0"/>
                <a:t>Missing</a:t>
              </a:r>
            </a:p>
            <a:p>
              <a:pPr algn="ctr">
                <a:lnSpc>
                  <a:spcPts val="1400"/>
                </a:lnSpc>
              </a:pPr>
              <a:r>
                <a:rPr lang="en-US" sz="1400" b="1" dirty="0" smtClean="0"/>
                <a:t>Foundation</a:t>
              </a:r>
            </a:p>
            <a:p>
              <a:pPr algn="ctr">
                <a:lnSpc>
                  <a:spcPts val="1400"/>
                </a:lnSpc>
              </a:pPr>
              <a:r>
                <a:rPr lang="en-US" sz="1400" b="1" dirty="0" smtClean="0"/>
                <a:t>Data</a:t>
              </a:r>
              <a:endParaRPr lang="en-US" sz="1400" b="1" dirty="0"/>
            </a:p>
          </p:txBody>
        </p:sp>
      </p:grpSp>
      <p:grpSp>
        <p:nvGrpSpPr>
          <p:cNvPr id="48" name="Group 47"/>
          <p:cNvGrpSpPr/>
          <p:nvPr/>
        </p:nvGrpSpPr>
        <p:grpSpPr>
          <a:xfrm>
            <a:off x="11074812" y="3265474"/>
            <a:ext cx="1097280" cy="2466061"/>
            <a:chOff x="11074812" y="3107110"/>
            <a:chExt cx="1097280" cy="2466061"/>
          </a:xfrm>
        </p:grpSpPr>
        <p:grpSp>
          <p:nvGrpSpPr>
            <p:cNvPr id="87" name="Group 86"/>
            <p:cNvGrpSpPr/>
            <p:nvPr/>
          </p:nvGrpSpPr>
          <p:grpSpPr>
            <a:xfrm>
              <a:off x="11393888" y="3655642"/>
              <a:ext cx="528093" cy="1917529"/>
              <a:chOff x="2714934" y="3259433"/>
              <a:chExt cx="528093" cy="1917529"/>
            </a:xfrm>
          </p:grpSpPr>
          <p:pic>
            <p:nvPicPr>
              <p:cNvPr id="88" name="Picture 87"/>
              <p:cNvPicPr>
                <a:picLocks noChangeAspect="1"/>
              </p:cNvPicPr>
              <p:nvPr/>
            </p:nvPicPr>
            <p:blipFill>
              <a:blip r:embed="rId4">
                <a:duotone>
                  <a:schemeClr val="accent2">
                    <a:shade val="45000"/>
                    <a:satMod val="135000"/>
                  </a:schemeClr>
                  <a:prstClr val="white"/>
                </a:duotone>
              </a:blip>
              <a:stretch>
                <a:fillRect/>
              </a:stretch>
            </p:blipFill>
            <p:spPr>
              <a:xfrm>
                <a:off x="2714934" y="3259433"/>
                <a:ext cx="528093" cy="728128"/>
              </a:xfrm>
              <a:prstGeom prst="rect">
                <a:avLst/>
              </a:prstGeom>
            </p:spPr>
          </p:pic>
          <p:cxnSp>
            <p:nvCxnSpPr>
              <p:cNvPr id="89" name="Straight Connector 88"/>
              <p:cNvCxnSpPr/>
              <p:nvPr/>
            </p:nvCxnSpPr>
            <p:spPr>
              <a:xfrm flipH="1">
                <a:off x="2967317" y="3988242"/>
                <a:ext cx="1" cy="1188720"/>
              </a:xfrm>
              <a:prstGeom prst="line">
                <a:avLst/>
              </a:prstGeom>
              <a:ln w="38100">
                <a:solidFill>
                  <a:srgbClr val="C86E31"/>
                </a:solidFill>
              </a:ln>
            </p:spPr>
            <p:style>
              <a:lnRef idx="1">
                <a:schemeClr val="accent1"/>
              </a:lnRef>
              <a:fillRef idx="0">
                <a:schemeClr val="accent1"/>
              </a:fillRef>
              <a:effectRef idx="0">
                <a:schemeClr val="accent1"/>
              </a:effectRef>
              <a:fontRef idx="minor">
                <a:schemeClr val="tx1"/>
              </a:fontRef>
            </p:style>
          </p:cxnSp>
        </p:grpSp>
        <p:sp>
          <p:nvSpPr>
            <p:cNvPr id="173" name="TextBox 172"/>
            <p:cNvSpPr txBox="1"/>
            <p:nvPr/>
          </p:nvSpPr>
          <p:spPr>
            <a:xfrm>
              <a:off x="11392990" y="3743577"/>
              <a:ext cx="492443" cy="369332"/>
            </a:xfrm>
            <a:prstGeom prst="rect">
              <a:avLst/>
            </a:prstGeom>
            <a:noFill/>
          </p:spPr>
          <p:txBody>
            <a:bodyPr wrap="none" lIns="0" tIns="0" rIns="0" bIns="0" rtlCol="0" anchor="ctr">
              <a:noAutofit/>
            </a:bodyPr>
            <a:lstStyle/>
            <a:p>
              <a:pPr algn="ctr"/>
              <a:r>
                <a:rPr lang="en-US" b="1" dirty="0"/>
                <a:t>2</a:t>
              </a:r>
              <a:r>
                <a:rPr lang="en-US" b="1" dirty="0" smtClean="0"/>
                <a:t>0</a:t>
              </a:r>
              <a:endParaRPr lang="en-US" b="1" dirty="0"/>
            </a:p>
          </p:txBody>
        </p:sp>
        <p:sp>
          <p:nvSpPr>
            <p:cNvPr id="180" name="TextBox 179"/>
            <p:cNvSpPr txBox="1"/>
            <p:nvPr/>
          </p:nvSpPr>
          <p:spPr>
            <a:xfrm>
              <a:off x="11074812" y="3107110"/>
              <a:ext cx="1097280" cy="365760"/>
            </a:xfrm>
            <a:prstGeom prst="rect">
              <a:avLst/>
            </a:prstGeom>
            <a:noFill/>
          </p:spPr>
          <p:txBody>
            <a:bodyPr wrap="none" lIns="0" tIns="0" rIns="0" bIns="0" rtlCol="0">
              <a:noAutofit/>
            </a:bodyPr>
            <a:lstStyle/>
            <a:p>
              <a:pPr algn="ctr">
                <a:lnSpc>
                  <a:spcPts val="1400"/>
                </a:lnSpc>
              </a:pPr>
              <a:r>
                <a:rPr lang="en-US" sz="1400" b="1" dirty="0" smtClean="0"/>
                <a:t>Create</a:t>
              </a:r>
            </a:p>
            <a:p>
              <a:pPr algn="ctr">
                <a:lnSpc>
                  <a:spcPts val="1400"/>
                </a:lnSpc>
              </a:pPr>
              <a:r>
                <a:rPr lang="en-US" sz="1400" b="1" dirty="0" smtClean="0"/>
                <a:t>Long Range</a:t>
              </a:r>
            </a:p>
            <a:p>
              <a:pPr algn="ctr">
                <a:lnSpc>
                  <a:spcPts val="1400"/>
                </a:lnSpc>
              </a:pPr>
              <a:r>
                <a:rPr lang="en-US" sz="1400" b="1" dirty="0" smtClean="0"/>
                <a:t>Plan</a:t>
              </a:r>
              <a:endParaRPr lang="en-US" sz="1400" b="1" dirty="0"/>
            </a:p>
          </p:txBody>
        </p:sp>
      </p:grpSp>
      <p:grpSp>
        <p:nvGrpSpPr>
          <p:cNvPr id="27" name="Group 26"/>
          <p:cNvGrpSpPr/>
          <p:nvPr/>
        </p:nvGrpSpPr>
        <p:grpSpPr>
          <a:xfrm>
            <a:off x="5457953" y="1940012"/>
            <a:ext cx="2106357" cy="3093582"/>
            <a:chOff x="5457953" y="1781648"/>
            <a:chExt cx="2106357" cy="3093582"/>
          </a:xfrm>
        </p:grpSpPr>
        <p:sp>
          <p:nvSpPr>
            <p:cNvPr id="98" name="TextBox 97"/>
            <p:cNvSpPr txBox="1"/>
            <p:nvPr/>
          </p:nvSpPr>
          <p:spPr>
            <a:xfrm>
              <a:off x="5457953" y="2587246"/>
              <a:ext cx="822960" cy="365760"/>
            </a:xfrm>
            <a:prstGeom prst="rect">
              <a:avLst/>
            </a:prstGeom>
            <a:noFill/>
          </p:spPr>
          <p:txBody>
            <a:bodyPr wrap="none" lIns="0" tIns="0" rIns="0" bIns="0" rtlCol="0">
              <a:noAutofit/>
            </a:bodyPr>
            <a:lstStyle/>
            <a:p>
              <a:pPr algn="ctr">
                <a:lnSpc>
                  <a:spcPts val="1400"/>
                </a:lnSpc>
              </a:pPr>
              <a:r>
                <a:rPr lang="en-US" sz="1400" b="1" dirty="0" smtClean="0"/>
                <a:t>Configure</a:t>
              </a:r>
            </a:p>
            <a:p>
              <a:pPr algn="ctr">
                <a:lnSpc>
                  <a:spcPts val="1400"/>
                </a:lnSpc>
              </a:pPr>
              <a:r>
                <a:rPr lang="en-US" sz="1400" b="1" dirty="0" smtClean="0"/>
                <a:t>System</a:t>
              </a:r>
              <a:endParaRPr lang="en-US" sz="1400" b="1" dirty="0"/>
            </a:p>
          </p:txBody>
        </p:sp>
        <p:grpSp>
          <p:nvGrpSpPr>
            <p:cNvPr id="55" name="Group 54"/>
            <p:cNvGrpSpPr/>
            <p:nvPr/>
          </p:nvGrpSpPr>
          <p:grpSpPr>
            <a:xfrm>
              <a:off x="5624629" y="2966845"/>
              <a:ext cx="528093" cy="1908385"/>
              <a:chOff x="2714934" y="3268577"/>
              <a:chExt cx="528093" cy="1908385"/>
            </a:xfrm>
          </p:grpSpPr>
          <p:pic>
            <p:nvPicPr>
              <p:cNvPr id="56" name="Picture 55"/>
              <p:cNvPicPr>
                <a:picLocks noChangeAspect="1"/>
              </p:cNvPicPr>
              <p:nvPr/>
            </p:nvPicPr>
            <p:blipFill>
              <a:blip r:embed="rId4">
                <a:duotone>
                  <a:schemeClr val="accent2">
                    <a:shade val="45000"/>
                    <a:satMod val="135000"/>
                  </a:schemeClr>
                  <a:prstClr val="white"/>
                </a:duotone>
              </a:blip>
              <a:stretch>
                <a:fillRect/>
              </a:stretch>
            </p:blipFill>
            <p:spPr>
              <a:xfrm>
                <a:off x="2714934" y="3268577"/>
                <a:ext cx="528093" cy="728128"/>
              </a:xfrm>
              <a:prstGeom prst="rect">
                <a:avLst/>
              </a:prstGeom>
            </p:spPr>
          </p:pic>
          <p:cxnSp>
            <p:nvCxnSpPr>
              <p:cNvPr id="57" name="Straight Connector 56"/>
              <p:cNvCxnSpPr/>
              <p:nvPr/>
            </p:nvCxnSpPr>
            <p:spPr>
              <a:xfrm flipH="1">
                <a:off x="2967317" y="3988242"/>
                <a:ext cx="1" cy="1188720"/>
              </a:xfrm>
              <a:prstGeom prst="line">
                <a:avLst/>
              </a:prstGeom>
              <a:ln w="38100">
                <a:solidFill>
                  <a:srgbClr val="C86E3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641941" y="3038289"/>
              <a:ext cx="492443" cy="369332"/>
            </a:xfrm>
            <a:prstGeom prst="rect">
              <a:avLst/>
            </a:prstGeom>
            <a:noFill/>
          </p:spPr>
          <p:txBody>
            <a:bodyPr wrap="none" lIns="0" tIns="0" rIns="0" bIns="0" rtlCol="0" anchor="ctr">
              <a:noAutofit/>
            </a:bodyPr>
            <a:lstStyle/>
            <a:p>
              <a:pPr algn="ctr"/>
              <a:r>
                <a:rPr lang="en-US" b="1" dirty="0" smtClean="0"/>
                <a:t>10</a:t>
              </a:r>
              <a:endParaRPr lang="en-US" b="1" dirty="0"/>
            </a:p>
          </p:txBody>
        </p:sp>
        <p:sp>
          <p:nvSpPr>
            <p:cNvPr id="12" name="TextBox 11"/>
            <p:cNvSpPr txBox="1"/>
            <p:nvPr/>
          </p:nvSpPr>
          <p:spPr>
            <a:xfrm>
              <a:off x="6473249" y="1781648"/>
              <a:ext cx="1091061" cy="420342"/>
            </a:xfrm>
            <a:prstGeom prst="rect">
              <a:avLst/>
            </a:prstGeom>
            <a:noFill/>
            <a:ln w="31750">
              <a:noFill/>
            </a:ln>
          </p:spPr>
          <p:txBody>
            <a:bodyPr wrap="square" lIns="45720" tIns="0" rIns="45720" bIns="0" rtlCol="0" anchor="ctr">
              <a:noAutofit/>
            </a:bodyPr>
            <a:lstStyle/>
            <a:p>
              <a:r>
                <a:rPr lang="en-US" sz="1200" b="1" dirty="0" smtClean="0"/>
                <a:t>Capture Failure Mode on WO</a:t>
              </a:r>
            </a:p>
          </p:txBody>
        </p:sp>
        <p:sp>
          <p:nvSpPr>
            <p:cNvPr id="13" name="Freeform 12"/>
            <p:cNvSpPr/>
            <p:nvPr/>
          </p:nvSpPr>
          <p:spPr>
            <a:xfrm rot="994249">
              <a:off x="5926590" y="1922346"/>
              <a:ext cx="431717" cy="687702"/>
            </a:xfrm>
            <a:custGeom>
              <a:avLst/>
              <a:gdLst>
                <a:gd name="connsiteX0" fmla="*/ 0 w 431717"/>
                <a:gd name="connsiteY0" fmla="*/ 687702 h 687702"/>
                <a:gd name="connsiteX1" fmla="*/ 109728 w 431717"/>
                <a:gd name="connsiteY1" fmla="*/ 312798 h 687702"/>
                <a:gd name="connsiteX2" fmla="*/ 201168 w 431717"/>
                <a:gd name="connsiteY2" fmla="*/ 468246 h 687702"/>
                <a:gd name="connsiteX3" fmla="*/ 411480 w 431717"/>
                <a:gd name="connsiteY3" fmla="*/ 38478 h 687702"/>
                <a:gd name="connsiteX4" fmla="*/ 411480 w 431717"/>
                <a:gd name="connsiteY4" fmla="*/ 47622 h 68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717" h="687702">
                  <a:moveTo>
                    <a:pt x="0" y="687702"/>
                  </a:moveTo>
                  <a:cubicBezTo>
                    <a:pt x="38100" y="518538"/>
                    <a:pt x="76200" y="349374"/>
                    <a:pt x="109728" y="312798"/>
                  </a:cubicBezTo>
                  <a:cubicBezTo>
                    <a:pt x="143256" y="276222"/>
                    <a:pt x="150876" y="513966"/>
                    <a:pt x="201168" y="468246"/>
                  </a:cubicBezTo>
                  <a:cubicBezTo>
                    <a:pt x="251460" y="422526"/>
                    <a:pt x="376428" y="108582"/>
                    <a:pt x="411480" y="38478"/>
                  </a:cubicBezTo>
                  <a:cubicBezTo>
                    <a:pt x="446532" y="-31626"/>
                    <a:pt x="429006" y="7998"/>
                    <a:pt x="411480" y="47622"/>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8" name="Group 27"/>
          <p:cNvGrpSpPr/>
          <p:nvPr/>
        </p:nvGrpSpPr>
        <p:grpSpPr>
          <a:xfrm>
            <a:off x="5901380" y="3402779"/>
            <a:ext cx="1097280" cy="1876212"/>
            <a:chOff x="5901380" y="3244415"/>
            <a:chExt cx="1097280" cy="1876212"/>
          </a:xfrm>
        </p:grpSpPr>
        <p:grpSp>
          <p:nvGrpSpPr>
            <p:cNvPr id="58" name="Group 57"/>
            <p:cNvGrpSpPr/>
            <p:nvPr/>
          </p:nvGrpSpPr>
          <p:grpSpPr>
            <a:xfrm>
              <a:off x="6189713" y="3816301"/>
              <a:ext cx="528093" cy="1304326"/>
              <a:chOff x="415626" y="3863575"/>
              <a:chExt cx="528093" cy="1304326"/>
            </a:xfrm>
          </p:grpSpPr>
          <p:pic>
            <p:nvPicPr>
              <p:cNvPr id="59" name="Picture 58"/>
              <p:cNvPicPr>
                <a:picLocks noChangeAspect="1"/>
              </p:cNvPicPr>
              <p:nvPr/>
            </p:nvPicPr>
            <p:blipFill>
              <a:blip r:embed="rId4">
                <a:duotone>
                  <a:schemeClr val="accent5">
                    <a:shade val="45000"/>
                    <a:satMod val="135000"/>
                  </a:schemeClr>
                  <a:prstClr val="white"/>
                </a:duotone>
              </a:blip>
              <a:stretch>
                <a:fillRect/>
              </a:stretch>
            </p:blipFill>
            <p:spPr>
              <a:xfrm>
                <a:off x="415626" y="3863575"/>
                <a:ext cx="528093" cy="728128"/>
              </a:xfrm>
              <a:prstGeom prst="rect">
                <a:avLst/>
              </a:prstGeom>
            </p:spPr>
          </p:pic>
          <p:cxnSp>
            <p:nvCxnSpPr>
              <p:cNvPr id="60" name="Straight Connector 59"/>
              <p:cNvCxnSpPr/>
              <p:nvPr/>
            </p:nvCxnSpPr>
            <p:spPr>
              <a:xfrm flipH="1">
                <a:off x="669398" y="4582559"/>
                <a:ext cx="1" cy="585342"/>
              </a:xfrm>
              <a:prstGeom prst="line">
                <a:avLst/>
              </a:prstGeom>
              <a:ln w="38100">
                <a:solidFill>
                  <a:srgbClr val="375EA5"/>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6188056" y="3874007"/>
              <a:ext cx="492443" cy="369332"/>
            </a:xfrm>
            <a:prstGeom prst="rect">
              <a:avLst/>
            </a:prstGeom>
            <a:noFill/>
          </p:spPr>
          <p:txBody>
            <a:bodyPr wrap="none" lIns="0" tIns="0" rIns="0" bIns="0" rtlCol="0" anchor="ctr">
              <a:noAutofit/>
            </a:bodyPr>
            <a:lstStyle/>
            <a:p>
              <a:pPr algn="ctr"/>
              <a:r>
                <a:rPr lang="en-US" b="1" dirty="0" smtClean="0"/>
                <a:t>11</a:t>
              </a:r>
              <a:endParaRPr lang="en-US" b="1" dirty="0"/>
            </a:p>
          </p:txBody>
        </p:sp>
        <p:sp>
          <p:nvSpPr>
            <p:cNvPr id="102" name="TextBox 101"/>
            <p:cNvSpPr txBox="1"/>
            <p:nvPr/>
          </p:nvSpPr>
          <p:spPr>
            <a:xfrm>
              <a:off x="5901380" y="3244415"/>
              <a:ext cx="1097280" cy="365760"/>
            </a:xfrm>
            <a:prstGeom prst="rect">
              <a:avLst/>
            </a:prstGeom>
            <a:noFill/>
          </p:spPr>
          <p:txBody>
            <a:bodyPr wrap="none" lIns="0" tIns="0" rIns="0" bIns="0" rtlCol="0">
              <a:noAutofit/>
            </a:bodyPr>
            <a:lstStyle/>
            <a:p>
              <a:pPr algn="ctr">
                <a:lnSpc>
                  <a:spcPts val="1400"/>
                </a:lnSpc>
              </a:pPr>
              <a:r>
                <a:rPr lang="en-US" sz="1400" b="1" dirty="0" smtClean="0"/>
                <a:t>Create</a:t>
              </a:r>
            </a:p>
            <a:p>
              <a:pPr algn="ctr">
                <a:lnSpc>
                  <a:spcPts val="1400"/>
                </a:lnSpc>
              </a:pPr>
              <a:r>
                <a:rPr lang="en-US" sz="1400" b="1" dirty="0" smtClean="0"/>
                <a:t>Reliability</a:t>
              </a:r>
            </a:p>
            <a:p>
              <a:pPr algn="ctr">
                <a:lnSpc>
                  <a:spcPts val="1400"/>
                </a:lnSpc>
              </a:pPr>
              <a:r>
                <a:rPr lang="en-US" sz="1400" b="1" dirty="0" smtClean="0"/>
                <a:t>Team</a:t>
              </a:r>
              <a:endParaRPr lang="en-US" sz="1400" b="1" dirty="0"/>
            </a:p>
          </p:txBody>
        </p:sp>
      </p:grpSp>
      <p:sp>
        <p:nvSpPr>
          <p:cNvPr id="67" name="TextBox 66"/>
          <p:cNvSpPr txBox="1"/>
          <p:nvPr/>
        </p:nvSpPr>
        <p:spPr>
          <a:xfrm>
            <a:off x="1907714" y="5545126"/>
            <a:ext cx="4851224" cy="703274"/>
          </a:xfrm>
          <a:prstGeom prst="rect">
            <a:avLst/>
          </a:prstGeom>
          <a:noFill/>
          <a:ln w="31750">
            <a:noFill/>
          </a:ln>
        </p:spPr>
        <p:txBody>
          <a:bodyPr wrap="square" lIns="45720" tIns="0" rIns="45720" bIns="0" rtlCol="0" anchor="ctr">
            <a:noAutofit/>
          </a:bodyPr>
          <a:lstStyle/>
          <a:p>
            <a:r>
              <a:rPr lang="en-US" sz="2000" b="1" dirty="0" smtClean="0"/>
              <a:t>You can install software,</a:t>
            </a:r>
          </a:p>
          <a:p>
            <a:r>
              <a:rPr lang="en-US" sz="2000" b="1" dirty="0"/>
              <a:t>b</a:t>
            </a:r>
            <a:r>
              <a:rPr lang="en-US" sz="2000" b="1" dirty="0" smtClean="0"/>
              <a:t>ut you cannot install reliability.</a:t>
            </a:r>
          </a:p>
        </p:txBody>
      </p:sp>
      <p:sp>
        <p:nvSpPr>
          <p:cNvPr id="151" name="TextBox 150"/>
          <p:cNvSpPr txBox="1"/>
          <p:nvPr/>
        </p:nvSpPr>
        <p:spPr>
          <a:xfrm>
            <a:off x="1895475" y="6484842"/>
            <a:ext cx="3099816" cy="369332"/>
          </a:xfrm>
          <a:prstGeom prst="rect">
            <a:avLst/>
          </a:prstGeom>
          <a:noFill/>
        </p:spPr>
        <p:txBody>
          <a:bodyPr wrap="square" rtlCol="0">
            <a:spAutoFit/>
          </a:bodyPr>
          <a:lstStyle/>
          <a:p>
            <a:r>
              <a:rPr lang="en-US" dirty="0" smtClean="0"/>
              <a:t>Scott.Stukel@trmnet.com</a:t>
            </a:r>
            <a:endParaRPr lang="en-US" dirty="0"/>
          </a:p>
        </p:txBody>
      </p:sp>
      <p:sp>
        <p:nvSpPr>
          <p:cNvPr id="152" name="TextBox 151"/>
          <p:cNvSpPr txBox="1"/>
          <p:nvPr/>
        </p:nvSpPr>
        <p:spPr>
          <a:xfrm>
            <a:off x="8290560" y="6484842"/>
            <a:ext cx="3099816" cy="369332"/>
          </a:xfrm>
          <a:prstGeom prst="rect">
            <a:avLst/>
          </a:prstGeom>
          <a:noFill/>
        </p:spPr>
        <p:txBody>
          <a:bodyPr wrap="square" rtlCol="0">
            <a:spAutoFit/>
          </a:bodyPr>
          <a:lstStyle/>
          <a:p>
            <a:r>
              <a:rPr lang="en-US" dirty="0" smtClean="0"/>
              <a:t>John.Reeve@trmnet.com</a:t>
            </a:r>
            <a:endParaRPr lang="en-US" dirty="0"/>
          </a:p>
        </p:txBody>
      </p:sp>
    </p:spTree>
    <p:extLst>
      <p:ext uri="{BB962C8B-B14F-4D97-AF65-F5344CB8AC3E}">
        <p14:creationId xmlns:p14="http://schemas.microsoft.com/office/powerpoint/2010/main" val="3355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childTnLst>
                          </p:cTn>
                        </p:par>
                        <p:par>
                          <p:cTn id="33" fill="hold">
                            <p:stCondLst>
                              <p:cond delay="1500"/>
                            </p:stCondLst>
                            <p:childTnLst>
                              <p:par>
                                <p:cTn id="34" presetID="2"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2" presetClass="entr" presetSubtype="1"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0-#ppt_h/2"/>
                                          </p:val>
                                        </p:tav>
                                        <p:tav tm="100000">
                                          <p:val>
                                            <p:strVal val="#ppt_y"/>
                                          </p:val>
                                        </p:tav>
                                      </p:tavLst>
                                    </p:anim>
                                  </p:childTnLst>
                                </p:cTn>
                              </p:par>
                            </p:childTnLst>
                          </p:cTn>
                        </p:par>
                        <p:par>
                          <p:cTn id="49" fill="hold">
                            <p:stCondLst>
                              <p:cond delay="1000"/>
                            </p:stCondLst>
                            <p:childTnLst>
                              <p:par>
                                <p:cTn id="50" presetID="2" presetClass="entr" presetSubtype="1"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0-#ppt_h/2"/>
                                          </p:val>
                                        </p:tav>
                                        <p:tav tm="100000">
                                          <p:val>
                                            <p:strVal val="#ppt_y"/>
                                          </p:val>
                                        </p:tav>
                                      </p:tavLst>
                                    </p:anim>
                                  </p:childTnLst>
                                </p:cTn>
                              </p:par>
                            </p:childTnLst>
                          </p:cTn>
                        </p:par>
                        <p:par>
                          <p:cTn id="54" fill="hold">
                            <p:stCondLst>
                              <p:cond delay="1500"/>
                            </p:stCondLst>
                            <p:childTnLst>
                              <p:par>
                                <p:cTn id="55" presetID="2" presetClass="entr" presetSubtype="1"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2" presetClass="entr" presetSubtype="1"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0-#ppt_h/2"/>
                                          </p:val>
                                        </p:tav>
                                        <p:tav tm="100000">
                                          <p:val>
                                            <p:strVal val="#ppt_y"/>
                                          </p:val>
                                        </p:tav>
                                      </p:tavLst>
                                    </p:anim>
                                  </p:childTnLst>
                                </p:cTn>
                              </p:par>
                            </p:childTnLst>
                          </p:cTn>
                        </p:par>
                        <p:par>
                          <p:cTn id="70" fill="hold">
                            <p:stCondLst>
                              <p:cond delay="1000"/>
                            </p:stCondLst>
                            <p:childTnLst>
                              <p:par>
                                <p:cTn id="71" presetID="2" presetClass="entr" presetSubtype="1"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0-#ppt_h/2"/>
                                          </p:val>
                                        </p:tav>
                                        <p:tav tm="100000">
                                          <p:val>
                                            <p:strVal val="#ppt_y"/>
                                          </p:val>
                                        </p:tav>
                                      </p:tavLst>
                                    </p:anim>
                                  </p:childTnLst>
                                </p:cTn>
                              </p:par>
                            </p:childTnLst>
                          </p:cTn>
                        </p:par>
                        <p:par>
                          <p:cTn id="75" fill="hold">
                            <p:stCondLst>
                              <p:cond delay="1500"/>
                            </p:stCondLst>
                            <p:childTnLst>
                              <p:par>
                                <p:cTn id="76" presetID="2" presetClass="entr" presetSubtype="1"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0-#ppt_h/2"/>
                                          </p:val>
                                        </p:tav>
                                        <p:tav tm="100000">
                                          <p:val>
                                            <p:strVal val="#ppt_y"/>
                                          </p:val>
                                        </p:tav>
                                      </p:tavLst>
                                    </p:anim>
                                  </p:childTnLst>
                                </p:cTn>
                              </p:par>
                            </p:childTnLst>
                          </p:cTn>
                        </p:par>
                        <p:par>
                          <p:cTn id="80" fill="hold">
                            <p:stCondLst>
                              <p:cond delay="2000"/>
                            </p:stCondLst>
                            <p:childTnLst>
                              <p:par>
                                <p:cTn id="81" presetID="2" presetClass="entr" presetSubtype="1"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0-#ppt_h/2"/>
                                          </p:val>
                                        </p:tav>
                                        <p:tav tm="100000">
                                          <p:val>
                                            <p:strVal val="#ppt_y"/>
                                          </p:val>
                                        </p:tav>
                                      </p:tavLst>
                                    </p:anim>
                                  </p:childTnLst>
                                </p:cTn>
                              </p:par>
                            </p:childTnLst>
                          </p:cTn>
                        </p:par>
                        <p:par>
                          <p:cTn id="91" fill="hold">
                            <p:stCondLst>
                              <p:cond delay="500"/>
                            </p:stCondLst>
                            <p:childTnLst>
                              <p:par>
                                <p:cTn id="92" presetID="2" presetClass="entr" presetSubtype="1"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1000"/>
                            </p:stCondLst>
                            <p:childTnLst>
                              <p:par>
                                <p:cTn id="97" presetID="2" presetClass="entr" presetSubtype="1"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ppt_x"/>
                                          </p:val>
                                        </p:tav>
                                        <p:tav tm="100000">
                                          <p:val>
                                            <p:strVal val="#ppt_x"/>
                                          </p:val>
                                        </p:tav>
                                      </p:tavLst>
                                    </p:anim>
                                    <p:anim calcmode="lin" valueType="num">
                                      <p:cBhvr additive="base">
                                        <p:cTn id="100" dur="500" fill="hold"/>
                                        <p:tgtEl>
                                          <p:spTgt spid="40"/>
                                        </p:tgtEl>
                                        <p:attrNameLst>
                                          <p:attrName>ppt_y</p:attrName>
                                        </p:attrNameLst>
                                      </p:cBhvr>
                                      <p:tavLst>
                                        <p:tav tm="0">
                                          <p:val>
                                            <p:strVal val="0-#ppt_h/2"/>
                                          </p:val>
                                        </p:tav>
                                        <p:tav tm="100000">
                                          <p:val>
                                            <p:strVal val="#ppt_y"/>
                                          </p:val>
                                        </p:tav>
                                      </p:tavLst>
                                    </p:anim>
                                  </p:childTnLst>
                                </p:cTn>
                              </p:par>
                            </p:childTnLst>
                          </p:cTn>
                        </p:par>
                        <p:par>
                          <p:cTn id="101" fill="hold">
                            <p:stCondLst>
                              <p:cond delay="1500"/>
                            </p:stCondLst>
                            <p:childTnLst>
                              <p:par>
                                <p:cTn id="102" presetID="2" presetClass="entr" presetSubtype="1"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500" fill="hold"/>
                                        <p:tgtEl>
                                          <p:spTgt spid="41"/>
                                        </p:tgtEl>
                                        <p:attrNameLst>
                                          <p:attrName>ppt_x</p:attrName>
                                        </p:attrNameLst>
                                      </p:cBhvr>
                                      <p:tavLst>
                                        <p:tav tm="0">
                                          <p:val>
                                            <p:strVal val="#ppt_x"/>
                                          </p:val>
                                        </p:tav>
                                        <p:tav tm="100000">
                                          <p:val>
                                            <p:strVal val="#ppt_x"/>
                                          </p:val>
                                        </p:tav>
                                      </p:tavLst>
                                    </p:anim>
                                    <p:anim calcmode="lin" valueType="num">
                                      <p:cBhvr additive="base">
                                        <p:cTn id="105" dur="500" fill="hold"/>
                                        <p:tgtEl>
                                          <p:spTgt spid="41"/>
                                        </p:tgtEl>
                                        <p:attrNameLst>
                                          <p:attrName>ppt_y</p:attrName>
                                        </p:attrNameLst>
                                      </p:cBhvr>
                                      <p:tavLst>
                                        <p:tav tm="0">
                                          <p:val>
                                            <p:strVal val="0-#ppt_h/2"/>
                                          </p:val>
                                        </p:tav>
                                        <p:tav tm="100000">
                                          <p:val>
                                            <p:strVal val="#ppt_y"/>
                                          </p:val>
                                        </p:tav>
                                      </p:tavLst>
                                    </p:anim>
                                  </p:childTnLst>
                                </p:cTn>
                              </p:par>
                            </p:childTnLst>
                          </p:cTn>
                        </p:par>
                        <p:par>
                          <p:cTn id="106" fill="hold">
                            <p:stCondLst>
                              <p:cond delay="2000"/>
                            </p:stCondLst>
                            <p:childTnLst>
                              <p:par>
                                <p:cTn id="107" presetID="2" presetClass="entr" presetSubtype="1"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500" fill="hold"/>
                                        <p:tgtEl>
                                          <p:spTgt spid="42"/>
                                        </p:tgtEl>
                                        <p:attrNameLst>
                                          <p:attrName>ppt_x</p:attrName>
                                        </p:attrNameLst>
                                      </p:cBhvr>
                                      <p:tavLst>
                                        <p:tav tm="0">
                                          <p:val>
                                            <p:strVal val="#ppt_x"/>
                                          </p:val>
                                        </p:tav>
                                        <p:tav tm="100000">
                                          <p:val>
                                            <p:strVal val="#ppt_x"/>
                                          </p:val>
                                        </p:tav>
                                      </p:tavLst>
                                    </p:anim>
                                    <p:anim calcmode="lin" valueType="num">
                                      <p:cBhvr additive="base">
                                        <p:cTn id="110" dur="500" fill="hold"/>
                                        <p:tgtEl>
                                          <p:spTgt spid="42"/>
                                        </p:tgtEl>
                                        <p:attrNameLst>
                                          <p:attrName>ppt_y</p:attrName>
                                        </p:attrNameLst>
                                      </p:cBhvr>
                                      <p:tavLst>
                                        <p:tav tm="0">
                                          <p:val>
                                            <p:strVal val="0-#ppt_h/2"/>
                                          </p:val>
                                        </p:tav>
                                        <p:tav tm="100000">
                                          <p:val>
                                            <p:strVal val="#ppt_y"/>
                                          </p:val>
                                        </p:tav>
                                      </p:tavLst>
                                    </p:anim>
                                  </p:childTnLst>
                                </p:cTn>
                              </p:par>
                            </p:childTnLst>
                          </p:cTn>
                        </p:par>
                        <p:par>
                          <p:cTn id="111" fill="hold">
                            <p:stCondLst>
                              <p:cond delay="2500"/>
                            </p:stCondLst>
                            <p:childTnLst>
                              <p:par>
                                <p:cTn id="112" presetID="2" presetClass="entr" presetSubtype="1" fill="hold" nodeType="after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additive="base">
                                        <p:cTn id="114" dur="500" fill="hold"/>
                                        <p:tgtEl>
                                          <p:spTgt spid="48"/>
                                        </p:tgtEl>
                                        <p:attrNameLst>
                                          <p:attrName>ppt_x</p:attrName>
                                        </p:attrNameLst>
                                      </p:cBhvr>
                                      <p:tavLst>
                                        <p:tav tm="0">
                                          <p:val>
                                            <p:strVal val="#ppt_x"/>
                                          </p:val>
                                        </p:tav>
                                        <p:tav tm="100000">
                                          <p:val>
                                            <p:strVal val="#ppt_x"/>
                                          </p:val>
                                        </p:tav>
                                      </p:tavLst>
                                    </p:anim>
                                    <p:anim calcmode="lin" valueType="num">
                                      <p:cBhvr additive="base">
                                        <p:cTn id="115" dur="500" fill="hold"/>
                                        <p:tgtEl>
                                          <p:spTgt spid="48"/>
                                        </p:tgtEl>
                                        <p:attrNameLst>
                                          <p:attrName>ppt_y</p:attrName>
                                        </p:attrNameLst>
                                      </p:cBhvr>
                                      <p:tavLst>
                                        <p:tav tm="0">
                                          <p:val>
                                            <p:strVal val="0-#ppt_h/2"/>
                                          </p:val>
                                        </p:tav>
                                        <p:tav tm="100000">
                                          <p:val>
                                            <p:strVal val="#ppt_y"/>
                                          </p:val>
                                        </p:tav>
                                      </p:tavLst>
                                    </p:anim>
                                  </p:childTnLst>
                                </p:cTn>
                              </p:par>
                            </p:childTnLst>
                          </p:cTn>
                        </p:par>
                        <p:par>
                          <p:cTn id="116" fill="hold">
                            <p:stCondLst>
                              <p:cond delay="3000"/>
                            </p:stCondLst>
                            <p:childTnLst>
                              <p:par>
                                <p:cTn id="117" presetID="1" presetClass="entr" presetSubtype="0" fill="hold" grpId="0" nodeType="afterEffect">
                                  <p:stCondLst>
                                    <p:cond delay="0"/>
                                  </p:stCondLst>
                                  <p:childTnLst>
                                    <p:set>
                                      <p:cBhvr>
                                        <p:cTn id="118" dur="1" fill="hold">
                                          <p:stCondLst>
                                            <p:cond delay="0"/>
                                          </p:stCondLst>
                                        </p:cTn>
                                        <p:tgtEl>
                                          <p:spTgt spid="113"/>
                                        </p:tgtEl>
                                        <p:attrNameLst>
                                          <p:attrName>style.visibility</p:attrName>
                                        </p:attrNameLst>
                                      </p:cBhvr>
                                      <p:to>
                                        <p:strVal val="visible"/>
                                      </p:to>
                                    </p:set>
                                  </p:childTnLst>
                                </p:cTn>
                              </p:par>
                            </p:childTnLst>
                          </p:cTn>
                        </p:par>
                        <p:par>
                          <p:cTn id="119" fill="hold">
                            <p:stCondLst>
                              <p:cond delay="3000"/>
                            </p:stCondLst>
                            <p:childTnLst>
                              <p:par>
                                <p:cTn id="120" presetID="1" presetClass="entr" presetSubtype="0" fill="hold" grpId="0" nodeType="afterEffect">
                                  <p:stCondLst>
                                    <p:cond delay="0"/>
                                  </p:stCondLst>
                                  <p:childTnLst>
                                    <p:set>
                                      <p:cBhvr>
                                        <p:cTn id="121" dur="1" fill="hold">
                                          <p:stCondLst>
                                            <p:cond delay="0"/>
                                          </p:stCondLst>
                                        </p:cTn>
                                        <p:tgtEl>
                                          <p:spTgt spid="117"/>
                                        </p:tgtEl>
                                        <p:attrNameLst>
                                          <p:attrName>style.visibility</p:attrName>
                                        </p:attrNameLst>
                                      </p:cBhvr>
                                      <p:to>
                                        <p:strVal val="visible"/>
                                      </p:to>
                                    </p:set>
                                  </p:childTnLst>
                                </p:cTn>
                              </p:par>
                            </p:childTnLst>
                          </p:cTn>
                        </p:par>
                        <p:par>
                          <p:cTn id="122" fill="hold">
                            <p:stCondLst>
                              <p:cond delay="3000"/>
                            </p:stCondLst>
                            <p:childTnLst>
                              <p:par>
                                <p:cTn id="123" presetID="1" presetClass="entr" presetSubtype="0" fill="hold" grpId="0" nodeType="afterEffect">
                                  <p:stCondLst>
                                    <p:cond delay="0"/>
                                  </p:stCondLst>
                                  <p:childTnLst>
                                    <p:set>
                                      <p:cBhvr>
                                        <p:cTn id="124" dur="1" fill="hold">
                                          <p:stCondLst>
                                            <p:cond delay="0"/>
                                          </p:stCondLst>
                                        </p:cTn>
                                        <p:tgtEl>
                                          <p:spTgt spid="121"/>
                                        </p:tgtEl>
                                        <p:attrNameLst>
                                          <p:attrName>style.visibility</p:attrName>
                                        </p:attrNameLst>
                                      </p:cBhvr>
                                      <p:to>
                                        <p:strVal val="visible"/>
                                      </p:to>
                                    </p:set>
                                  </p:childTnLst>
                                </p:cTn>
                              </p:par>
                            </p:childTnLst>
                          </p:cTn>
                        </p:par>
                        <p:par>
                          <p:cTn id="125" fill="hold">
                            <p:stCondLst>
                              <p:cond delay="3000"/>
                            </p:stCondLst>
                            <p:childTnLst>
                              <p:par>
                                <p:cTn id="126" presetID="1" presetClass="entr" presetSubtype="0" fill="hold" grpId="0" nodeType="afterEffect">
                                  <p:stCondLst>
                                    <p:cond delay="0"/>
                                  </p:stCondLst>
                                  <p:childTnLst>
                                    <p:set>
                                      <p:cBhvr>
                                        <p:cTn id="127" dur="1" fill="hold">
                                          <p:stCondLst>
                                            <p:cond delay="0"/>
                                          </p:stCondLst>
                                        </p:cTn>
                                        <p:tgtEl>
                                          <p:spTgt spid="129"/>
                                        </p:tgtEl>
                                        <p:attrNameLst>
                                          <p:attrName>style.visibility</p:attrName>
                                        </p:attrNameLst>
                                      </p:cBhvr>
                                      <p:to>
                                        <p:strVal val="visible"/>
                                      </p:to>
                                    </p:set>
                                  </p:childTnLst>
                                </p:cTn>
                              </p:par>
                            </p:childTnLst>
                          </p:cTn>
                        </p:par>
                        <p:par>
                          <p:cTn id="128" fill="hold">
                            <p:stCondLst>
                              <p:cond delay="3000"/>
                            </p:stCondLst>
                            <p:childTnLst>
                              <p:par>
                                <p:cTn id="129" presetID="1" presetClass="entr" presetSubtype="0" fill="hold" grpId="0" nodeType="afterEffect">
                                  <p:stCondLst>
                                    <p:cond delay="0"/>
                                  </p:stCondLst>
                                  <p:childTnLst>
                                    <p:set>
                                      <p:cBhvr>
                                        <p:cTn id="130" dur="1" fill="hold">
                                          <p:stCondLst>
                                            <p:cond delay="0"/>
                                          </p:stCondLst>
                                        </p:cTn>
                                        <p:tgtEl>
                                          <p:spTgt spid="125"/>
                                        </p:tgtEl>
                                        <p:attrNameLst>
                                          <p:attrName>style.visibility</p:attrName>
                                        </p:attrNameLst>
                                      </p:cBhvr>
                                      <p:to>
                                        <p:strVal val="visible"/>
                                      </p:to>
                                    </p:set>
                                  </p:childTnLst>
                                </p:cTn>
                              </p:par>
                            </p:childTnLst>
                          </p:cTn>
                        </p:par>
                        <p:par>
                          <p:cTn id="131" fill="hold">
                            <p:stCondLst>
                              <p:cond delay="3000"/>
                            </p:stCondLst>
                            <p:childTnLst>
                              <p:par>
                                <p:cTn id="132" presetID="1" presetClass="entr" presetSubtype="0" fill="hold" grpId="0" nodeType="afterEffect">
                                  <p:stCondLst>
                                    <p:cond delay="0"/>
                                  </p:stCondLst>
                                  <p:childTnLst>
                                    <p:set>
                                      <p:cBhvr>
                                        <p:cTn id="133" dur="1" fill="hold">
                                          <p:stCondLst>
                                            <p:cond delay="0"/>
                                          </p:stCondLst>
                                        </p:cTn>
                                        <p:tgtEl>
                                          <p:spTgt spid="114"/>
                                        </p:tgtEl>
                                        <p:attrNameLst>
                                          <p:attrName>style.visibility</p:attrName>
                                        </p:attrNameLst>
                                      </p:cBhvr>
                                      <p:to>
                                        <p:strVal val="visible"/>
                                      </p:to>
                                    </p:set>
                                  </p:childTnLst>
                                </p:cTn>
                              </p:par>
                            </p:childTnLst>
                          </p:cTn>
                        </p:par>
                        <p:par>
                          <p:cTn id="134" fill="hold">
                            <p:stCondLst>
                              <p:cond delay="3000"/>
                            </p:stCondLst>
                            <p:childTnLst>
                              <p:par>
                                <p:cTn id="135" presetID="1" presetClass="entr" presetSubtype="0" fill="hold" grpId="0" nodeType="afterEffect">
                                  <p:stCondLst>
                                    <p:cond delay="0"/>
                                  </p:stCondLst>
                                  <p:childTnLst>
                                    <p:set>
                                      <p:cBhvr>
                                        <p:cTn id="136" dur="1" fill="hold">
                                          <p:stCondLst>
                                            <p:cond delay="0"/>
                                          </p:stCondLst>
                                        </p:cTn>
                                        <p:tgtEl>
                                          <p:spTgt spid="118"/>
                                        </p:tgtEl>
                                        <p:attrNameLst>
                                          <p:attrName>style.visibility</p:attrName>
                                        </p:attrNameLst>
                                      </p:cBhvr>
                                      <p:to>
                                        <p:strVal val="visible"/>
                                      </p:to>
                                    </p:set>
                                  </p:childTnLst>
                                </p:cTn>
                              </p:par>
                            </p:childTnLst>
                          </p:cTn>
                        </p:par>
                        <p:par>
                          <p:cTn id="137" fill="hold">
                            <p:stCondLst>
                              <p:cond delay="3000"/>
                            </p:stCondLst>
                            <p:childTnLst>
                              <p:par>
                                <p:cTn id="138" presetID="1" presetClass="entr" presetSubtype="0" fill="hold" grpId="0" nodeType="afterEffect">
                                  <p:stCondLst>
                                    <p:cond delay="0"/>
                                  </p:stCondLst>
                                  <p:childTnLst>
                                    <p:set>
                                      <p:cBhvr>
                                        <p:cTn id="139" dur="1" fill="hold">
                                          <p:stCondLst>
                                            <p:cond delay="0"/>
                                          </p:stCondLst>
                                        </p:cTn>
                                        <p:tgtEl>
                                          <p:spTgt spid="122"/>
                                        </p:tgtEl>
                                        <p:attrNameLst>
                                          <p:attrName>style.visibility</p:attrName>
                                        </p:attrNameLst>
                                      </p:cBhvr>
                                      <p:to>
                                        <p:strVal val="visible"/>
                                      </p:to>
                                    </p:set>
                                  </p:childTnLst>
                                </p:cTn>
                              </p:par>
                            </p:childTnLst>
                          </p:cTn>
                        </p:par>
                        <p:par>
                          <p:cTn id="140" fill="hold">
                            <p:stCondLst>
                              <p:cond delay="3000"/>
                            </p:stCondLst>
                            <p:childTnLst>
                              <p:par>
                                <p:cTn id="141" presetID="1" presetClass="entr" presetSubtype="0" fill="hold" grpId="0" nodeType="afterEffect">
                                  <p:stCondLst>
                                    <p:cond delay="0"/>
                                  </p:stCondLst>
                                  <p:childTnLst>
                                    <p:set>
                                      <p:cBhvr>
                                        <p:cTn id="142" dur="1" fill="hold">
                                          <p:stCondLst>
                                            <p:cond delay="0"/>
                                          </p:stCondLst>
                                        </p:cTn>
                                        <p:tgtEl>
                                          <p:spTgt spid="130"/>
                                        </p:tgtEl>
                                        <p:attrNameLst>
                                          <p:attrName>style.visibility</p:attrName>
                                        </p:attrNameLst>
                                      </p:cBhvr>
                                      <p:to>
                                        <p:strVal val="visible"/>
                                      </p:to>
                                    </p:set>
                                  </p:childTnLst>
                                </p:cTn>
                              </p:par>
                            </p:childTnLst>
                          </p:cTn>
                        </p:par>
                        <p:par>
                          <p:cTn id="143" fill="hold">
                            <p:stCondLst>
                              <p:cond delay="3000"/>
                            </p:stCondLst>
                            <p:childTnLst>
                              <p:par>
                                <p:cTn id="144" presetID="1" presetClass="entr" presetSubtype="0" fill="hold" grpId="0" nodeType="afterEffect">
                                  <p:stCondLst>
                                    <p:cond delay="0"/>
                                  </p:stCondLst>
                                  <p:childTnLst>
                                    <p:set>
                                      <p:cBhvr>
                                        <p:cTn id="145" dur="1" fill="hold">
                                          <p:stCondLst>
                                            <p:cond delay="0"/>
                                          </p:stCondLst>
                                        </p:cTn>
                                        <p:tgtEl>
                                          <p:spTgt spid="126"/>
                                        </p:tgtEl>
                                        <p:attrNameLst>
                                          <p:attrName>style.visibility</p:attrName>
                                        </p:attrNameLst>
                                      </p:cBhvr>
                                      <p:to>
                                        <p:strVal val="visible"/>
                                      </p:to>
                                    </p:set>
                                  </p:childTnLst>
                                </p:cTn>
                              </p:par>
                            </p:childTnLst>
                          </p:cTn>
                        </p:par>
                        <p:par>
                          <p:cTn id="146" fill="hold">
                            <p:stCondLst>
                              <p:cond delay="3000"/>
                            </p:stCondLst>
                            <p:childTnLst>
                              <p:par>
                                <p:cTn id="147" presetID="1" presetClass="entr" presetSubtype="0" fill="hold" grpId="0" nodeType="afterEffect">
                                  <p:stCondLst>
                                    <p:cond delay="0"/>
                                  </p:stCondLst>
                                  <p:childTnLst>
                                    <p:set>
                                      <p:cBhvr>
                                        <p:cTn id="148" dur="1" fill="hold">
                                          <p:stCondLst>
                                            <p:cond delay="0"/>
                                          </p:stCondLst>
                                        </p:cTn>
                                        <p:tgtEl>
                                          <p:spTgt spid="115"/>
                                        </p:tgtEl>
                                        <p:attrNameLst>
                                          <p:attrName>style.visibility</p:attrName>
                                        </p:attrNameLst>
                                      </p:cBhvr>
                                      <p:to>
                                        <p:strVal val="visible"/>
                                      </p:to>
                                    </p:set>
                                  </p:childTnLst>
                                </p:cTn>
                              </p:par>
                            </p:childTnLst>
                          </p:cTn>
                        </p:par>
                        <p:par>
                          <p:cTn id="149" fill="hold">
                            <p:stCondLst>
                              <p:cond delay="3000"/>
                            </p:stCondLst>
                            <p:childTnLst>
                              <p:par>
                                <p:cTn id="150" presetID="1"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childTnLst>
                                </p:cTn>
                              </p:par>
                            </p:childTnLst>
                          </p:cTn>
                        </p:par>
                        <p:par>
                          <p:cTn id="152" fill="hold">
                            <p:stCondLst>
                              <p:cond delay="3000"/>
                            </p:stCondLst>
                            <p:childTnLst>
                              <p:par>
                                <p:cTn id="153" presetID="1"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childTnLst>
                                </p:cTn>
                              </p:par>
                            </p:childTnLst>
                          </p:cTn>
                        </p:par>
                        <p:par>
                          <p:cTn id="155" fill="hold">
                            <p:stCondLst>
                              <p:cond delay="3000"/>
                            </p:stCondLst>
                            <p:childTnLst>
                              <p:par>
                                <p:cTn id="156" presetID="1" presetClass="entr" presetSubtype="0" fill="hold" grpId="0" nodeType="afterEffect">
                                  <p:stCondLst>
                                    <p:cond delay="0"/>
                                  </p:stCondLst>
                                  <p:childTnLst>
                                    <p:set>
                                      <p:cBhvr>
                                        <p:cTn id="157" dur="1" fill="hold">
                                          <p:stCondLst>
                                            <p:cond delay="0"/>
                                          </p:stCondLst>
                                        </p:cTn>
                                        <p:tgtEl>
                                          <p:spTgt spid="131"/>
                                        </p:tgtEl>
                                        <p:attrNameLst>
                                          <p:attrName>style.visibility</p:attrName>
                                        </p:attrNameLst>
                                      </p:cBhvr>
                                      <p:to>
                                        <p:strVal val="visible"/>
                                      </p:to>
                                    </p:set>
                                  </p:childTnLst>
                                </p:cTn>
                              </p:par>
                            </p:childTnLst>
                          </p:cTn>
                        </p:par>
                        <p:par>
                          <p:cTn id="158" fill="hold">
                            <p:stCondLst>
                              <p:cond delay="3000"/>
                            </p:stCondLst>
                            <p:childTnLst>
                              <p:par>
                                <p:cTn id="159" presetID="1" presetClass="entr" presetSubtype="0" fill="hold" grpId="0" nodeType="afterEffect">
                                  <p:stCondLst>
                                    <p:cond delay="0"/>
                                  </p:stCondLst>
                                  <p:childTnLst>
                                    <p:set>
                                      <p:cBhvr>
                                        <p:cTn id="160" dur="1" fill="hold">
                                          <p:stCondLst>
                                            <p:cond delay="0"/>
                                          </p:stCondLst>
                                        </p:cTn>
                                        <p:tgtEl>
                                          <p:spTgt spid="127"/>
                                        </p:tgtEl>
                                        <p:attrNameLst>
                                          <p:attrName>style.visibility</p:attrName>
                                        </p:attrNameLst>
                                      </p:cBhvr>
                                      <p:to>
                                        <p:strVal val="visible"/>
                                      </p:to>
                                    </p:set>
                                  </p:childTnLst>
                                </p:cTn>
                              </p:par>
                            </p:childTnLst>
                          </p:cTn>
                        </p:par>
                        <p:par>
                          <p:cTn id="161" fill="hold">
                            <p:stCondLst>
                              <p:cond delay="3000"/>
                            </p:stCondLst>
                            <p:childTnLst>
                              <p:par>
                                <p:cTn id="162" presetID="1" presetClass="entr" presetSubtype="0" fill="hold" grpId="0" nodeType="afterEffect">
                                  <p:stCondLst>
                                    <p:cond delay="0"/>
                                  </p:stCondLst>
                                  <p:childTnLst>
                                    <p:set>
                                      <p:cBhvr>
                                        <p:cTn id="163" dur="1" fill="hold">
                                          <p:stCondLst>
                                            <p:cond delay="0"/>
                                          </p:stCondLst>
                                        </p:cTn>
                                        <p:tgtEl>
                                          <p:spTgt spid="116"/>
                                        </p:tgtEl>
                                        <p:attrNameLst>
                                          <p:attrName>style.visibility</p:attrName>
                                        </p:attrNameLst>
                                      </p:cBhvr>
                                      <p:to>
                                        <p:strVal val="visible"/>
                                      </p:to>
                                    </p:set>
                                  </p:childTnLst>
                                </p:cTn>
                              </p:par>
                            </p:childTnLst>
                          </p:cTn>
                        </p:par>
                        <p:par>
                          <p:cTn id="164" fill="hold">
                            <p:stCondLst>
                              <p:cond delay="3000"/>
                            </p:stCondLst>
                            <p:childTnLst>
                              <p:par>
                                <p:cTn id="165" presetID="1" presetClass="entr" presetSubtype="0" fill="hold" grpId="0" nodeType="afterEffect">
                                  <p:stCondLst>
                                    <p:cond delay="0"/>
                                  </p:stCondLst>
                                  <p:childTnLst>
                                    <p:set>
                                      <p:cBhvr>
                                        <p:cTn id="166" dur="1" fill="hold">
                                          <p:stCondLst>
                                            <p:cond delay="0"/>
                                          </p:stCondLst>
                                        </p:cTn>
                                        <p:tgtEl>
                                          <p:spTgt spid="120"/>
                                        </p:tgtEl>
                                        <p:attrNameLst>
                                          <p:attrName>style.visibility</p:attrName>
                                        </p:attrNameLst>
                                      </p:cBhvr>
                                      <p:to>
                                        <p:strVal val="visible"/>
                                      </p:to>
                                    </p:set>
                                  </p:childTnLst>
                                </p:cTn>
                              </p:par>
                            </p:childTnLst>
                          </p:cTn>
                        </p:par>
                        <p:par>
                          <p:cTn id="167" fill="hold">
                            <p:stCondLst>
                              <p:cond delay="3000"/>
                            </p:stCondLst>
                            <p:childTnLst>
                              <p:par>
                                <p:cTn id="168" presetID="1" presetClass="entr" presetSubtype="0" fill="hold" grpId="0" nodeType="afterEffect">
                                  <p:stCondLst>
                                    <p:cond delay="0"/>
                                  </p:stCondLst>
                                  <p:childTnLst>
                                    <p:set>
                                      <p:cBhvr>
                                        <p:cTn id="169" dur="1" fill="hold">
                                          <p:stCondLst>
                                            <p:cond delay="0"/>
                                          </p:stCondLst>
                                        </p:cTn>
                                        <p:tgtEl>
                                          <p:spTgt spid="124"/>
                                        </p:tgtEl>
                                        <p:attrNameLst>
                                          <p:attrName>style.visibility</p:attrName>
                                        </p:attrNameLst>
                                      </p:cBhvr>
                                      <p:to>
                                        <p:strVal val="visible"/>
                                      </p:to>
                                    </p:set>
                                  </p:childTnLst>
                                </p:cTn>
                              </p:par>
                            </p:childTnLst>
                          </p:cTn>
                        </p:par>
                        <p:par>
                          <p:cTn id="170" fill="hold">
                            <p:stCondLst>
                              <p:cond delay="3000"/>
                            </p:stCondLst>
                            <p:childTnLst>
                              <p:par>
                                <p:cTn id="171" presetID="1" presetClass="entr" presetSubtype="0" fill="hold" grpId="0" nodeType="afterEffect">
                                  <p:stCondLst>
                                    <p:cond delay="0"/>
                                  </p:stCondLst>
                                  <p:childTnLst>
                                    <p:set>
                                      <p:cBhvr>
                                        <p:cTn id="172" dur="1" fill="hold">
                                          <p:stCondLst>
                                            <p:cond delay="0"/>
                                          </p:stCondLst>
                                        </p:cTn>
                                        <p:tgtEl>
                                          <p:spTgt spid="132"/>
                                        </p:tgtEl>
                                        <p:attrNameLst>
                                          <p:attrName>style.visibility</p:attrName>
                                        </p:attrNameLst>
                                      </p:cBhvr>
                                      <p:to>
                                        <p:strVal val="visible"/>
                                      </p:to>
                                    </p:set>
                                  </p:childTnLst>
                                </p:cTn>
                              </p:par>
                            </p:childTnLst>
                          </p:cTn>
                        </p:par>
                        <p:par>
                          <p:cTn id="173" fill="hold">
                            <p:stCondLst>
                              <p:cond delay="3000"/>
                            </p:stCondLst>
                            <p:childTnLst>
                              <p:par>
                                <p:cTn id="174" presetID="1" presetClass="entr" presetSubtype="0" fill="hold" grpId="0" nodeType="afterEffect">
                                  <p:stCondLst>
                                    <p:cond delay="0"/>
                                  </p:stCondLst>
                                  <p:childTnLst>
                                    <p:set>
                                      <p:cBhvr>
                                        <p:cTn id="175" dur="1" fill="hold">
                                          <p:stCondLst>
                                            <p:cond delay="0"/>
                                          </p:stCondLst>
                                        </p:cTn>
                                        <p:tgtEl>
                                          <p:spTgt spid="128"/>
                                        </p:tgtEl>
                                        <p:attrNameLst>
                                          <p:attrName>style.visibility</p:attrName>
                                        </p:attrNameLst>
                                      </p:cBhvr>
                                      <p:to>
                                        <p:strVal val="visible"/>
                                      </p:to>
                                    </p:set>
                                  </p:childTnLst>
                                </p:cTn>
                              </p:par>
                              <p:par>
                                <p:cTn id="176" presetID="1" presetClass="entr" presetSubtype="0" fill="hold" grpId="0" nodeType="withEffect">
                                  <p:stCondLst>
                                    <p:cond delay="0"/>
                                  </p:stCondLst>
                                  <p:iterate type="wd">
                                    <p:tmAbs val="100"/>
                                  </p:iterate>
                                  <p:childTnLst>
                                    <p:set>
                                      <p:cBhvr>
                                        <p:cTn id="177" dur="1" fill="hold">
                                          <p:stCondLst>
                                            <p:cond delay="0"/>
                                          </p:stCondLst>
                                        </p:cTn>
                                        <p:tgtEl>
                                          <p:spTgt spid="67"/>
                                        </p:tgtEl>
                                        <p:attrNameLst>
                                          <p:attrName>style.visibility</p:attrName>
                                        </p:attrNameLst>
                                      </p:cBhvr>
                                      <p:to>
                                        <p:strVal val="visible"/>
                                      </p:to>
                                    </p:set>
                                  </p:childTnLst>
                                </p:cTn>
                              </p:par>
                            </p:childTnLst>
                          </p:cTn>
                        </p:par>
                        <p:par>
                          <p:cTn id="178" fill="hold">
                            <p:stCondLst>
                              <p:cond delay="4001"/>
                            </p:stCondLst>
                            <p:childTnLst>
                              <p:par>
                                <p:cTn id="179" presetID="22" presetClass="entr" presetSubtype="8" fill="hold" nodeType="afterEffect">
                                  <p:stCondLst>
                                    <p:cond delay="0"/>
                                  </p:stCondLst>
                                  <p:childTnLst>
                                    <p:set>
                                      <p:cBhvr>
                                        <p:cTn id="180" dur="1" fill="hold">
                                          <p:stCondLst>
                                            <p:cond delay="0"/>
                                          </p:stCondLst>
                                        </p:cTn>
                                        <p:tgtEl>
                                          <p:spTgt spid="90">
                                            <p:txEl>
                                              <p:pRg st="2" end="2"/>
                                            </p:txEl>
                                          </p:spTgt>
                                        </p:tgtEl>
                                        <p:attrNameLst>
                                          <p:attrName>style.visibility</p:attrName>
                                        </p:attrNameLst>
                                      </p:cBhvr>
                                      <p:to>
                                        <p:strVal val="visible"/>
                                      </p:to>
                                    </p:set>
                                    <p:animEffect transition="in" filter="wipe(left)">
                                      <p:cBhvr>
                                        <p:cTn id="181" dur="500"/>
                                        <p:tgtEl>
                                          <p:spTgt spid="90">
                                            <p:txEl>
                                              <p:pRg st="2" end="2"/>
                                            </p:txEl>
                                          </p:spTgt>
                                        </p:tgtEl>
                                      </p:cBhvr>
                                    </p:animEffect>
                                  </p:childTnLst>
                                </p:cTn>
                              </p:par>
                            </p:childTnLst>
                          </p:cTn>
                        </p:par>
                        <p:par>
                          <p:cTn id="182" fill="hold">
                            <p:stCondLst>
                              <p:cond delay="4501"/>
                            </p:stCondLst>
                            <p:childTnLst>
                              <p:par>
                                <p:cTn id="183" presetID="22" presetClass="entr" presetSubtype="8" fill="hold" nodeType="afterEffect">
                                  <p:stCondLst>
                                    <p:cond delay="0"/>
                                  </p:stCondLst>
                                  <p:childTnLst>
                                    <p:set>
                                      <p:cBhvr>
                                        <p:cTn id="184" dur="1" fill="hold">
                                          <p:stCondLst>
                                            <p:cond delay="0"/>
                                          </p:stCondLst>
                                        </p:cTn>
                                        <p:tgtEl>
                                          <p:spTgt spid="90">
                                            <p:txEl>
                                              <p:pRg st="3" end="3"/>
                                            </p:txEl>
                                          </p:spTgt>
                                        </p:tgtEl>
                                        <p:attrNameLst>
                                          <p:attrName>style.visibility</p:attrName>
                                        </p:attrNameLst>
                                      </p:cBhvr>
                                      <p:to>
                                        <p:strVal val="visible"/>
                                      </p:to>
                                    </p:set>
                                    <p:animEffect transition="in" filter="wipe(left)">
                                      <p:cBhvr>
                                        <p:cTn id="185" dur="500"/>
                                        <p:tgtEl>
                                          <p:spTgt spid="90">
                                            <p:txEl>
                                              <p:pRg st="3" end="3"/>
                                            </p:txEl>
                                          </p:spTgt>
                                        </p:tgtEl>
                                      </p:cBhvr>
                                    </p:animEffect>
                                  </p:childTnLst>
                                </p:cTn>
                              </p:par>
                            </p:childTnLst>
                          </p:cTn>
                        </p:par>
                        <p:par>
                          <p:cTn id="186" fill="hold">
                            <p:stCondLst>
                              <p:cond delay="5001"/>
                            </p:stCondLst>
                            <p:childTnLst>
                              <p:par>
                                <p:cTn id="187" presetID="22" presetClass="entr" presetSubtype="8" fill="hold" nodeType="afterEffect">
                                  <p:stCondLst>
                                    <p:cond delay="0"/>
                                  </p:stCondLst>
                                  <p:childTnLst>
                                    <p:set>
                                      <p:cBhvr>
                                        <p:cTn id="188" dur="1" fill="hold">
                                          <p:stCondLst>
                                            <p:cond delay="0"/>
                                          </p:stCondLst>
                                        </p:cTn>
                                        <p:tgtEl>
                                          <p:spTgt spid="90">
                                            <p:txEl>
                                              <p:pRg st="4" end="4"/>
                                            </p:txEl>
                                          </p:spTgt>
                                        </p:tgtEl>
                                        <p:attrNameLst>
                                          <p:attrName>style.visibility</p:attrName>
                                        </p:attrNameLst>
                                      </p:cBhvr>
                                      <p:to>
                                        <p:strVal val="visible"/>
                                      </p:to>
                                    </p:set>
                                    <p:animEffect transition="in" filter="wipe(left)">
                                      <p:cBhvr>
                                        <p:cTn id="189" dur="500"/>
                                        <p:tgtEl>
                                          <p:spTgt spid="90">
                                            <p:txEl>
                                              <p:pRg st="4" end="4"/>
                                            </p:txEl>
                                          </p:spTgt>
                                        </p:tgtEl>
                                      </p:cBhvr>
                                    </p:animEffect>
                                  </p:childTnLst>
                                </p:cTn>
                              </p:par>
                            </p:childTnLst>
                          </p:cTn>
                        </p:par>
                        <p:par>
                          <p:cTn id="190" fill="hold">
                            <p:stCondLst>
                              <p:cond delay="5501"/>
                            </p:stCondLst>
                            <p:childTnLst>
                              <p:par>
                                <p:cTn id="191" presetID="22" presetClass="entr" presetSubtype="8" fill="hold" nodeType="afterEffect">
                                  <p:stCondLst>
                                    <p:cond delay="0"/>
                                  </p:stCondLst>
                                  <p:childTnLst>
                                    <p:set>
                                      <p:cBhvr>
                                        <p:cTn id="192" dur="1" fill="hold">
                                          <p:stCondLst>
                                            <p:cond delay="0"/>
                                          </p:stCondLst>
                                        </p:cTn>
                                        <p:tgtEl>
                                          <p:spTgt spid="90">
                                            <p:txEl>
                                              <p:pRg st="5" end="5"/>
                                            </p:txEl>
                                          </p:spTgt>
                                        </p:tgtEl>
                                        <p:attrNameLst>
                                          <p:attrName>style.visibility</p:attrName>
                                        </p:attrNameLst>
                                      </p:cBhvr>
                                      <p:to>
                                        <p:strVal val="visible"/>
                                      </p:to>
                                    </p:set>
                                    <p:animEffect transition="in" filter="wipe(left)">
                                      <p:cBhvr>
                                        <p:cTn id="193" dur="500"/>
                                        <p:tgtEl>
                                          <p:spTgt spid="90">
                                            <p:txEl>
                                              <p:pRg st="5" end="5"/>
                                            </p:txEl>
                                          </p:spTgt>
                                        </p:tgtEl>
                                      </p:cBhvr>
                                    </p:animEffect>
                                  </p:childTnLst>
                                </p:cTn>
                              </p:par>
                            </p:childTnLst>
                          </p:cTn>
                        </p:par>
                        <p:par>
                          <p:cTn id="194" fill="hold">
                            <p:stCondLst>
                              <p:cond delay="6001"/>
                            </p:stCondLst>
                            <p:childTnLst>
                              <p:par>
                                <p:cTn id="195" presetID="22" presetClass="entr" presetSubtype="8" fill="hold" nodeType="afterEffect">
                                  <p:stCondLst>
                                    <p:cond delay="0"/>
                                  </p:stCondLst>
                                  <p:childTnLst>
                                    <p:set>
                                      <p:cBhvr>
                                        <p:cTn id="196" dur="1" fill="hold">
                                          <p:stCondLst>
                                            <p:cond delay="0"/>
                                          </p:stCondLst>
                                        </p:cTn>
                                        <p:tgtEl>
                                          <p:spTgt spid="90">
                                            <p:txEl>
                                              <p:pRg st="6" end="6"/>
                                            </p:txEl>
                                          </p:spTgt>
                                        </p:tgtEl>
                                        <p:attrNameLst>
                                          <p:attrName>style.visibility</p:attrName>
                                        </p:attrNameLst>
                                      </p:cBhvr>
                                      <p:to>
                                        <p:strVal val="visible"/>
                                      </p:to>
                                    </p:set>
                                    <p:animEffect transition="in" filter="wipe(left)">
                                      <p:cBhvr>
                                        <p:cTn id="197" dur="500"/>
                                        <p:tgtEl>
                                          <p:spTgt spid="90">
                                            <p:txEl>
                                              <p:pRg st="6" end="6"/>
                                            </p:txEl>
                                          </p:spTgt>
                                        </p:tgtEl>
                                      </p:cBhvr>
                                    </p:animEffect>
                                  </p:childTnLst>
                                </p:cTn>
                              </p:par>
                              <p:par>
                                <p:cTn id="198" presetID="2" presetClass="entr" presetSubtype="4" fill="hold" grpId="0" nodeType="withEffect">
                                  <p:stCondLst>
                                    <p:cond delay="0"/>
                                  </p:stCondLst>
                                  <p:childTnLst>
                                    <p:set>
                                      <p:cBhvr>
                                        <p:cTn id="199" dur="1" fill="hold">
                                          <p:stCondLst>
                                            <p:cond delay="0"/>
                                          </p:stCondLst>
                                        </p:cTn>
                                        <p:tgtEl>
                                          <p:spTgt spid="151"/>
                                        </p:tgtEl>
                                        <p:attrNameLst>
                                          <p:attrName>style.visibility</p:attrName>
                                        </p:attrNameLst>
                                      </p:cBhvr>
                                      <p:to>
                                        <p:strVal val="visible"/>
                                      </p:to>
                                    </p:set>
                                    <p:anim calcmode="lin" valueType="num">
                                      <p:cBhvr additive="base">
                                        <p:cTn id="200" dur="500" fill="hold"/>
                                        <p:tgtEl>
                                          <p:spTgt spid="151"/>
                                        </p:tgtEl>
                                        <p:attrNameLst>
                                          <p:attrName>ppt_x</p:attrName>
                                        </p:attrNameLst>
                                      </p:cBhvr>
                                      <p:tavLst>
                                        <p:tav tm="0">
                                          <p:val>
                                            <p:strVal val="#ppt_x"/>
                                          </p:val>
                                        </p:tav>
                                        <p:tav tm="100000">
                                          <p:val>
                                            <p:strVal val="#ppt_x"/>
                                          </p:val>
                                        </p:tav>
                                      </p:tavLst>
                                    </p:anim>
                                    <p:anim calcmode="lin" valueType="num">
                                      <p:cBhvr additive="base">
                                        <p:cTn id="201" dur="500" fill="hold"/>
                                        <p:tgtEl>
                                          <p:spTgt spid="151"/>
                                        </p:tgtEl>
                                        <p:attrNameLst>
                                          <p:attrName>ppt_y</p:attrName>
                                        </p:attrNameLst>
                                      </p:cBhvr>
                                      <p:tavLst>
                                        <p:tav tm="0">
                                          <p:val>
                                            <p:strVal val="1+#ppt_h/2"/>
                                          </p:val>
                                        </p:tav>
                                        <p:tav tm="100000">
                                          <p:val>
                                            <p:strVal val="#ppt_y"/>
                                          </p:val>
                                        </p:tav>
                                      </p:tavLst>
                                    </p:anim>
                                  </p:childTnLst>
                                </p:cTn>
                              </p:par>
                              <p:par>
                                <p:cTn id="202" presetID="2" presetClass="entr" presetSubtype="4" fill="hold" grpId="0" nodeType="withEffect">
                                  <p:stCondLst>
                                    <p:cond delay="0"/>
                                  </p:stCondLst>
                                  <p:childTnLst>
                                    <p:set>
                                      <p:cBhvr>
                                        <p:cTn id="203" dur="1" fill="hold">
                                          <p:stCondLst>
                                            <p:cond delay="0"/>
                                          </p:stCondLst>
                                        </p:cTn>
                                        <p:tgtEl>
                                          <p:spTgt spid="152"/>
                                        </p:tgtEl>
                                        <p:attrNameLst>
                                          <p:attrName>style.visibility</p:attrName>
                                        </p:attrNameLst>
                                      </p:cBhvr>
                                      <p:to>
                                        <p:strVal val="visible"/>
                                      </p:to>
                                    </p:set>
                                    <p:anim calcmode="lin" valueType="num">
                                      <p:cBhvr additive="base">
                                        <p:cTn id="204" dur="500" fill="hold"/>
                                        <p:tgtEl>
                                          <p:spTgt spid="152"/>
                                        </p:tgtEl>
                                        <p:attrNameLst>
                                          <p:attrName>ppt_x</p:attrName>
                                        </p:attrNameLst>
                                      </p:cBhvr>
                                      <p:tavLst>
                                        <p:tav tm="0">
                                          <p:val>
                                            <p:strVal val="#ppt_x"/>
                                          </p:val>
                                        </p:tav>
                                        <p:tav tm="100000">
                                          <p:val>
                                            <p:strVal val="#ppt_x"/>
                                          </p:val>
                                        </p:tav>
                                      </p:tavLst>
                                    </p:anim>
                                    <p:anim calcmode="lin" valueType="num">
                                      <p:cBhvr additive="base">
                                        <p:cTn id="205"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15" grpId="0" animBg="1"/>
      <p:bldP spid="113" grpId="0" animBg="1"/>
      <p:bldP spid="157" grpId="0"/>
      <p:bldP spid="67" grpId="0"/>
      <p:bldP spid="151" grpId="0"/>
      <p:bldP spid="1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4038600" cy="762000"/>
          </a:xfrm>
          <a:prstGeom prst="rect">
            <a:avLst/>
          </a:prstGeom>
          <a:noFill/>
          <a:ln w="31750">
            <a:noFill/>
          </a:ln>
        </p:spPr>
        <p:txBody>
          <a:bodyPr wrap="square" lIns="45720" tIns="0" rIns="45720" bIns="0" rtlCol="0" anchor="ctr">
            <a:noAutofit/>
          </a:bodyPr>
          <a:lstStyle/>
          <a:p>
            <a:r>
              <a:rPr lang="en-US" sz="4400" dirty="0" smtClean="0"/>
              <a:t>John Reeve, CRL</a:t>
            </a:r>
            <a:endParaRPr lang="en-US" sz="4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52400"/>
            <a:ext cx="3975381" cy="2460439"/>
          </a:xfrm>
          <a:prstGeom prst="rect">
            <a:avLst/>
          </a:prstGeom>
        </p:spPr>
      </p:pic>
      <p:pic>
        <p:nvPicPr>
          <p:cNvPr id="2" name="Picture 1"/>
          <p:cNvPicPr>
            <a:picLocks noChangeAspect="1"/>
          </p:cNvPicPr>
          <p:nvPr/>
        </p:nvPicPr>
        <p:blipFill>
          <a:blip r:embed="rId4"/>
          <a:stretch>
            <a:fillRect/>
          </a:stretch>
        </p:blipFill>
        <p:spPr>
          <a:xfrm>
            <a:off x="3980112" y="5686762"/>
            <a:ext cx="1837580" cy="963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5"/>
          <a:stretch>
            <a:fillRect/>
          </a:stretch>
        </p:blipFill>
        <p:spPr>
          <a:xfrm>
            <a:off x="381000" y="692599"/>
            <a:ext cx="1435243" cy="12144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4461" y="39093"/>
            <a:ext cx="1750430" cy="2684770"/>
          </a:xfrm>
          <a:prstGeom prst="rect">
            <a:avLst/>
          </a:prstGeom>
        </p:spPr>
      </p:pic>
      <p:sp>
        <p:nvSpPr>
          <p:cNvPr id="10" name="TextBox 9"/>
          <p:cNvSpPr txBox="1"/>
          <p:nvPr/>
        </p:nvSpPr>
        <p:spPr>
          <a:xfrm>
            <a:off x="8115504" y="381000"/>
            <a:ext cx="1752600" cy="457200"/>
          </a:xfrm>
          <a:prstGeom prst="rect">
            <a:avLst/>
          </a:prstGeom>
          <a:noFill/>
          <a:ln w="31750">
            <a:noFill/>
          </a:ln>
        </p:spPr>
        <p:txBody>
          <a:bodyPr wrap="square" lIns="45720" tIns="0" rIns="45720" bIns="0" rtlCol="0" anchor="ctr">
            <a:noAutofit/>
          </a:bodyPr>
          <a:lstStyle/>
          <a:p>
            <a:r>
              <a:rPr lang="en-US" sz="2000" b="1" dirty="0" smtClean="0"/>
              <a:t>Grand Gulf</a:t>
            </a:r>
          </a:p>
          <a:p>
            <a:r>
              <a:rPr lang="en-US" sz="2000" b="1" dirty="0" smtClean="0"/>
              <a:t>Nuclear Statio</a:t>
            </a:r>
            <a:r>
              <a:rPr lang="en-US" sz="2000" b="1" dirty="0"/>
              <a:t>n</a:t>
            </a:r>
            <a:endParaRPr lang="en-US" sz="2000" b="1" dirty="0" smtClean="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9907" y="686584"/>
            <a:ext cx="1299691" cy="1295869"/>
          </a:xfrm>
          <a:prstGeom prst="rect">
            <a:avLst/>
          </a:prstGeom>
        </p:spPr>
      </p:pic>
      <p:sp>
        <p:nvSpPr>
          <p:cNvPr id="13" name="TextBox 12"/>
          <p:cNvSpPr txBox="1"/>
          <p:nvPr/>
        </p:nvSpPr>
        <p:spPr>
          <a:xfrm>
            <a:off x="3048000" y="5686763"/>
            <a:ext cx="932112" cy="609600"/>
          </a:xfrm>
          <a:prstGeom prst="rect">
            <a:avLst/>
          </a:prstGeom>
          <a:noFill/>
          <a:ln w="31750">
            <a:noFill/>
          </a:ln>
        </p:spPr>
        <p:txBody>
          <a:bodyPr wrap="square" lIns="45720" tIns="0" rIns="45720" bIns="0" rtlCol="0" anchor="ctr">
            <a:noAutofit/>
          </a:bodyPr>
          <a:lstStyle/>
          <a:p>
            <a:pPr algn="r">
              <a:lnSpc>
                <a:spcPts val="1800"/>
              </a:lnSpc>
            </a:pPr>
            <a:r>
              <a:rPr lang="en-US" sz="2000" b="1" spc="300" dirty="0" smtClean="0"/>
              <a:t>100 </a:t>
            </a:r>
          </a:p>
          <a:p>
            <a:pPr algn="r">
              <a:lnSpc>
                <a:spcPts val="1800"/>
              </a:lnSpc>
            </a:pPr>
            <a:r>
              <a:rPr lang="en-US" sz="2000" b="1" spc="300" dirty="0" smtClean="0"/>
              <a:t>Posts</a:t>
            </a:r>
          </a:p>
        </p:txBody>
      </p:sp>
      <p:sp>
        <p:nvSpPr>
          <p:cNvPr id="14" name="TextBox 13"/>
          <p:cNvSpPr txBox="1"/>
          <p:nvPr/>
        </p:nvSpPr>
        <p:spPr>
          <a:xfrm>
            <a:off x="98421" y="1907036"/>
            <a:ext cx="1965625" cy="705803"/>
          </a:xfrm>
          <a:prstGeom prst="rect">
            <a:avLst/>
          </a:prstGeom>
          <a:noFill/>
          <a:ln w="31750">
            <a:noFill/>
          </a:ln>
        </p:spPr>
        <p:txBody>
          <a:bodyPr wrap="square" lIns="45720" tIns="0" rIns="45720" bIns="0" rtlCol="0" anchor="ctr">
            <a:noAutofit/>
          </a:bodyPr>
          <a:lstStyle/>
          <a:p>
            <a:pPr algn="ctr">
              <a:lnSpc>
                <a:spcPts val="1500"/>
              </a:lnSpc>
            </a:pPr>
            <a:r>
              <a:rPr lang="en-US" sz="1600" b="1" dirty="0"/>
              <a:t>U.S Patent 7,421,372 </a:t>
            </a:r>
            <a:r>
              <a:rPr lang="en-US" sz="1600" b="1" dirty="0" smtClean="0"/>
              <a:t>Maintenance</a:t>
            </a:r>
          </a:p>
          <a:p>
            <a:pPr algn="ctr">
              <a:lnSpc>
                <a:spcPts val="1500"/>
              </a:lnSpc>
            </a:pPr>
            <a:r>
              <a:rPr lang="en-US" sz="1600" b="1" dirty="0" smtClean="0"/>
              <a:t>Scheduling</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878" y="6102841"/>
            <a:ext cx="2795479" cy="597459"/>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7581" y="152400"/>
            <a:ext cx="1851061" cy="2462002"/>
          </a:xfrm>
          <a:prstGeom prst="rect">
            <a:avLst/>
          </a:prstGeom>
        </p:spPr>
      </p:pic>
      <p:sp>
        <p:nvSpPr>
          <p:cNvPr id="18" name="TextBox 17"/>
          <p:cNvSpPr txBox="1"/>
          <p:nvPr/>
        </p:nvSpPr>
        <p:spPr>
          <a:xfrm>
            <a:off x="17557" y="2714825"/>
            <a:ext cx="5943600" cy="2971937"/>
          </a:xfrm>
          <a:prstGeom prst="rect">
            <a:avLst/>
          </a:prstGeom>
          <a:noFill/>
          <a:ln w="31750">
            <a:noFill/>
          </a:ln>
        </p:spPr>
        <p:txBody>
          <a:bodyPr wrap="square" lIns="45720" tIns="0" rIns="45720" bIns="0" rtlCol="0" anchor="t">
            <a:noAutofit/>
          </a:bodyPr>
          <a:lstStyle/>
          <a:p>
            <a:pPr marL="342900" indent="-342900">
              <a:lnSpc>
                <a:spcPts val="2100"/>
              </a:lnSpc>
              <a:buFont typeface="Wingdings" panose="05000000000000000000" pitchFamily="2" charset="2"/>
              <a:buChar char="v"/>
            </a:pPr>
            <a:r>
              <a:rPr lang="en-US" sz="2000" dirty="0" smtClean="0"/>
              <a:t>2</a:t>
            </a:r>
            <a:r>
              <a:rPr lang="en-US" sz="2000" baseline="30000" dirty="0" smtClean="0"/>
              <a:t>nd</a:t>
            </a:r>
            <a:r>
              <a:rPr lang="en-US" sz="2000" dirty="0" smtClean="0"/>
              <a:t> consultant </a:t>
            </a:r>
            <a:r>
              <a:rPr lang="en-US" sz="2000" dirty="0"/>
              <a:t>hired by the company that invented Maximo. </a:t>
            </a:r>
          </a:p>
          <a:p>
            <a:pPr marL="342900" indent="-342900">
              <a:lnSpc>
                <a:spcPts val="2100"/>
              </a:lnSpc>
              <a:buFont typeface="Wingdings" panose="05000000000000000000" pitchFamily="2" charset="2"/>
              <a:buChar char="v"/>
            </a:pPr>
            <a:r>
              <a:rPr lang="en-US" sz="2000" dirty="0" smtClean="0"/>
              <a:t>Spent </a:t>
            </a:r>
            <a:r>
              <a:rPr lang="en-US" sz="2000" dirty="0"/>
              <a:t>the first 10 years as an international consultant in project management supporting cost/schedule design. Aerospace and defense industries, as well as nuclear power, depended </a:t>
            </a:r>
            <a:r>
              <a:rPr lang="en-US" sz="2000" dirty="0" smtClean="0"/>
              <a:t>on this software.</a:t>
            </a:r>
          </a:p>
          <a:p>
            <a:pPr marL="342900" indent="-342900">
              <a:lnSpc>
                <a:spcPts val="2100"/>
              </a:lnSpc>
              <a:buFont typeface="Wingdings" panose="05000000000000000000" pitchFamily="2" charset="2"/>
              <a:buChar char="v"/>
            </a:pPr>
            <a:r>
              <a:rPr lang="en-US" sz="2000" dirty="0" smtClean="0"/>
              <a:t>U.S</a:t>
            </a:r>
            <a:r>
              <a:rPr lang="en-US" sz="2000" dirty="0"/>
              <a:t>. Patent in maintenance scheduling – called the “order of fire” for resource leveling </a:t>
            </a:r>
            <a:endParaRPr lang="en-US" sz="2000" dirty="0" smtClean="0"/>
          </a:p>
          <a:p>
            <a:pPr marL="342900" indent="-342900">
              <a:lnSpc>
                <a:spcPts val="2100"/>
              </a:lnSpc>
              <a:buFont typeface="Wingdings" panose="05000000000000000000" pitchFamily="2" charset="2"/>
              <a:buChar char="v"/>
            </a:pPr>
            <a:r>
              <a:rPr lang="en-US" sz="2000" dirty="0" smtClean="0"/>
              <a:t>In </a:t>
            </a:r>
            <a:r>
              <a:rPr lang="en-US" sz="2000" dirty="0"/>
              <a:t>the following 20 years, </a:t>
            </a:r>
            <a:r>
              <a:rPr lang="en-US" sz="2000" dirty="0" smtClean="0"/>
              <a:t>specialized </a:t>
            </a:r>
            <a:r>
              <a:rPr lang="en-US" sz="2000" dirty="0"/>
              <a:t>in asset management </a:t>
            </a:r>
            <a:r>
              <a:rPr lang="en-US" sz="2000" dirty="0" smtClean="0"/>
              <a:t>design.</a:t>
            </a:r>
          </a:p>
          <a:p>
            <a:pPr marL="342900" indent="-342900">
              <a:lnSpc>
                <a:spcPts val="2100"/>
              </a:lnSpc>
              <a:buFont typeface="Wingdings" panose="05000000000000000000" pitchFamily="2" charset="2"/>
              <a:buChar char="v"/>
            </a:pPr>
            <a:r>
              <a:rPr lang="en-US" sz="2000" dirty="0" smtClean="0"/>
              <a:t>Certified Reliability Leader</a:t>
            </a:r>
            <a:endParaRPr lang="en-US" sz="2000" dirty="0"/>
          </a:p>
        </p:txBody>
      </p:sp>
      <p:sp>
        <p:nvSpPr>
          <p:cNvPr id="19" name="TextBox 18"/>
          <p:cNvSpPr txBox="1"/>
          <p:nvPr/>
        </p:nvSpPr>
        <p:spPr>
          <a:xfrm>
            <a:off x="6122581" y="2758440"/>
            <a:ext cx="6096000" cy="3941860"/>
          </a:xfrm>
          <a:prstGeom prst="rect">
            <a:avLst/>
          </a:prstGeom>
          <a:noFill/>
          <a:ln w="31750">
            <a:noFill/>
          </a:ln>
        </p:spPr>
        <p:txBody>
          <a:bodyPr wrap="square" lIns="45720" tIns="0" rIns="45720" bIns="0" rtlCol="0" anchor="t">
            <a:noAutofit/>
          </a:bodyPr>
          <a:lstStyle/>
          <a:p>
            <a:pPr marL="342900" indent="-342900">
              <a:lnSpc>
                <a:spcPts val="2100"/>
              </a:lnSpc>
              <a:buFont typeface="Wingdings" panose="05000000000000000000" pitchFamily="2" charset="2"/>
              <a:buChar char="v"/>
            </a:pPr>
            <a:r>
              <a:rPr lang="en-US" sz="2000" dirty="0" smtClean="0"/>
              <a:t>13,000 </a:t>
            </a:r>
            <a:r>
              <a:rPr lang="en-US" sz="2000" dirty="0"/>
              <a:t>LinkedIn </a:t>
            </a:r>
            <a:r>
              <a:rPr lang="en-US" sz="2000" dirty="0" smtClean="0"/>
              <a:t>followers </a:t>
            </a:r>
          </a:p>
          <a:p>
            <a:pPr marL="342900" indent="-342900">
              <a:lnSpc>
                <a:spcPts val="2100"/>
              </a:lnSpc>
              <a:buFont typeface="Wingdings" panose="05000000000000000000" pitchFamily="2" charset="2"/>
              <a:buChar char="v"/>
            </a:pPr>
            <a:r>
              <a:rPr lang="en-US" sz="2000" dirty="0" smtClean="0"/>
              <a:t>100 </a:t>
            </a:r>
            <a:r>
              <a:rPr lang="en-US" sz="2000" dirty="0"/>
              <a:t>postings on industry best practices, numerous trade magazine </a:t>
            </a:r>
            <a:r>
              <a:rPr lang="en-US" sz="2000" dirty="0" smtClean="0"/>
              <a:t>articles</a:t>
            </a:r>
          </a:p>
          <a:p>
            <a:pPr marL="342900" indent="-342900">
              <a:lnSpc>
                <a:spcPts val="2100"/>
              </a:lnSpc>
              <a:buFont typeface="Wingdings" panose="05000000000000000000" pitchFamily="2" charset="2"/>
              <a:buChar char="v"/>
            </a:pPr>
            <a:r>
              <a:rPr lang="en-US" sz="2000" dirty="0" smtClean="0"/>
              <a:t>Frequent speaker at Reliability Web and Maximo software venues</a:t>
            </a:r>
          </a:p>
          <a:p>
            <a:pPr marL="342900" indent="-342900">
              <a:lnSpc>
                <a:spcPts val="2100"/>
              </a:lnSpc>
              <a:buFont typeface="Wingdings" panose="05000000000000000000" pitchFamily="2" charset="2"/>
              <a:buChar char="v"/>
            </a:pPr>
            <a:r>
              <a:rPr lang="en-US" sz="2000" dirty="0" smtClean="0"/>
              <a:t>Book: </a:t>
            </a:r>
            <a:r>
              <a:rPr lang="en-US" sz="2000" b="1" dirty="0"/>
              <a:t>Failure Modes to Failure </a:t>
            </a:r>
            <a:r>
              <a:rPr lang="en-US" sz="2000" b="1" dirty="0" smtClean="0"/>
              <a:t>Codes</a:t>
            </a:r>
          </a:p>
          <a:p>
            <a:pPr marL="342900" indent="-342900">
              <a:lnSpc>
                <a:spcPts val="2100"/>
              </a:lnSpc>
              <a:buFont typeface="Wingdings" panose="05000000000000000000" pitchFamily="2" charset="2"/>
              <a:buChar char="v"/>
            </a:pPr>
            <a:r>
              <a:rPr lang="en-US" sz="2000" dirty="0" smtClean="0"/>
              <a:t>Able to comfortably </a:t>
            </a:r>
            <a:r>
              <a:rPr lang="en-US" sz="2000" dirty="0"/>
              <a:t>discuss advanced processes for both asset reliability and work force </a:t>
            </a:r>
            <a:r>
              <a:rPr lang="en-US" sz="2000" dirty="0" smtClean="0"/>
              <a:t>productivity.</a:t>
            </a:r>
          </a:p>
          <a:p>
            <a:pPr marL="342900" indent="-342900">
              <a:lnSpc>
                <a:spcPts val="2100"/>
              </a:lnSpc>
              <a:buFont typeface="Wingdings" panose="05000000000000000000" pitchFamily="2" charset="2"/>
              <a:buChar char="v"/>
            </a:pPr>
            <a:r>
              <a:rPr lang="en-US" sz="2000" dirty="0" smtClean="0"/>
              <a:t>Significant </a:t>
            </a:r>
            <a:r>
              <a:rPr lang="en-US" sz="2000" dirty="0"/>
              <a:t>overseas assignments include Australian Defence Industry (Sydney), Australian Submarine Corporation (Adelaide), Pohang Steel (South Korea</a:t>
            </a:r>
            <a:r>
              <a:rPr lang="en-US" sz="2000" dirty="0" smtClean="0"/>
              <a:t>), Guangdong Nuclear Power (China) </a:t>
            </a:r>
            <a:r>
              <a:rPr lang="en-US" sz="2000" dirty="0"/>
              <a:t>and Power Generation Company of Trinidad</a:t>
            </a:r>
            <a:r>
              <a:rPr lang="en-US" sz="2000" dirty="0" smtClean="0"/>
              <a:t>.</a:t>
            </a:r>
          </a:p>
          <a:p>
            <a:pPr marL="342900" indent="-342900">
              <a:lnSpc>
                <a:spcPts val="2100"/>
              </a:lnSpc>
              <a:buFont typeface="Wingdings" panose="05000000000000000000" pitchFamily="2" charset="2"/>
              <a:buChar char="v"/>
            </a:pPr>
            <a:r>
              <a:rPr lang="en-US" sz="2000" dirty="0" smtClean="0"/>
              <a:t>Aided in 1</a:t>
            </a:r>
            <a:r>
              <a:rPr lang="en-US" sz="2000" baseline="30000" dirty="0" smtClean="0"/>
              <a:t>st</a:t>
            </a:r>
            <a:r>
              <a:rPr lang="en-US" sz="2000" dirty="0" smtClean="0"/>
              <a:t> RCM for Maximo Industry Best Practices course, taught as PSDI consultant</a:t>
            </a:r>
          </a:p>
        </p:txBody>
      </p:sp>
    </p:spTree>
    <p:extLst>
      <p:ext uri="{BB962C8B-B14F-4D97-AF65-F5344CB8AC3E}">
        <p14:creationId xmlns:p14="http://schemas.microsoft.com/office/powerpoint/2010/main" val="187584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13560" cy="685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6835" y="5497232"/>
            <a:ext cx="9009246" cy="892552"/>
          </a:xfrm>
          <a:prstGeom prst="rect">
            <a:avLst/>
          </a:prstGeom>
          <a:noFill/>
        </p:spPr>
        <p:txBody>
          <a:bodyPr wrap="square" rtlCol="0">
            <a:spAutoFit/>
          </a:bodyPr>
          <a:lstStyle/>
          <a:p>
            <a:pPr algn="ctr"/>
            <a:r>
              <a:rPr lang="en-US" sz="2600" dirty="0" smtClean="0"/>
              <a:t>The </a:t>
            </a:r>
            <a:r>
              <a:rPr lang="en-US" sz="2600" b="1" dirty="0" smtClean="0"/>
              <a:t>software may be world class </a:t>
            </a:r>
            <a:r>
              <a:rPr lang="en-US" sz="2600" dirty="0" smtClean="0"/>
              <a:t>but you still need someone to state the </a:t>
            </a:r>
            <a:r>
              <a:rPr lang="en-US" sz="2600" b="1" dirty="0" smtClean="0"/>
              <a:t>vision</a:t>
            </a:r>
            <a:r>
              <a:rPr lang="en-US" sz="2600" dirty="0" smtClean="0"/>
              <a:t>, and then, </a:t>
            </a:r>
            <a:r>
              <a:rPr lang="en-US" sz="2600" b="1" dirty="0" smtClean="0"/>
              <a:t>develop supporting processes</a:t>
            </a:r>
            <a:r>
              <a:rPr lang="en-US" sz="2600" dirty="0" smtClean="0"/>
              <a:t>.</a:t>
            </a:r>
            <a:endParaRPr lang="en-US" sz="2600" dirty="0"/>
          </a:p>
        </p:txBody>
      </p:sp>
      <p:sp>
        <p:nvSpPr>
          <p:cNvPr id="4" name="Title 1"/>
          <p:cNvSpPr txBox="1">
            <a:spLocks/>
          </p:cNvSpPr>
          <p:nvPr/>
        </p:nvSpPr>
        <p:spPr>
          <a:xfrm>
            <a:off x="0" y="7366"/>
            <a:ext cx="12192000" cy="1005840"/>
          </a:xfrm>
          <a:prstGeom prst="rect">
            <a:avLst/>
          </a:prstGeom>
        </p:spPr>
        <p:txBody>
          <a:bodyPr vert="horz" wrap="none" lIns="91440" tIns="182880" rIns="91440" bIns="1828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900"/>
              </a:lnSpc>
            </a:pPr>
            <a:r>
              <a:rPr lang="en-US" sz="4000" b="1" dirty="0" smtClean="0">
                <a:latin typeface="+mn-lt"/>
              </a:rPr>
              <a:t>Asset Management </a:t>
            </a:r>
            <a:r>
              <a:rPr lang="en-US" sz="4000" dirty="0" smtClean="0">
                <a:latin typeface="+mn-lt"/>
              </a:rPr>
              <a:t>is what you extract </a:t>
            </a:r>
          </a:p>
          <a:p>
            <a:pPr algn="l">
              <a:lnSpc>
                <a:spcPts val="3900"/>
              </a:lnSpc>
            </a:pPr>
            <a:r>
              <a:rPr lang="en-US" sz="4000" dirty="0" smtClean="0">
                <a:latin typeface="+mn-lt"/>
              </a:rPr>
              <a:t>                                       from the </a:t>
            </a:r>
            <a:r>
              <a:rPr lang="en-US" sz="4000" b="1" dirty="0" smtClean="0">
                <a:latin typeface="+mn-lt"/>
              </a:rPr>
              <a:t>Asset Management System</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456" y="1592548"/>
            <a:ext cx="11231899" cy="5063874"/>
          </a:xfrm>
          <a:prstGeom prst="rect">
            <a:avLst/>
          </a:prstGeom>
        </p:spPr>
      </p:pic>
      <p:sp>
        <p:nvSpPr>
          <p:cNvPr id="6" name="Oval 5"/>
          <p:cNvSpPr>
            <a:spLocks noChangeAspect="1"/>
          </p:cNvSpPr>
          <p:nvPr/>
        </p:nvSpPr>
        <p:spPr>
          <a:xfrm>
            <a:off x="1117982" y="3003978"/>
            <a:ext cx="1019338" cy="828667"/>
          </a:xfrm>
          <a:prstGeom prst="ellipse">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137160" rIns="91440" bIns="45720" numCol="1" spcCol="0" rtlCol="0" fromWordArt="0" anchor="ctr" anchorCtr="0" forceAA="0" compatLnSpc="1">
            <a:prstTxWarp prst="textNoShape">
              <a:avLst/>
            </a:prstTxWarp>
            <a:noAutofit/>
          </a:bodyPr>
          <a:lstStyle/>
          <a:p>
            <a:pPr algn="ctr">
              <a:lnSpc>
                <a:spcPts val="1500"/>
              </a:lnSpc>
            </a:pPr>
            <a:r>
              <a:rPr lang="en-US" sz="2200" b="1" dirty="0" smtClean="0">
                <a:solidFill>
                  <a:schemeClr val="bg1"/>
                </a:solidFill>
              </a:rPr>
              <a:t>CMMS</a:t>
            </a:r>
          </a:p>
        </p:txBody>
      </p:sp>
      <p:sp>
        <p:nvSpPr>
          <p:cNvPr id="2" name="TextBox 1"/>
          <p:cNvSpPr txBox="1"/>
          <p:nvPr/>
        </p:nvSpPr>
        <p:spPr>
          <a:xfrm>
            <a:off x="-76310" y="1586651"/>
            <a:ext cx="1484486" cy="461665"/>
          </a:xfrm>
          <a:prstGeom prst="rect">
            <a:avLst/>
          </a:prstGeom>
          <a:noFill/>
        </p:spPr>
        <p:txBody>
          <a:bodyPr wrap="square" rtlCol="0">
            <a:spAutoFit/>
          </a:bodyPr>
          <a:lstStyle/>
          <a:p>
            <a:r>
              <a:rPr lang="en-US" sz="2400" b="1" dirty="0" smtClean="0">
                <a:solidFill>
                  <a:srgbClr val="00589A"/>
                </a:solidFill>
              </a:rPr>
              <a:t>MAXIMO</a:t>
            </a:r>
            <a:endParaRPr lang="en-US" sz="2400" b="1" dirty="0">
              <a:solidFill>
                <a:srgbClr val="00589A"/>
              </a:solidFill>
            </a:endParaRPr>
          </a:p>
        </p:txBody>
      </p:sp>
      <p:cxnSp>
        <p:nvCxnSpPr>
          <p:cNvPr id="8" name="Elbow Connector 7"/>
          <p:cNvCxnSpPr>
            <a:stCxn id="2" idx="2"/>
            <a:endCxn id="6" idx="2"/>
          </p:cNvCxnSpPr>
          <p:nvPr/>
        </p:nvCxnSpPr>
        <p:spPr>
          <a:xfrm rot="16200000" flipH="1">
            <a:off x="206959" y="2507289"/>
            <a:ext cx="1369996" cy="452049"/>
          </a:xfrm>
          <a:prstGeom prst="bentConnector2">
            <a:avLst/>
          </a:prstGeom>
          <a:ln w="4445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Block Arc 10"/>
          <p:cNvSpPr/>
          <p:nvPr/>
        </p:nvSpPr>
        <p:spPr>
          <a:xfrm flipV="1">
            <a:off x="1925053" y="3575352"/>
            <a:ext cx="4562374" cy="1360674"/>
          </a:xfrm>
          <a:prstGeom prst="blockArc">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p:cNvGrpSpPr/>
          <p:nvPr/>
        </p:nvGrpSpPr>
        <p:grpSpPr>
          <a:xfrm>
            <a:off x="7809596" y="1125701"/>
            <a:ext cx="4710374" cy="1309170"/>
            <a:chOff x="7809596" y="774812"/>
            <a:chExt cx="4710374" cy="1309170"/>
          </a:xfrm>
        </p:grpSpPr>
        <p:sp>
          <p:nvSpPr>
            <p:cNvPr id="13" name="TextBox 12"/>
            <p:cNvSpPr txBox="1"/>
            <p:nvPr/>
          </p:nvSpPr>
          <p:spPr>
            <a:xfrm>
              <a:off x="7984960" y="774812"/>
              <a:ext cx="4535010" cy="1026691"/>
            </a:xfrm>
            <a:prstGeom prst="rect">
              <a:avLst/>
            </a:prstGeom>
            <a:noFill/>
          </p:spPr>
          <p:txBody>
            <a:bodyPr wrap="square" rtlCol="0" anchor="ctr">
              <a:spAutoFit/>
            </a:bodyPr>
            <a:lstStyle/>
            <a:p>
              <a:pPr>
                <a:lnSpc>
                  <a:spcPts val="2400"/>
                </a:lnSpc>
              </a:pPr>
              <a:r>
                <a:rPr lang="en-US" sz="2600" b="1" dirty="0" smtClean="0"/>
                <a:t>Advanced processes provide the largest potential </a:t>
              </a:r>
            </a:p>
            <a:p>
              <a:pPr>
                <a:lnSpc>
                  <a:spcPts val="2400"/>
                </a:lnSpc>
              </a:pPr>
              <a:r>
                <a:rPr lang="en-US" sz="2600" b="1" dirty="0" smtClean="0"/>
                <a:t>return on investment</a:t>
              </a:r>
              <a:endParaRPr lang="en-US" sz="2600" b="1" dirty="0"/>
            </a:p>
          </p:txBody>
        </p:sp>
        <p:cxnSp>
          <p:nvCxnSpPr>
            <p:cNvPr id="15" name="Elbow Connector 14"/>
            <p:cNvCxnSpPr>
              <a:stCxn id="24" idx="2"/>
              <a:endCxn id="13" idx="1"/>
            </p:cNvCxnSpPr>
            <p:nvPr/>
          </p:nvCxnSpPr>
          <p:spPr>
            <a:xfrm rot="10800000" flipH="1">
              <a:off x="7809596" y="1288158"/>
              <a:ext cx="175364" cy="795824"/>
            </a:xfrm>
            <a:prstGeom prst="bentConnector3">
              <a:avLst>
                <a:gd name="adj1" fmla="val -130357"/>
              </a:avLst>
            </a:prstGeom>
            <a:ln w="4445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a:stCxn id="6" idx="4"/>
          </p:cNvCxnSpPr>
          <p:nvPr/>
        </p:nvCxnSpPr>
        <p:spPr>
          <a:xfrm>
            <a:off x="1627651" y="3832645"/>
            <a:ext cx="397794" cy="569134"/>
          </a:xfrm>
          <a:prstGeom prst="straightConnector1">
            <a:avLst/>
          </a:prstGeom>
          <a:ln w="476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rot="864978">
            <a:off x="1940917" y="4277614"/>
            <a:ext cx="1356716" cy="6623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09596" y="2402973"/>
            <a:ext cx="64008" cy="63796"/>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518475"/>
            <a:ext cx="4184653" cy="1095608"/>
            <a:chOff x="0" y="518475"/>
            <a:chExt cx="4184653" cy="1095608"/>
          </a:xfrm>
        </p:grpSpPr>
        <p:cxnSp>
          <p:nvCxnSpPr>
            <p:cNvPr id="22" name="Straight Connector 21"/>
            <p:cNvCxnSpPr/>
            <p:nvPr/>
          </p:nvCxnSpPr>
          <p:spPr>
            <a:xfrm flipV="1">
              <a:off x="0" y="518475"/>
              <a:ext cx="41572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a:off x="2028414" y="518475"/>
              <a:ext cx="91440" cy="91440"/>
            </a:xfrm>
            <a:prstGeom prst="triangl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4157221" y="1586651"/>
              <a:ext cx="27432" cy="2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lbow Connector 30"/>
            <p:cNvCxnSpPr>
              <a:stCxn id="29" idx="7"/>
              <a:endCxn id="26" idx="3"/>
            </p:cNvCxnSpPr>
            <p:nvPr/>
          </p:nvCxnSpPr>
          <p:spPr>
            <a:xfrm rot="16200000" flipV="1">
              <a:off x="2637009" y="47041"/>
              <a:ext cx="980753" cy="2106502"/>
            </a:xfrm>
            <a:prstGeom prst="bentConnector3">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37" name="Freeform 36"/>
          <p:cNvSpPr/>
          <p:nvPr/>
        </p:nvSpPr>
        <p:spPr>
          <a:xfrm>
            <a:off x="-15595" y="4640005"/>
            <a:ext cx="12129155" cy="2217012"/>
          </a:xfrm>
          <a:custGeom>
            <a:avLst/>
            <a:gdLst>
              <a:gd name="connsiteX0" fmla="*/ 12073870 w 12632712"/>
              <a:gd name="connsiteY0" fmla="*/ 158207 h 2238404"/>
              <a:gd name="connsiteX1" fmla="*/ 7367116 w 12632712"/>
              <a:gd name="connsiteY1" fmla="*/ 138956 h 2238404"/>
              <a:gd name="connsiteX2" fmla="*/ 6000329 w 12632712"/>
              <a:gd name="connsiteY2" fmla="*/ 552843 h 2238404"/>
              <a:gd name="connsiteX3" fmla="*/ 3401508 w 12632712"/>
              <a:gd name="connsiteY3" fmla="*/ 600969 h 2238404"/>
              <a:gd name="connsiteX4" fmla="*/ 2795116 w 12632712"/>
              <a:gd name="connsiteY4" fmla="*/ 649095 h 2238404"/>
              <a:gd name="connsiteX5" fmla="*/ 2236851 w 12632712"/>
              <a:gd name="connsiteY5" fmla="*/ 543218 h 2238404"/>
              <a:gd name="connsiteX6" fmla="*/ 2015470 w 12632712"/>
              <a:gd name="connsiteY6" fmla="*/ 591344 h 2238404"/>
              <a:gd name="connsiteX7" fmla="*/ 148169 w 12632712"/>
              <a:gd name="connsiteY7" fmla="*/ 1014855 h 2238404"/>
              <a:gd name="connsiteX8" fmla="*/ 177044 w 12632712"/>
              <a:gd name="connsiteY8" fmla="*/ 2073634 h 2238404"/>
              <a:gd name="connsiteX9" fmla="*/ 658308 w 12632712"/>
              <a:gd name="connsiteY9" fmla="*/ 2141011 h 2238404"/>
              <a:gd name="connsiteX10" fmla="*/ 11765861 w 12632712"/>
              <a:gd name="connsiteY10" fmla="*/ 2237264 h 2238404"/>
              <a:gd name="connsiteX11" fmla="*/ 11919865 w 12632712"/>
              <a:gd name="connsiteY11" fmla="*/ 2179512 h 2238404"/>
              <a:gd name="connsiteX12" fmla="*/ 11996868 w 12632712"/>
              <a:gd name="connsiteY12" fmla="*/ 1977382 h 2238404"/>
              <a:gd name="connsiteX13" fmla="*/ 12073870 w 12632712"/>
              <a:gd name="connsiteY13" fmla="*/ 158207 h 2238404"/>
              <a:gd name="connsiteX0" fmla="*/ 12073870 w 12403496"/>
              <a:gd name="connsiteY0" fmla="*/ 158207 h 2237264"/>
              <a:gd name="connsiteX1" fmla="*/ 7367116 w 12403496"/>
              <a:gd name="connsiteY1" fmla="*/ 138956 h 2237264"/>
              <a:gd name="connsiteX2" fmla="*/ 6000329 w 12403496"/>
              <a:gd name="connsiteY2" fmla="*/ 552843 h 2237264"/>
              <a:gd name="connsiteX3" fmla="*/ 3401508 w 12403496"/>
              <a:gd name="connsiteY3" fmla="*/ 600969 h 2237264"/>
              <a:gd name="connsiteX4" fmla="*/ 2795116 w 12403496"/>
              <a:gd name="connsiteY4" fmla="*/ 649095 h 2237264"/>
              <a:gd name="connsiteX5" fmla="*/ 2236851 w 12403496"/>
              <a:gd name="connsiteY5" fmla="*/ 543218 h 2237264"/>
              <a:gd name="connsiteX6" fmla="*/ 2015470 w 12403496"/>
              <a:gd name="connsiteY6" fmla="*/ 591344 h 2237264"/>
              <a:gd name="connsiteX7" fmla="*/ 148169 w 12403496"/>
              <a:gd name="connsiteY7" fmla="*/ 1014855 h 2237264"/>
              <a:gd name="connsiteX8" fmla="*/ 177044 w 12403496"/>
              <a:gd name="connsiteY8" fmla="*/ 2073634 h 2237264"/>
              <a:gd name="connsiteX9" fmla="*/ 658308 w 12403496"/>
              <a:gd name="connsiteY9" fmla="*/ 2141011 h 2237264"/>
              <a:gd name="connsiteX10" fmla="*/ 11765861 w 12403496"/>
              <a:gd name="connsiteY10" fmla="*/ 2237264 h 2237264"/>
              <a:gd name="connsiteX11" fmla="*/ 11919865 w 12403496"/>
              <a:gd name="connsiteY11" fmla="*/ 2179512 h 2237264"/>
              <a:gd name="connsiteX12" fmla="*/ 11996868 w 12403496"/>
              <a:gd name="connsiteY12" fmla="*/ 1977382 h 2237264"/>
              <a:gd name="connsiteX13" fmla="*/ 12073870 w 12403496"/>
              <a:gd name="connsiteY13" fmla="*/ 158207 h 223726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401508 w 12403496"/>
              <a:gd name="connsiteY3" fmla="*/ 590139 h 2226434"/>
              <a:gd name="connsiteX4" fmla="*/ 2795116 w 12403496"/>
              <a:gd name="connsiteY4" fmla="*/ 638265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4007683 w 12403496"/>
              <a:gd name="connsiteY3" fmla="*/ 466849 h 2226434"/>
              <a:gd name="connsiteX4" fmla="*/ 2795116 w 12403496"/>
              <a:gd name="connsiteY4" fmla="*/ 638265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4007683 w 12403496"/>
              <a:gd name="connsiteY3" fmla="*/ 466849 h 2226434"/>
              <a:gd name="connsiteX4" fmla="*/ 2795116 w 12403496"/>
              <a:gd name="connsiteY4" fmla="*/ 638265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976860 w 12403496"/>
              <a:gd name="connsiteY3" fmla="*/ 405204 h 2226434"/>
              <a:gd name="connsiteX4" fmla="*/ 2795116 w 12403496"/>
              <a:gd name="connsiteY4" fmla="*/ 638265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976860 w 12403496"/>
              <a:gd name="connsiteY3" fmla="*/ 405204 h 2226434"/>
              <a:gd name="connsiteX4" fmla="*/ 2887584 w 12403496"/>
              <a:gd name="connsiteY4" fmla="*/ 432782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976860 w 12403496"/>
              <a:gd name="connsiteY3" fmla="*/ 405204 h 2226434"/>
              <a:gd name="connsiteX4" fmla="*/ 2887584 w 12403496"/>
              <a:gd name="connsiteY4" fmla="*/ 432782 h 2226434"/>
              <a:gd name="connsiteX5" fmla="*/ 2236851 w 12403496"/>
              <a:gd name="connsiteY5" fmla="*/ 532388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73870 w 12403496"/>
              <a:gd name="connsiteY0" fmla="*/ 147377 h 2226434"/>
              <a:gd name="connsiteX1" fmla="*/ 7367116 w 12403496"/>
              <a:gd name="connsiteY1" fmla="*/ 128126 h 2226434"/>
              <a:gd name="connsiteX2" fmla="*/ 5969506 w 12403496"/>
              <a:gd name="connsiteY2" fmla="*/ 295433 h 2226434"/>
              <a:gd name="connsiteX3" fmla="*/ 3976860 w 12403496"/>
              <a:gd name="connsiteY3" fmla="*/ 405204 h 2226434"/>
              <a:gd name="connsiteX4" fmla="*/ 2887584 w 12403496"/>
              <a:gd name="connsiteY4" fmla="*/ 432782 h 2226434"/>
              <a:gd name="connsiteX5" fmla="*/ 2247125 w 12403496"/>
              <a:gd name="connsiteY5" fmla="*/ 368001 h 2226434"/>
              <a:gd name="connsiteX6" fmla="*/ 2015470 w 12403496"/>
              <a:gd name="connsiteY6" fmla="*/ 580514 h 2226434"/>
              <a:gd name="connsiteX7" fmla="*/ 148169 w 12403496"/>
              <a:gd name="connsiteY7" fmla="*/ 1004025 h 2226434"/>
              <a:gd name="connsiteX8" fmla="*/ 177044 w 12403496"/>
              <a:gd name="connsiteY8" fmla="*/ 2062804 h 2226434"/>
              <a:gd name="connsiteX9" fmla="*/ 658308 w 12403496"/>
              <a:gd name="connsiteY9" fmla="*/ 2130181 h 2226434"/>
              <a:gd name="connsiteX10" fmla="*/ 11765861 w 12403496"/>
              <a:gd name="connsiteY10" fmla="*/ 2226434 h 2226434"/>
              <a:gd name="connsiteX11" fmla="*/ 11919865 w 12403496"/>
              <a:gd name="connsiteY11" fmla="*/ 2168682 h 2226434"/>
              <a:gd name="connsiteX12" fmla="*/ 11996868 w 12403496"/>
              <a:gd name="connsiteY12" fmla="*/ 1966552 h 2226434"/>
              <a:gd name="connsiteX13" fmla="*/ 12073870 w 12403496"/>
              <a:gd name="connsiteY13" fmla="*/ 147377 h 2226434"/>
              <a:gd name="connsiteX0" fmla="*/ 12037548 w 12367174"/>
              <a:gd name="connsiteY0" fmla="*/ 147377 h 2226434"/>
              <a:gd name="connsiteX1" fmla="*/ 7330794 w 12367174"/>
              <a:gd name="connsiteY1" fmla="*/ 128126 h 2226434"/>
              <a:gd name="connsiteX2" fmla="*/ 5933184 w 12367174"/>
              <a:gd name="connsiteY2" fmla="*/ 295433 h 2226434"/>
              <a:gd name="connsiteX3" fmla="*/ 3940538 w 12367174"/>
              <a:gd name="connsiteY3" fmla="*/ 405204 h 2226434"/>
              <a:gd name="connsiteX4" fmla="*/ 2851262 w 12367174"/>
              <a:gd name="connsiteY4" fmla="*/ 432782 h 2226434"/>
              <a:gd name="connsiteX5" fmla="*/ 2210803 w 12367174"/>
              <a:gd name="connsiteY5" fmla="*/ 368001 h 2226434"/>
              <a:gd name="connsiteX6" fmla="*/ 1485988 w 12367174"/>
              <a:gd name="connsiteY6" fmla="*/ 385305 h 2226434"/>
              <a:gd name="connsiteX7" fmla="*/ 111847 w 12367174"/>
              <a:gd name="connsiteY7" fmla="*/ 1004025 h 2226434"/>
              <a:gd name="connsiteX8" fmla="*/ 140722 w 12367174"/>
              <a:gd name="connsiteY8" fmla="*/ 2062804 h 2226434"/>
              <a:gd name="connsiteX9" fmla="*/ 621986 w 12367174"/>
              <a:gd name="connsiteY9" fmla="*/ 2130181 h 2226434"/>
              <a:gd name="connsiteX10" fmla="*/ 11729539 w 12367174"/>
              <a:gd name="connsiteY10" fmla="*/ 2226434 h 2226434"/>
              <a:gd name="connsiteX11" fmla="*/ 11883543 w 12367174"/>
              <a:gd name="connsiteY11" fmla="*/ 2168682 h 2226434"/>
              <a:gd name="connsiteX12" fmla="*/ 11960546 w 12367174"/>
              <a:gd name="connsiteY12" fmla="*/ 1966552 h 2226434"/>
              <a:gd name="connsiteX13" fmla="*/ 12037548 w 12367174"/>
              <a:gd name="connsiteY13" fmla="*/ 147377 h 2226434"/>
              <a:gd name="connsiteX0" fmla="*/ 12037548 w 12336027"/>
              <a:gd name="connsiteY0" fmla="*/ 197689 h 2276746"/>
              <a:gd name="connsiteX1" fmla="*/ 7752034 w 12336027"/>
              <a:gd name="connsiteY1" fmla="*/ 65422 h 2276746"/>
              <a:gd name="connsiteX2" fmla="*/ 5933184 w 12336027"/>
              <a:gd name="connsiteY2" fmla="*/ 345745 h 2276746"/>
              <a:gd name="connsiteX3" fmla="*/ 3940538 w 12336027"/>
              <a:gd name="connsiteY3" fmla="*/ 455516 h 2276746"/>
              <a:gd name="connsiteX4" fmla="*/ 2851262 w 12336027"/>
              <a:gd name="connsiteY4" fmla="*/ 483094 h 2276746"/>
              <a:gd name="connsiteX5" fmla="*/ 2210803 w 12336027"/>
              <a:gd name="connsiteY5" fmla="*/ 418313 h 2276746"/>
              <a:gd name="connsiteX6" fmla="*/ 1485988 w 12336027"/>
              <a:gd name="connsiteY6" fmla="*/ 435617 h 2276746"/>
              <a:gd name="connsiteX7" fmla="*/ 111847 w 12336027"/>
              <a:gd name="connsiteY7" fmla="*/ 1054337 h 2276746"/>
              <a:gd name="connsiteX8" fmla="*/ 140722 w 12336027"/>
              <a:gd name="connsiteY8" fmla="*/ 2113116 h 2276746"/>
              <a:gd name="connsiteX9" fmla="*/ 621986 w 12336027"/>
              <a:gd name="connsiteY9" fmla="*/ 2180493 h 2276746"/>
              <a:gd name="connsiteX10" fmla="*/ 11729539 w 12336027"/>
              <a:gd name="connsiteY10" fmla="*/ 2276746 h 2276746"/>
              <a:gd name="connsiteX11" fmla="*/ 11883543 w 12336027"/>
              <a:gd name="connsiteY11" fmla="*/ 2218994 h 2276746"/>
              <a:gd name="connsiteX12" fmla="*/ 11960546 w 12336027"/>
              <a:gd name="connsiteY12" fmla="*/ 2016864 h 2276746"/>
              <a:gd name="connsiteX13" fmla="*/ 12037548 w 12336027"/>
              <a:gd name="connsiteY13" fmla="*/ 197689 h 2276746"/>
              <a:gd name="connsiteX0" fmla="*/ 12037548 w 12336027"/>
              <a:gd name="connsiteY0" fmla="*/ 197689 h 2276746"/>
              <a:gd name="connsiteX1" fmla="*/ 7752034 w 12336027"/>
              <a:gd name="connsiteY1" fmla="*/ 65422 h 2276746"/>
              <a:gd name="connsiteX2" fmla="*/ 5933184 w 12336027"/>
              <a:gd name="connsiteY2" fmla="*/ 345745 h 2276746"/>
              <a:gd name="connsiteX3" fmla="*/ 3940538 w 12336027"/>
              <a:gd name="connsiteY3" fmla="*/ 455516 h 2276746"/>
              <a:gd name="connsiteX4" fmla="*/ 2851262 w 12336027"/>
              <a:gd name="connsiteY4" fmla="*/ 483094 h 2276746"/>
              <a:gd name="connsiteX5" fmla="*/ 2210803 w 12336027"/>
              <a:gd name="connsiteY5" fmla="*/ 418313 h 2276746"/>
              <a:gd name="connsiteX6" fmla="*/ 1485988 w 12336027"/>
              <a:gd name="connsiteY6" fmla="*/ 435617 h 2276746"/>
              <a:gd name="connsiteX7" fmla="*/ 111847 w 12336027"/>
              <a:gd name="connsiteY7" fmla="*/ 1054337 h 2276746"/>
              <a:gd name="connsiteX8" fmla="*/ 140722 w 12336027"/>
              <a:gd name="connsiteY8" fmla="*/ 2113116 h 2276746"/>
              <a:gd name="connsiteX9" fmla="*/ 621986 w 12336027"/>
              <a:gd name="connsiteY9" fmla="*/ 2180493 h 2276746"/>
              <a:gd name="connsiteX10" fmla="*/ 11729539 w 12336027"/>
              <a:gd name="connsiteY10" fmla="*/ 2276746 h 2276746"/>
              <a:gd name="connsiteX11" fmla="*/ 11883543 w 12336027"/>
              <a:gd name="connsiteY11" fmla="*/ 2218994 h 2276746"/>
              <a:gd name="connsiteX12" fmla="*/ 11960546 w 12336027"/>
              <a:gd name="connsiteY12" fmla="*/ 2016864 h 2276746"/>
              <a:gd name="connsiteX13" fmla="*/ 12037548 w 12336027"/>
              <a:gd name="connsiteY13" fmla="*/ 197689 h 2276746"/>
              <a:gd name="connsiteX0" fmla="*/ 12037548 w 12091384"/>
              <a:gd name="connsiteY0" fmla="*/ 197689 h 2276746"/>
              <a:gd name="connsiteX1" fmla="*/ 7752034 w 12091384"/>
              <a:gd name="connsiteY1" fmla="*/ 65422 h 2276746"/>
              <a:gd name="connsiteX2" fmla="*/ 5933184 w 12091384"/>
              <a:gd name="connsiteY2" fmla="*/ 345745 h 2276746"/>
              <a:gd name="connsiteX3" fmla="*/ 3940538 w 12091384"/>
              <a:gd name="connsiteY3" fmla="*/ 455516 h 2276746"/>
              <a:gd name="connsiteX4" fmla="*/ 2851262 w 12091384"/>
              <a:gd name="connsiteY4" fmla="*/ 483094 h 2276746"/>
              <a:gd name="connsiteX5" fmla="*/ 2210803 w 12091384"/>
              <a:gd name="connsiteY5" fmla="*/ 418313 h 2276746"/>
              <a:gd name="connsiteX6" fmla="*/ 1485988 w 12091384"/>
              <a:gd name="connsiteY6" fmla="*/ 435617 h 2276746"/>
              <a:gd name="connsiteX7" fmla="*/ 111847 w 12091384"/>
              <a:gd name="connsiteY7" fmla="*/ 1054337 h 2276746"/>
              <a:gd name="connsiteX8" fmla="*/ 140722 w 12091384"/>
              <a:gd name="connsiteY8" fmla="*/ 2113116 h 2276746"/>
              <a:gd name="connsiteX9" fmla="*/ 621986 w 12091384"/>
              <a:gd name="connsiteY9" fmla="*/ 2180493 h 2276746"/>
              <a:gd name="connsiteX10" fmla="*/ 11729539 w 12091384"/>
              <a:gd name="connsiteY10" fmla="*/ 2276746 h 2276746"/>
              <a:gd name="connsiteX11" fmla="*/ 11883543 w 12091384"/>
              <a:gd name="connsiteY11" fmla="*/ 2218994 h 2276746"/>
              <a:gd name="connsiteX12" fmla="*/ 11960546 w 12091384"/>
              <a:gd name="connsiteY12" fmla="*/ 2016864 h 2276746"/>
              <a:gd name="connsiteX13" fmla="*/ 12037548 w 12091384"/>
              <a:gd name="connsiteY13" fmla="*/ 197689 h 2276746"/>
              <a:gd name="connsiteX0" fmla="*/ 12037548 w 12091384"/>
              <a:gd name="connsiteY0" fmla="*/ 137955 h 2217012"/>
              <a:gd name="connsiteX1" fmla="*/ 7752034 w 12091384"/>
              <a:gd name="connsiteY1" fmla="*/ 5688 h 2217012"/>
              <a:gd name="connsiteX2" fmla="*/ 5933184 w 12091384"/>
              <a:gd name="connsiteY2" fmla="*/ 286011 h 2217012"/>
              <a:gd name="connsiteX3" fmla="*/ 3940538 w 12091384"/>
              <a:gd name="connsiteY3" fmla="*/ 395782 h 2217012"/>
              <a:gd name="connsiteX4" fmla="*/ 2851262 w 12091384"/>
              <a:gd name="connsiteY4" fmla="*/ 423360 h 2217012"/>
              <a:gd name="connsiteX5" fmla="*/ 2210803 w 12091384"/>
              <a:gd name="connsiteY5" fmla="*/ 358579 h 2217012"/>
              <a:gd name="connsiteX6" fmla="*/ 1485988 w 12091384"/>
              <a:gd name="connsiteY6" fmla="*/ 375883 h 2217012"/>
              <a:gd name="connsiteX7" fmla="*/ 111847 w 12091384"/>
              <a:gd name="connsiteY7" fmla="*/ 994603 h 2217012"/>
              <a:gd name="connsiteX8" fmla="*/ 140722 w 12091384"/>
              <a:gd name="connsiteY8" fmla="*/ 2053382 h 2217012"/>
              <a:gd name="connsiteX9" fmla="*/ 621986 w 12091384"/>
              <a:gd name="connsiteY9" fmla="*/ 2120759 h 2217012"/>
              <a:gd name="connsiteX10" fmla="*/ 11729539 w 12091384"/>
              <a:gd name="connsiteY10" fmla="*/ 2217012 h 2217012"/>
              <a:gd name="connsiteX11" fmla="*/ 11883543 w 12091384"/>
              <a:gd name="connsiteY11" fmla="*/ 2159260 h 2217012"/>
              <a:gd name="connsiteX12" fmla="*/ 11960546 w 12091384"/>
              <a:gd name="connsiteY12" fmla="*/ 1957130 h 2217012"/>
              <a:gd name="connsiteX13" fmla="*/ 12037548 w 12091384"/>
              <a:gd name="connsiteY13" fmla="*/ 137955 h 2217012"/>
              <a:gd name="connsiteX0" fmla="*/ 12037548 w 12141995"/>
              <a:gd name="connsiteY0" fmla="*/ 137955 h 2217012"/>
              <a:gd name="connsiteX1" fmla="*/ 7752034 w 12141995"/>
              <a:gd name="connsiteY1" fmla="*/ 5688 h 2217012"/>
              <a:gd name="connsiteX2" fmla="*/ 5933184 w 12141995"/>
              <a:gd name="connsiteY2" fmla="*/ 286011 h 2217012"/>
              <a:gd name="connsiteX3" fmla="*/ 3940538 w 12141995"/>
              <a:gd name="connsiteY3" fmla="*/ 395782 h 2217012"/>
              <a:gd name="connsiteX4" fmla="*/ 2851262 w 12141995"/>
              <a:gd name="connsiteY4" fmla="*/ 423360 h 2217012"/>
              <a:gd name="connsiteX5" fmla="*/ 2210803 w 12141995"/>
              <a:gd name="connsiteY5" fmla="*/ 358579 h 2217012"/>
              <a:gd name="connsiteX6" fmla="*/ 1485988 w 12141995"/>
              <a:gd name="connsiteY6" fmla="*/ 375883 h 2217012"/>
              <a:gd name="connsiteX7" fmla="*/ 111847 w 12141995"/>
              <a:gd name="connsiteY7" fmla="*/ 994603 h 2217012"/>
              <a:gd name="connsiteX8" fmla="*/ 140722 w 12141995"/>
              <a:gd name="connsiteY8" fmla="*/ 2053382 h 2217012"/>
              <a:gd name="connsiteX9" fmla="*/ 621986 w 12141995"/>
              <a:gd name="connsiteY9" fmla="*/ 2120759 h 2217012"/>
              <a:gd name="connsiteX10" fmla="*/ 11729539 w 12141995"/>
              <a:gd name="connsiteY10" fmla="*/ 2217012 h 2217012"/>
              <a:gd name="connsiteX11" fmla="*/ 11883543 w 12141995"/>
              <a:gd name="connsiteY11" fmla="*/ 2159260 h 2217012"/>
              <a:gd name="connsiteX12" fmla="*/ 12114659 w 12141995"/>
              <a:gd name="connsiteY12" fmla="*/ 1535889 h 2217012"/>
              <a:gd name="connsiteX13" fmla="*/ 12037548 w 12141995"/>
              <a:gd name="connsiteY13" fmla="*/ 137955 h 2217012"/>
              <a:gd name="connsiteX0" fmla="*/ 12037548 w 12129155"/>
              <a:gd name="connsiteY0" fmla="*/ 137955 h 2217012"/>
              <a:gd name="connsiteX1" fmla="*/ 7752034 w 12129155"/>
              <a:gd name="connsiteY1" fmla="*/ 5688 h 2217012"/>
              <a:gd name="connsiteX2" fmla="*/ 5933184 w 12129155"/>
              <a:gd name="connsiteY2" fmla="*/ 286011 h 2217012"/>
              <a:gd name="connsiteX3" fmla="*/ 3940538 w 12129155"/>
              <a:gd name="connsiteY3" fmla="*/ 395782 h 2217012"/>
              <a:gd name="connsiteX4" fmla="*/ 2851262 w 12129155"/>
              <a:gd name="connsiteY4" fmla="*/ 423360 h 2217012"/>
              <a:gd name="connsiteX5" fmla="*/ 2210803 w 12129155"/>
              <a:gd name="connsiteY5" fmla="*/ 358579 h 2217012"/>
              <a:gd name="connsiteX6" fmla="*/ 1485988 w 12129155"/>
              <a:gd name="connsiteY6" fmla="*/ 375883 h 2217012"/>
              <a:gd name="connsiteX7" fmla="*/ 111847 w 12129155"/>
              <a:gd name="connsiteY7" fmla="*/ 994603 h 2217012"/>
              <a:gd name="connsiteX8" fmla="*/ 140722 w 12129155"/>
              <a:gd name="connsiteY8" fmla="*/ 2053382 h 2217012"/>
              <a:gd name="connsiteX9" fmla="*/ 621986 w 12129155"/>
              <a:gd name="connsiteY9" fmla="*/ 2120759 h 2217012"/>
              <a:gd name="connsiteX10" fmla="*/ 11729539 w 12129155"/>
              <a:gd name="connsiteY10" fmla="*/ 2217012 h 2217012"/>
              <a:gd name="connsiteX11" fmla="*/ 12068478 w 12129155"/>
              <a:gd name="connsiteY11" fmla="*/ 2035970 h 2217012"/>
              <a:gd name="connsiteX12" fmla="*/ 12114659 w 12129155"/>
              <a:gd name="connsiteY12" fmla="*/ 1535889 h 2217012"/>
              <a:gd name="connsiteX13" fmla="*/ 12037548 w 12129155"/>
              <a:gd name="connsiteY13" fmla="*/ 137955 h 221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155" h="2217012">
                <a:moveTo>
                  <a:pt x="12037548" y="137955"/>
                </a:moveTo>
                <a:cubicBezTo>
                  <a:pt x="11274484" y="38746"/>
                  <a:pt x="8769428" y="-18988"/>
                  <a:pt x="7752034" y="5688"/>
                </a:cubicBezTo>
                <a:cubicBezTo>
                  <a:pt x="6734640" y="30364"/>
                  <a:pt x="6568433" y="220995"/>
                  <a:pt x="5933184" y="286011"/>
                </a:cubicBezTo>
                <a:cubicBezTo>
                  <a:pt x="5297935" y="351027"/>
                  <a:pt x="4454192" y="372891"/>
                  <a:pt x="3940538" y="395782"/>
                </a:cubicBezTo>
                <a:cubicBezTo>
                  <a:pt x="3426884" y="418673"/>
                  <a:pt x="3139551" y="429560"/>
                  <a:pt x="2851262" y="423360"/>
                </a:cubicBezTo>
                <a:cubicBezTo>
                  <a:pt x="2562973" y="417160"/>
                  <a:pt x="2438349" y="366492"/>
                  <a:pt x="2210803" y="358579"/>
                </a:cubicBezTo>
                <a:cubicBezTo>
                  <a:pt x="1983257" y="350666"/>
                  <a:pt x="1835814" y="269879"/>
                  <a:pt x="1485988" y="375883"/>
                </a:cubicBezTo>
                <a:cubicBezTo>
                  <a:pt x="1136162" y="481887"/>
                  <a:pt x="336058" y="715020"/>
                  <a:pt x="111847" y="994603"/>
                </a:cubicBezTo>
                <a:cubicBezTo>
                  <a:pt x="-112364" y="1274186"/>
                  <a:pt x="55699" y="1865689"/>
                  <a:pt x="140722" y="2053382"/>
                </a:cubicBezTo>
                <a:cubicBezTo>
                  <a:pt x="225745" y="2241075"/>
                  <a:pt x="621986" y="2120759"/>
                  <a:pt x="621986" y="2120759"/>
                </a:cubicBezTo>
                <a:lnTo>
                  <a:pt x="11729539" y="2217012"/>
                </a:lnTo>
                <a:cubicBezTo>
                  <a:pt x="12056798" y="2127176"/>
                  <a:pt x="12029977" y="2079284"/>
                  <a:pt x="12068478" y="2035970"/>
                </a:cubicBezTo>
                <a:cubicBezTo>
                  <a:pt x="12106979" y="1992656"/>
                  <a:pt x="12119814" y="1852225"/>
                  <a:pt x="12114659" y="1535889"/>
                </a:cubicBezTo>
                <a:cubicBezTo>
                  <a:pt x="12109504" y="1219553"/>
                  <a:pt x="12184163" y="843339"/>
                  <a:pt x="12037548" y="137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263829" y="6430880"/>
            <a:ext cx="26517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9594349" y="6275055"/>
            <a:ext cx="54864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72657" y="6030250"/>
            <a:ext cx="8325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 presetClass="entr" presetSubtype="0" fill="hold" grpId="0" nodeType="withEffect">
                                  <p:stCondLst>
                                    <p:cond delay="25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362">
                                          <p:stCondLst>
                                            <p:cond delay="0"/>
                                          </p:stCondLst>
                                        </p:cTn>
                                        <p:tgtEl>
                                          <p:spTgt spid="6"/>
                                        </p:tgtEl>
                                      </p:cBhvr>
                                    </p:animEffect>
                                    <p:anim calcmode="lin" valueType="num">
                                      <p:cBhvr>
                                        <p:cTn id="27"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30"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31"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32" dur="16">
                                          <p:stCondLst>
                                            <p:cond delay="406"/>
                                          </p:stCondLst>
                                        </p:cTn>
                                        <p:tgtEl>
                                          <p:spTgt spid="6"/>
                                        </p:tgtEl>
                                      </p:cBhvr>
                                      <p:to x="100000" y="60000"/>
                                    </p:animScale>
                                    <p:animScale>
                                      <p:cBhvr>
                                        <p:cTn id="33" dur="104" decel="50000">
                                          <p:stCondLst>
                                            <p:cond delay="423"/>
                                          </p:stCondLst>
                                        </p:cTn>
                                        <p:tgtEl>
                                          <p:spTgt spid="6"/>
                                        </p:tgtEl>
                                      </p:cBhvr>
                                      <p:to x="100000" y="100000"/>
                                    </p:animScale>
                                    <p:animScale>
                                      <p:cBhvr>
                                        <p:cTn id="34" dur="16">
                                          <p:stCondLst>
                                            <p:cond delay="820"/>
                                          </p:stCondLst>
                                        </p:cTn>
                                        <p:tgtEl>
                                          <p:spTgt spid="6"/>
                                        </p:tgtEl>
                                      </p:cBhvr>
                                      <p:to x="100000" y="80000"/>
                                    </p:animScale>
                                    <p:animScale>
                                      <p:cBhvr>
                                        <p:cTn id="35" dur="104" decel="50000">
                                          <p:stCondLst>
                                            <p:cond delay="836"/>
                                          </p:stCondLst>
                                        </p:cTn>
                                        <p:tgtEl>
                                          <p:spTgt spid="6"/>
                                        </p:tgtEl>
                                      </p:cBhvr>
                                      <p:to x="100000" y="100000"/>
                                    </p:animScale>
                                    <p:animScale>
                                      <p:cBhvr>
                                        <p:cTn id="36" dur="16">
                                          <p:stCondLst>
                                            <p:cond delay="1026"/>
                                          </p:stCondLst>
                                        </p:cTn>
                                        <p:tgtEl>
                                          <p:spTgt spid="6"/>
                                        </p:tgtEl>
                                      </p:cBhvr>
                                      <p:to x="100000" y="90000"/>
                                    </p:animScale>
                                    <p:animScale>
                                      <p:cBhvr>
                                        <p:cTn id="37" dur="104" decel="50000">
                                          <p:stCondLst>
                                            <p:cond delay="1042"/>
                                          </p:stCondLst>
                                        </p:cTn>
                                        <p:tgtEl>
                                          <p:spTgt spid="6"/>
                                        </p:tgtEl>
                                      </p:cBhvr>
                                      <p:to x="100000" y="100000"/>
                                    </p:animScale>
                                    <p:animScale>
                                      <p:cBhvr>
                                        <p:cTn id="38" dur="16">
                                          <p:stCondLst>
                                            <p:cond delay="1130"/>
                                          </p:stCondLst>
                                        </p:cTn>
                                        <p:tgtEl>
                                          <p:spTgt spid="6"/>
                                        </p:tgtEl>
                                      </p:cBhvr>
                                      <p:to x="100000" y="95000"/>
                                    </p:animScale>
                                    <p:animScale>
                                      <p:cBhvr>
                                        <p:cTn id="39" dur="104" decel="50000">
                                          <p:stCondLst>
                                            <p:cond delay="1146"/>
                                          </p:stCondLst>
                                        </p:cTn>
                                        <p:tgtEl>
                                          <p:spTgt spid="6"/>
                                        </p:tgtEl>
                                      </p:cBhvr>
                                      <p:to x="100000" y="100000"/>
                                    </p:animScale>
                                  </p:childTnLst>
                                </p:cTn>
                              </p:par>
                            </p:childTnLst>
                          </p:cTn>
                        </p:par>
                        <p:par>
                          <p:cTn id="40" fill="hold">
                            <p:stCondLst>
                              <p:cond delay="1250"/>
                            </p:stCondLst>
                            <p:childTnLst>
                              <p:par>
                                <p:cTn id="41" presetID="1" presetClass="entr" presetSubtype="0" fill="hold" nodeType="afterEffect">
                                  <p:stCondLst>
                                    <p:cond delay="0"/>
                                  </p:stCondLst>
                                  <p:iterate type="lt">
                                    <p:tmAbs val="100"/>
                                  </p:iterate>
                                  <p:childTnLst>
                                    <p:set>
                                      <p:cBhvr>
                                        <p:cTn id="42" dur="1" fill="hold">
                                          <p:stCondLst>
                                            <p:cond delay="0"/>
                                          </p:stCondLst>
                                        </p:cTn>
                                        <p:tgtEl>
                                          <p:spTgt spid="2">
                                            <p:txEl>
                                              <p:pRg st="0" end="0"/>
                                            </p:txEl>
                                          </p:spTgt>
                                        </p:tgtEl>
                                        <p:attrNameLst>
                                          <p:attrName>style.visibility</p:attrName>
                                        </p:attrNameLst>
                                      </p:cBhvr>
                                      <p:to>
                                        <p:strVal val="visible"/>
                                      </p:to>
                                    </p:set>
                                  </p:childTnLst>
                                </p:cTn>
                              </p:par>
                            </p:childTnLst>
                          </p:cTn>
                        </p:par>
                        <p:par>
                          <p:cTn id="43" fill="hold">
                            <p:stCondLst>
                              <p:cond delay="1751"/>
                            </p:stCondLst>
                            <p:childTnLst>
                              <p:par>
                                <p:cTn id="44" presetID="22" presetClass="entr" presetSubtype="1"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xit" presetSubtype="4" fill="hold" grpId="1" nodeType="withEffect">
                                  <p:stCondLst>
                                    <p:cond delay="0"/>
                                  </p:stCondLst>
                                  <p:childTnLst>
                                    <p:animEffect transition="out" filter="wipe(down)">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22" presetClass="entr" presetSubtype="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8" fill="hold" grpId="0" nodeType="clickEffect">
                                  <p:stCondLst>
                                    <p:cond delay="0"/>
                                  </p:stCondLst>
                                  <p:childTnLst>
                                    <p:animEffect transition="out" filter="wipe(left)">
                                      <p:cBhvr>
                                        <p:cTn id="59" dur="500"/>
                                        <p:tgtEl>
                                          <p:spTgt spid="37"/>
                                        </p:tgtEl>
                                      </p:cBhvr>
                                    </p:animEffect>
                                    <p:set>
                                      <p:cBhvr>
                                        <p:cTn id="60" dur="1" fill="hold">
                                          <p:stCondLst>
                                            <p:cond delay="499"/>
                                          </p:stCondLst>
                                        </p:cTn>
                                        <p:tgtEl>
                                          <p:spTgt spid="37"/>
                                        </p:tgtEl>
                                        <p:attrNameLst>
                                          <p:attrName>style.visibility</p:attrName>
                                        </p:attrNameLst>
                                      </p:cBhvr>
                                      <p:to>
                                        <p:strVal val="hidden"/>
                                      </p:to>
                                    </p:set>
                                  </p:childTnLst>
                                </p:cTn>
                              </p:par>
                              <p:par>
                                <p:cTn id="61" presetID="22" presetClass="entr" presetSubtype="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9"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13560" cy="685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9966" y="1049876"/>
            <a:ext cx="11187505" cy="1384995"/>
          </a:xfrm>
          <a:prstGeom prst="rect">
            <a:avLst/>
          </a:prstGeom>
          <a:noFill/>
        </p:spPr>
        <p:txBody>
          <a:bodyPr wrap="square" rtlCol="0">
            <a:spAutoFit/>
          </a:bodyPr>
          <a:lstStyle/>
          <a:p>
            <a:pPr marL="514350" indent="-514350">
              <a:buFont typeface="+mj-lt"/>
              <a:buAutoNum type="arabicPeriod"/>
            </a:pPr>
            <a:r>
              <a:rPr lang="en-US" sz="2800" b="1" dirty="0" smtClean="0"/>
              <a:t>To optimize asset reliability / availability</a:t>
            </a:r>
          </a:p>
          <a:p>
            <a:pPr marL="514350" indent="-514350">
              <a:buFont typeface="+mj-lt"/>
              <a:buAutoNum type="arabicPeriod"/>
            </a:pPr>
            <a:r>
              <a:rPr lang="en-US" sz="2800" b="1" dirty="0" smtClean="0"/>
              <a:t>To improve work force productivity and job safety</a:t>
            </a:r>
          </a:p>
          <a:p>
            <a:pPr marL="514350" indent="-514350">
              <a:buFont typeface="+mj-lt"/>
              <a:buAutoNum type="arabicPeriod"/>
            </a:pPr>
            <a:r>
              <a:rPr lang="en-US" sz="2800" b="1" dirty="0" smtClean="0"/>
              <a:t>To manage by exception; to make more informed decisions </a:t>
            </a:r>
            <a:endParaRPr lang="en-US" sz="2800" b="1" dirty="0"/>
          </a:p>
        </p:txBody>
      </p:sp>
      <p:sp>
        <p:nvSpPr>
          <p:cNvPr id="4" name="Title 1"/>
          <p:cNvSpPr txBox="1">
            <a:spLocks/>
          </p:cNvSpPr>
          <p:nvPr/>
        </p:nvSpPr>
        <p:spPr>
          <a:xfrm>
            <a:off x="0" y="7366"/>
            <a:ext cx="12192000" cy="1005840"/>
          </a:xfrm>
          <a:prstGeom prst="rect">
            <a:avLst/>
          </a:prstGeom>
        </p:spPr>
        <p:txBody>
          <a:bodyPr vert="horz" wrap="none" lIns="91440" tIns="182880" rIns="91440" bIns="1828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900"/>
              </a:lnSpc>
            </a:pPr>
            <a:r>
              <a:rPr lang="en-US" sz="4000" b="1" dirty="0" smtClean="0">
                <a:latin typeface="+mn-lt"/>
              </a:rPr>
              <a:t>What is the purpose of Asset Management?</a:t>
            </a:r>
          </a:p>
        </p:txBody>
      </p:sp>
      <p:sp>
        <p:nvSpPr>
          <p:cNvPr id="24" name="Oval 23"/>
          <p:cNvSpPr/>
          <p:nvPr/>
        </p:nvSpPr>
        <p:spPr>
          <a:xfrm>
            <a:off x="7809596" y="2402973"/>
            <a:ext cx="64008" cy="63796"/>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263829" y="6430880"/>
            <a:ext cx="26517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9594349" y="6275055"/>
            <a:ext cx="54864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Bent Arrow 8"/>
          <p:cNvSpPr/>
          <p:nvPr/>
        </p:nvSpPr>
        <p:spPr>
          <a:xfrm flipV="1">
            <a:off x="6411314" y="2602179"/>
            <a:ext cx="1319842" cy="1535764"/>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a:off x="655608" y="2518525"/>
            <a:ext cx="8919713" cy="0"/>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809596" y="2911925"/>
            <a:ext cx="4146615" cy="1815882"/>
          </a:xfrm>
          <a:prstGeom prst="rect">
            <a:avLst/>
          </a:prstGeom>
          <a:noFill/>
          <a:ln w="28575">
            <a:solidFill>
              <a:schemeClr val="tx1"/>
            </a:solidFill>
          </a:ln>
        </p:spPr>
        <p:txBody>
          <a:bodyPr wrap="square" rtlCol="0">
            <a:spAutoFit/>
          </a:bodyPr>
          <a:lstStyle/>
          <a:p>
            <a:pPr marL="285750" indent="-285750">
              <a:buFont typeface="Wingdings" panose="05000000000000000000" pitchFamily="2" charset="2"/>
              <a:buChar char="ü"/>
            </a:pPr>
            <a:r>
              <a:rPr lang="en-US" sz="2800" b="1" dirty="0" smtClean="0"/>
              <a:t>To optimize O&amp;M costs</a:t>
            </a:r>
          </a:p>
          <a:p>
            <a:pPr marL="285750" indent="-285750">
              <a:buFont typeface="Wingdings" panose="05000000000000000000" pitchFamily="2" charset="2"/>
              <a:buChar char="ü"/>
            </a:pPr>
            <a:r>
              <a:rPr lang="en-US" sz="2800" b="1" dirty="0" smtClean="0"/>
              <a:t>To stay competitive</a:t>
            </a:r>
          </a:p>
          <a:p>
            <a:pPr marL="285750" indent="-285750">
              <a:buFont typeface="Wingdings" panose="05000000000000000000" pitchFamily="2" charset="2"/>
              <a:buChar char="ü"/>
            </a:pPr>
            <a:r>
              <a:rPr lang="en-US" sz="2800" b="1" dirty="0" smtClean="0"/>
              <a:t>To make a profit</a:t>
            </a:r>
          </a:p>
          <a:p>
            <a:pPr marL="285750" indent="-285750">
              <a:buFont typeface="Wingdings" panose="05000000000000000000" pitchFamily="2" charset="2"/>
              <a:buChar char="ü"/>
            </a:pPr>
            <a:r>
              <a:rPr lang="en-US" sz="2800" b="1" dirty="0" smtClean="0"/>
              <a:t>To contribute to society</a:t>
            </a:r>
          </a:p>
        </p:txBody>
      </p:sp>
      <p:cxnSp>
        <p:nvCxnSpPr>
          <p:cNvPr id="30" name="Straight Connector 29"/>
          <p:cNvCxnSpPr/>
          <p:nvPr/>
        </p:nvCxnSpPr>
        <p:spPr>
          <a:xfrm>
            <a:off x="661366" y="1049163"/>
            <a:ext cx="8919713"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056780" y="2983283"/>
            <a:ext cx="1268083" cy="470252"/>
          </a:xfrm>
          <a:prstGeom prst="rect">
            <a:avLst/>
          </a:prstGeom>
          <a:solidFill>
            <a:schemeClr val="bg1">
              <a:alpha val="79000"/>
            </a:schemeClr>
          </a:solidFill>
        </p:spPr>
        <p:txBody>
          <a:bodyPr wrap="square" lIns="0" tIns="0" rIns="0" bIns="0" rtlCol="0" anchor="ctr">
            <a:noAutofit/>
          </a:bodyPr>
          <a:lstStyle/>
          <a:p>
            <a:r>
              <a:rPr lang="en-US" sz="3200" b="1" dirty="0" smtClean="0"/>
              <a:t>Why?</a:t>
            </a:r>
            <a:endParaRPr lang="en-US" sz="3200" b="1" dirty="0"/>
          </a:p>
        </p:txBody>
      </p:sp>
      <p:sp>
        <p:nvSpPr>
          <p:cNvPr id="33" name="TextBox 32"/>
          <p:cNvSpPr txBox="1"/>
          <p:nvPr/>
        </p:nvSpPr>
        <p:spPr>
          <a:xfrm>
            <a:off x="3375611" y="5704374"/>
            <a:ext cx="1268083" cy="584775"/>
          </a:xfrm>
          <a:prstGeom prst="rect">
            <a:avLst/>
          </a:prstGeom>
          <a:noFill/>
        </p:spPr>
        <p:txBody>
          <a:bodyPr wrap="square" rtlCol="0">
            <a:spAutoFit/>
          </a:bodyPr>
          <a:lstStyle/>
          <a:p>
            <a:r>
              <a:rPr lang="en-US" sz="3200" b="1" dirty="0" smtClean="0"/>
              <a:t>How?</a:t>
            </a:r>
            <a:endParaRPr lang="en-US" sz="3200" b="1" dirty="0"/>
          </a:p>
        </p:txBody>
      </p:sp>
      <p:sp>
        <p:nvSpPr>
          <p:cNvPr id="34" name="Bent Arrow 33"/>
          <p:cNvSpPr/>
          <p:nvPr/>
        </p:nvSpPr>
        <p:spPr>
          <a:xfrm rot="16200000" flipH="1">
            <a:off x="4911623" y="2974670"/>
            <a:ext cx="1361961" cy="4131264"/>
          </a:xfrm>
          <a:prstGeom prst="bentArrow">
            <a:avLst>
              <a:gd name="adj1" fmla="val 25127"/>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43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609600"/>
          </a:xfrm>
          <a:prstGeom prst="rect">
            <a:avLst/>
          </a:prstGeom>
          <a:solidFill>
            <a:srgbClr val="3370A9"/>
          </a:solidFill>
          <a:ln w="31750">
            <a:noFill/>
          </a:ln>
        </p:spPr>
        <p:txBody>
          <a:bodyPr wrap="square" lIns="45720" tIns="0" rIns="45720" bIns="0" rtlCol="0" anchor="ctr">
            <a:noAutofit/>
          </a:bodyPr>
          <a:lstStyle/>
          <a:p>
            <a:r>
              <a:rPr lang="en-US" sz="3200" b="1" spc="300" dirty="0" smtClean="0">
                <a:solidFill>
                  <a:schemeClr val="bg1"/>
                </a:solidFill>
                <a:latin typeface="Comic Sans MS" panose="030F0702030302020204" pitchFamily="66" charset="0"/>
              </a:rPr>
              <a:t>How do you optimize Costs to Improve Reliability?</a:t>
            </a:r>
          </a:p>
        </p:txBody>
      </p:sp>
      <p:sp>
        <p:nvSpPr>
          <p:cNvPr id="8" name="TextBox 7"/>
          <p:cNvSpPr txBox="1"/>
          <p:nvPr/>
        </p:nvSpPr>
        <p:spPr>
          <a:xfrm>
            <a:off x="3846924" y="623832"/>
            <a:ext cx="8534400" cy="1295400"/>
          </a:xfrm>
          <a:prstGeom prst="rect">
            <a:avLst/>
          </a:prstGeom>
          <a:noFill/>
          <a:ln w="31750">
            <a:noFill/>
          </a:ln>
        </p:spPr>
        <p:txBody>
          <a:bodyPr wrap="square" lIns="45720" tIns="0" rIns="45720" bIns="0" rtlCol="0" anchor="t">
            <a:noAutofit/>
          </a:bodyPr>
          <a:lstStyle/>
          <a:p>
            <a:pPr>
              <a:lnSpc>
                <a:spcPts val="2400"/>
              </a:lnSpc>
            </a:pPr>
            <a:r>
              <a:rPr lang="en-US" sz="2400" b="1" dirty="0"/>
              <a:t>Reliable companies </a:t>
            </a:r>
            <a:r>
              <a:rPr lang="en-US" sz="2400" dirty="0" smtClean="0"/>
              <a:t>will have </a:t>
            </a:r>
            <a:r>
              <a:rPr lang="en-US" sz="2400" dirty="0"/>
              <a:t>a </a:t>
            </a:r>
            <a:r>
              <a:rPr lang="en-US" sz="2400" b="1" dirty="0"/>
              <a:t>competitive advantage </a:t>
            </a:r>
            <a:r>
              <a:rPr lang="en-US" sz="2400" dirty="0"/>
              <a:t>due to </a:t>
            </a:r>
            <a:r>
              <a:rPr lang="en-US" sz="2400" b="1" dirty="0"/>
              <a:t>best-in-class practices</a:t>
            </a:r>
            <a:r>
              <a:rPr lang="en-US" sz="2400" dirty="0"/>
              <a:t>. This allows them to maintain a positive margin even </a:t>
            </a:r>
            <a:r>
              <a:rPr lang="en-US" sz="2400" dirty="0" smtClean="0"/>
              <a:t>in a </a:t>
            </a:r>
            <a:r>
              <a:rPr lang="en-US" sz="2400" dirty="0"/>
              <a:t>depressed market place.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03" y="1780386"/>
            <a:ext cx="11823057" cy="5077614"/>
          </a:xfrm>
          <a:prstGeom prst="rect">
            <a:avLst/>
          </a:prstGeom>
        </p:spPr>
      </p:pic>
      <p:sp>
        <p:nvSpPr>
          <p:cNvPr id="2" name="TextBox 1"/>
          <p:cNvSpPr txBox="1"/>
          <p:nvPr/>
        </p:nvSpPr>
        <p:spPr>
          <a:xfrm>
            <a:off x="94270" y="694443"/>
            <a:ext cx="1989056" cy="1005840"/>
          </a:xfrm>
          <a:prstGeom prst="rect">
            <a:avLst/>
          </a:prstGeom>
          <a:noFill/>
          <a:ln w="31750">
            <a:noFill/>
          </a:ln>
        </p:spPr>
        <p:txBody>
          <a:bodyPr wrap="square" lIns="45720" tIns="0" rIns="45720" bIns="0" rtlCol="0" anchor="t">
            <a:noAutofit/>
          </a:bodyPr>
          <a:lstStyle/>
          <a:p>
            <a:r>
              <a:rPr lang="en-US" sz="3200" b="1" i="1" dirty="0" smtClean="0"/>
              <a:t>Answer:</a:t>
            </a:r>
          </a:p>
          <a:p>
            <a:r>
              <a:rPr lang="en-US" sz="3200" b="1" i="1" dirty="0" smtClean="0"/>
              <a:t>Track ROA</a:t>
            </a:r>
          </a:p>
        </p:txBody>
      </p:sp>
      <p:cxnSp>
        <p:nvCxnSpPr>
          <p:cNvPr id="4" name="Straight Connector 3"/>
          <p:cNvCxnSpPr/>
          <p:nvPr/>
        </p:nvCxnSpPr>
        <p:spPr>
          <a:xfrm>
            <a:off x="3657600" y="609600"/>
            <a:ext cx="0" cy="1828800"/>
          </a:xfrm>
          <a:prstGeom prst="line">
            <a:avLst/>
          </a:prstGeom>
          <a:ln w="60325">
            <a:gradFill>
              <a:gsLst>
                <a:gs pos="53100">
                  <a:srgbClr val="53B9EF"/>
                </a:gs>
                <a:gs pos="0">
                  <a:srgbClr val="3370A9"/>
                </a:gs>
                <a:gs pos="100000">
                  <a:srgbClr val="1470D6"/>
                </a:gs>
              </a:gsLst>
              <a:lin ang="5400000" scaled="1"/>
            </a:gra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rot="16200000">
            <a:off x="5715000" y="-678024"/>
            <a:ext cx="0" cy="4663440"/>
          </a:xfrm>
          <a:prstGeom prst="line">
            <a:avLst/>
          </a:prstGeom>
          <a:ln w="60325">
            <a:gradFill>
              <a:gsLst>
                <a:gs pos="0">
                  <a:srgbClr val="1470D6"/>
                </a:gs>
                <a:gs pos="100000">
                  <a:srgbClr val="53B9EF"/>
                </a:gs>
              </a:gsLst>
              <a:lin ang="5400000" scaled="1"/>
            </a:gra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16200000">
            <a:off x="1965960" y="-49181"/>
            <a:ext cx="0" cy="3931920"/>
          </a:xfrm>
          <a:prstGeom prst="line">
            <a:avLst/>
          </a:prstGeom>
          <a:ln w="60325">
            <a:gradFill>
              <a:gsLst>
                <a:gs pos="0">
                  <a:srgbClr val="1470D6"/>
                </a:gs>
                <a:gs pos="100000">
                  <a:srgbClr val="53B9EF"/>
                </a:gs>
              </a:gsLst>
              <a:lin ang="5400000" scaled="1"/>
            </a:gra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7507224" y="1828800"/>
            <a:ext cx="4648200" cy="5005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122919" y="1493856"/>
            <a:ext cx="4069081" cy="304800"/>
          </a:xfrm>
          <a:prstGeom prst="rect">
            <a:avLst/>
          </a:prstGeom>
          <a:solidFill>
            <a:schemeClr val="bg1"/>
          </a:solidFill>
          <a:ln w="31750">
            <a:noFill/>
          </a:ln>
        </p:spPr>
        <p:txBody>
          <a:bodyPr wrap="square" lIns="45720" tIns="0" rIns="45720" bIns="0" rtlCol="0" anchor="ctr">
            <a:noAutofit/>
          </a:bodyPr>
          <a:lstStyle/>
          <a:p>
            <a:r>
              <a:rPr lang="en-US" sz="2400" b="1" dirty="0" smtClean="0">
                <a:solidFill>
                  <a:srgbClr val="2C6294"/>
                </a:solidFill>
              </a:rPr>
              <a:t>Maximo Advanced Processes</a:t>
            </a:r>
          </a:p>
        </p:txBody>
      </p:sp>
    </p:spTree>
    <p:extLst>
      <p:ext uri="{BB962C8B-B14F-4D97-AF65-F5344CB8AC3E}">
        <p14:creationId xmlns:p14="http://schemas.microsoft.com/office/powerpoint/2010/main" val="36362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1+ppt_w/2"/>
                                          </p:val>
                                        </p:tav>
                                      </p:tavLst>
                                    </p:anim>
                                    <p:anim calcmode="lin" valueType="num">
                                      <p:cBhvr additive="base">
                                        <p:cTn id="12" dur="500"/>
                                        <p:tgtEl>
                                          <p:spTgt spid="5"/>
                                        </p:tgtEl>
                                        <p:attrNameLst>
                                          <p:attrName>ppt_y</p:attrName>
                                        </p:attrNameLst>
                                      </p:cBhvr>
                                      <p:tavLst>
                                        <p:tav tm="0">
                                          <p:val>
                                            <p:strVal val="ppt_y"/>
                                          </p:val>
                                        </p:tav>
                                        <p:tav tm="100000">
                                          <p:val>
                                            <p:strVal val="ppt_y"/>
                                          </p:val>
                                        </p:tav>
                                      </p:tavLst>
                                    </p:anim>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iterate type="wd">
                                    <p:tmAbs val="100"/>
                                  </p:iterate>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Express Value in terms of ROI</a:t>
            </a:r>
            <a:endParaRPr lang="en-US" b="1" dirty="0"/>
          </a:p>
        </p:txBody>
      </p:sp>
      <p:sp>
        <p:nvSpPr>
          <p:cNvPr id="4" name="Freeform 9"/>
          <p:cNvSpPr>
            <a:spLocks/>
          </p:cNvSpPr>
          <p:nvPr/>
        </p:nvSpPr>
        <p:spPr bwMode="auto">
          <a:xfrm>
            <a:off x="3479318" y="2814959"/>
            <a:ext cx="2132012" cy="617538"/>
          </a:xfrm>
          <a:custGeom>
            <a:avLst/>
            <a:gdLst>
              <a:gd name="T0" fmla="*/ 0 w 1986"/>
              <a:gd name="T1" fmla="*/ 0 h 156"/>
              <a:gd name="T2" fmla="*/ 593 w 1986"/>
              <a:gd name="T3" fmla="*/ 0 h 156"/>
              <a:gd name="T4" fmla="*/ 593 w 1986"/>
              <a:gd name="T5" fmla="*/ 185 h 156"/>
              <a:gd name="T6" fmla="*/ 0 60000 65536"/>
              <a:gd name="T7" fmla="*/ 0 60000 65536"/>
              <a:gd name="T8" fmla="*/ 0 60000 65536"/>
              <a:gd name="T9" fmla="*/ 0 w 1986"/>
              <a:gd name="T10" fmla="*/ 0 h 156"/>
              <a:gd name="T11" fmla="*/ 1986 w 1986"/>
              <a:gd name="T12" fmla="*/ 156 h 156"/>
            </a:gdLst>
            <a:ahLst/>
            <a:cxnLst>
              <a:cxn ang="T6">
                <a:pos x="T0" y="T1"/>
              </a:cxn>
              <a:cxn ang="T7">
                <a:pos x="T2" y="T3"/>
              </a:cxn>
              <a:cxn ang="T8">
                <a:pos x="T4" y="T5"/>
              </a:cxn>
            </a:cxnLst>
            <a:rect l="T9" t="T10" r="T11" b="T12"/>
            <a:pathLst>
              <a:path w="1986" h="156">
                <a:moveTo>
                  <a:pt x="0" y="0"/>
                </a:moveTo>
                <a:lnTo>
                  <a:pt x="1986" y="0"/>
                </a:lnTo>
                <a:lnTo>
                  <a:pt x="1986" y="156"/>
                </a:lnTo>
              </a:path>
            </a:pathLst>
          </a:custGeom>
          <a:noFill/>
          <a:ln w="19050">
            <a:solidFill>
              <a:srgbClr val="00B0F0">
                <a:lumMod val="75000"/>
              </a:srgbClr>
            </a:solidFill>
            <a:prstDash val="sysDot"/>
            <a:round/>
            <a:headEnd/>
            <a:tailEnd/>
          </a:ln>
        </p:spPr>
        <p:txBody>
          <a:bodyPr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5" name="Freeform 6"/>
          <p:cNvSpPr>
            <a:spLocks/>
          </p:cNvSpPr>
          <p:nvPr/>
        </p:nvSpPr>
        <p:spPr bwMode="auto">
          <a:xfrm>
            <a:off x="3109430" y="4451672"/>
            <a:ext cx="2484438" cy="382587"/>
          </a:xfrm>
          <a:custGeom>
            <a:avLst/>
            <a:gdLst>
              <a:gd name="T0" fmla="*/ 0 w 3186"/>
              <a:gd name="T1" fmla="*/ 46 h 534"/>
              <a:gd name="T2" fmla="*/ 673 w 3186"/>
              <a:gd name="T3" fmla="*/ 46 h 534"/>
              <a:gd name="T4" fmla="*/ 673 w 3186"/>
              <a:gd name="T5" fmla="*/ 0 h 534"/>
              <a:gd name="T6" fmla="*/ 0 60000 65536"/>
              <a:gd name="T7" fmla="*/ 0 60000 65536"/>
              <a:gd name="T8" fmla="*/ 0 60000 65536"/>
              <a:gd name="T9" fmla="*/ 0 w 3186"/>
              <a:gd name="T10" fmla="*/ 0 h 534"/>
              <a:gd name="T11" fmla="*/ 3186 w 3186"/>
              <a:gd name="T12" fmla="*/ 534 h 534"/>
            </a:gdLst>
            <a:ahLst/>
            <a:cxnLst>
              <a:cxn ang="T6">
                <a:pos x="T0" y="T1"/>
              </a:cxn>
              <a:cxn ang="T7">
                <a:pos x="T2" y="T3"/>
              </a:cxn>
              <a:cxn ang="T8">
                <a:pos x="T4" y="T5"/>
              </a:cxn>
            </a:cxnLst>
            <a:rect l="T9" t="T10" r="T11" b="T12"/>
            <a:pathLst>
              <a:path w="3186" h="534">
                <a:moveTo>
                  <a:pt x="0" y="534"/>
                </a:moveTo>
                <a:lnTo>
                  <a:pt x="3186" y="534"/>
                </a:lnTo>
                <a:lnTo>
                  <a:pt x="3186" y="0"/>
                </a:lnTo>
              </a:path>
            </a:pathLst>
          </a:custGeom>
          <a:noFill/>
          <a:ln w="19050">
            <a:solidFill>
              <a:srgbClr val="00B0F0">
                <a:lumMod val="75000"/>
              </a:srgbClr>
            </a:solidFill>
            <a:prstDash val="sysDot"/>
            <a:round/>
            <a:headEnd/>
            <a:tailEnd/>
          </a:ln>
        </p:spPr>
        <p:txBody>
          <a:bodyPr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6" name="Oval 13"/>
          <p:cNvSpPr>
            <a:spLocks noChangeArrowheads="1"/>
          </p:cNvSpPr>
          <p:nvPr/>
        </p:nvSpPr>
        <p:spPr bwMode="auto">
          <a:xfrm>
            <a:off x="2912580" y="2429814"/>
            <a:ext cx="654050" cy="614362"/>
          </a:xfrm>
          <a:prstGeom prst="ellipse">
            <a:avLst/>
          </a:prstGeom>
          <a:solidFill>
            <a:srgbClr val="66ADB2">
              <a:lumMod val="60000"/>
              <a:lumOff val="40000"/>
            </a:srgbClr>
          </a:solidFill>
          <a:ln w="19050" algn="ctr">
            <a:solidFill>
              <a:srgbClr val="00B0F0">
                <a:lumMod val="75000"/>
              </a:srgbClr>
            </a:solidFill>
            <a:round/>
            <a:headEnd/>
            <a:tailEnd/>
          </a:ln>
        </p:spPr>
        <p:txBody>
          <a:bodyPr wrap="none"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7" name="Oval 13"/>
          <p:cNvSpPr>
            <a:spLocks noChangeArrowheads="1"/>
          </p:cNvSpPr>
          <p:nvPr/>
        </p:nvSpPr>
        <p:spPr bwMode="auto">
          <a:xfrm>
            <a:off x="2912580" y="4449114"/>
            <a:ext cx="654050" cy="614362"/>
          </a:xfrm>
          <a:prstGeom prst="ellipse">
            <a:avLst/>
          </a:prstGeom>
          <a:solidFill>
            <a:srgbClr val="66ADB2">
              <a:lumMod val="60000"/>
              <a:lumOff val="40000"/>
            </a:srgbClr>
          </a:solidFill>
          <a:ln w="19050" algn="ctr">
            <a:solidFill>
              <a:srgbClr val="00B0F0">
                <a:lumMod val="75000"/>
              </a:srgbClr>
            </a:solidFill>
            <a:round/>
            <a:headEnd/>
            <a:tailEnd/>
          </a:ln>
        </p:spPr>
        <p:txBody>
          <a:bodyPr wrap="none"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8" name="Freeform 7"/>
          <p:cNvSpPr>
            <a:spLocks/>
          </p:cNvSpPr>
          <p:nvPr/>
        </p:nvSpPr>
        <p:spPr bwMode="auto">
          <a:xfrm>
            <a:off x="3188805" y="4389759"/>
            <a:ext cx="2990850" cy="1460500"/>
          </a:xfrm>
          <a:custGeom>
            <a:avLst/>
            <a:gdLst>
              <a:gd name="T0" fmla="*/ 0 w 1470"/>
              <a:gd name="T1" fmla="*/ 715 h 888"/>
              <a:gd name="T2" fmla="*/ 1436 w 1470"/>
              <a:gd name="T3" fmla="*/ 715 h 888"/>
              <a:gd name="T4" fmla="*/ 1436 w 1470"/>
              <a:gd name="T5" fmla="*/ 0 h 888"/>
              <a:gd name="T6" fmla="*/ 0 60000 65536"/>
              <a:gd name="T7" fmla="*/ 0 60000 65536"/>
              <a:gd name="T8" fmla="*/ 0 60000 65536"/>
              <a:gd name="T9" fmla="*/ 0 w 1470"/>
              <a:gd name="T10" fmla="*/ 0 h 888"/>
              <a:gd name="T11" fmla="*/ 1470 w 1470"/>
              <a:gd name="T12" fmla="*/ 888 h 888"/>
            </a:gdLst>
            <a:ahLst/>
            <a:cxnLst>
              <a:cxn ang="T6">
                <a:pos x="T0" y="T1"/>
              </a:cxn>
              <a:cxn ang="T7">
                <a:pos x="T2" y="T3"/>
              </a:cxn>
              <a:cxn ang="T8">
                <a:pos x="T4" y="T5"/>
              </a:cxn>
            </a:cxnLst>
            <a:rect l="T9" t="T10" r="T11" b="T12"/>
            <a:pathLst>
              <a:path w="1470" h="888">
                <a:moveTo>
                  <a:pt x="0" y="888"/>
                </a:moveTo>
                <a:lnTo>
                  <a:pt x="1470" y="888"/>
                </a:lnTo>
                <a:lnTo>
                  <a:pt x="1470" y="0"/>
                </a:lnTo>
              </a:path>
            </a:pathLst>
          </a:custGeom>
          <a:noFill/>
          <a:ln w="19050">
            <a:solidFill>
              <a:srgbClr val="00B0F0">
                <a:lumMod val="75000"/>
              </a:srgbClr>
            </a:solidFill>
            <a:prstDash val="sysDot"/>
            <a:round/>
            <a:headEnd/>
            <a:tailEnd/>
          </a:ln>
        </p:spPr>
        <p:txBody>
          <a:bodyPr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9" name="Oval 13"/>
          <p:cNvSpPr>
            <a:spLocks noChangeArrowheads="1"/>
          </p:cNvSpPr>
          <p:nvPr/>
        </p:nvSpPr>
        <p:spPr bwMode="auto">
          <a:xfrm>
            <a:off x="2763355" y="3471214"/>
            <a:ext cx="652463" cy="614362"/>
          </a:xfrm>
          <a:prstGeom prst="ellipse">
            <a:avLst/>
          </a:prstGeom>
          <a:solidFill>
            <a:srgbClr val="66ADB2">
              <a:lumMod val="60000"/>
              <a:lumOff val="40000"/>
            </a:srgbClr>
          </a:solidFill>
          <a:ln w="19050" algn="ctr">
            <a:solidFill>
              <a:srgbClr val="00B0F0">
                <a:lumMod val="75000"/>
              </a:srgbClr>
            </a:solidFill>
            <a:round/>
            <a:headEnd/>
            <a:tailEnd/>
          </a:ln>
        </p:spPr>
        <p:txBody>
          <a:bodyPr wrap="none"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0" name="Oval 13"/>
          <p:cNvSpPr>
            <a:spLocks noChangeArrowheads="1"/>
          </p:cNvSpPr>
          <p:nvPr/>
        </p:nvSpPr>
        <p:spPr bwMode="auto">
          <a:xfrm>
            <a:off x="2737955" y="5427014"/>
            <a:ext cx="652463" cy="614362"/>
          </a:xfrm>
          <a:prstGeom prst="ellipse">
            <a:avLst/>
          </a:prstGeom>
          <a:solidFill>
            <a:srgbClr val="66ADB2">
              <a:lumMod val="60000"/>
              <a:lumOff val="40000"/>
            </a:srgbClr>
          </a:solidFill>
          <a:ln w="19050" algn="ctr">
            <a:solidFill>
              <a:srgbClr val="00B0F0">
                <a:lumMod val="75000"/>
              </a:srgbClr>
            </a:solidFill>
            <a:round/>
            <a:headEnd/>
            <a:tailEnd/>
          </a:ln>
        </p:spPr>
        <p:txBody>
          <a:bodyPr wrap="none"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1" name="Freeform 8"/>
          <p:cNvSpPr>
            <a:spLocks/>
          </p:cNvSpPr>
          <p:nvPr/>
        </p:nvSpPr>
        <p:spPr bwMode="auto">
          <a:xfrm>
            <a:off x="3149118" y="1868809"/>
            <a:ext cx="2957512" cy="1284288"/>
          </a:xfrm>
          <a:custGeom>
            <a:avLst/>
            <a:gdLst>
              <a:gd name="T0" fmla="*/ 0 w 2904"/>
              <a:gd name="T1" fmla="*/ 0 h 750"/>
              <a:gd name="T2" fmla="*/ 896 w 2904"/>
              <a:gd name="T3" fmla="*/ 0 h 750"/>
              <a:gd name="T4" fmla="*/ 896 w 2904"/>
              <a:gd name="T5" fmla="*/ 483 h 750"/>
              <a:gd name="T6" fmla="*/ 0 60000 65536"/>
              <a:gd name="T7" fmla="*/ 0 60000 65536"/>
              <a:gd name="T8" fmla="*/ 0 60000 65536"/>
              <a:gd name="T9" fmla="*/ 0 w 2904"/>
              <a:gd name="T10" fmla="*/ 0 h 750"/>
              <a:gd name="T11" fmla="*/ 2904 w 2904"/>
              <a:gd name="T12" fmla="*/ 750 h 750"/>
            </a:gdLst>
            <a:ahLst/>
            <a:cxnLst>
              <a:cxn ang="T6">
                <a:pos x="T0" y="T1"/>
              </a:cxn>
              <a:cxn ang="T7">
                <a:pos x="T2" y="T3"/>
              </a:cxn>
              <a:cxn ang="T8">
                <a:pos x="T4" y="T5"/>
              </a:cxn>
            </a:cxnLst>
            <a:rect l="T9" t="T10" r="T11" b="T12"/>
            <a:pathLst>
              <a:path w="2904" h="750">
                <a:moveTo>
                  <a:pt x="0" y="0"/>
                </a:moveTo>
                <a:lnTo>
                  <a:pt x="2904" y="0"/>
                </a:lnTo>
                <a:lnTo>
                  <a:pt x="2904" y="750"/>
                </a:lnTo>
              </a:path>
            </a:pathLst>
          </a:custGeom>
          <a:noFill/>
          <a:ln w="19050">
            <a:solidFill>
              <a:srgbClr val="00B0F0">
                <a:lumMod val="75000"/>
              </a:srgbClr>
            </a:solidFill>
            <a:prstDash val="sysDot"/>
            <a:round/>
            <a:headEnd/>
            <a:tailEnd/>
          </a:ln>
        </p:spPr>
        <p:txBody>
          <a:bodyPr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2" name="Line 10"/>
          <p:cNvSpPr>
            <a:spLocks noChangeShapeType="1"/>
          </p:cNvSpPr>
          <p:nvPr/>
        </p:nvSpPr>
        <p:spPr bwMode="auto">
          <a:xfrm>
            <a:off x="3450743" y="3889697"/>
            <a:ext cx="1801812" cy="9525"/>
          </a:xfrm>
          <a:prstGeom prst="line">
            <a:avLst/>
          </a:prstGeom>
          <a:noFill/>
          <a:ln w="19050">
            <a:solidFill>
              <a:srgbClr val="00B0F0">
                <a:lumMod val="75000"/>
              </a:srgbClr>
            </a:solidFill>
            <a:prstDash val="sysDot"/>
            <a:round/>
            <a:headEnd/>
            <a:tailEnd/>
          </a:ln>
        </p:spPr>
        <p:txBody>
          <a:bodyPr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3" name="Oval 13"/>
          <p:cNvSpPr>
            <a:spLocks noChangeArrowheads="1"/>
          </p:cNvSpPr>
          <p:nvPr/>
        </p:nvSpPr>
        <p:spPr bwMode="auto">
          <a:xfrm>
            <a:off x="2734449" y="1540814"/>
            <a:ext cx="652463" cy="614362"/>
          </a:xfrm>
          <a:prstGeom prst="ellipse">
            <a:avLst/>
          </a:prstGeom>
          <a:solidFill>
            <a:srgbClr val="66ADB2">
              <a:lumMod val="60000"/>
              <a:lumOff val="40000"/>
            </a:srgbClr>
          </a:solidFill>
          <a:ln w="19050" algn="ctr">
            <a:solidFill>
              <a:srgbClr val="00B0F0">
                <a:lumMod val="75000"/>
              </a:srgbClr>
            </a:solidFill>
            <a:round/>
            <a:headEnd/>
            <a:tailEnd/>
          </a:ln>
        </p:spPr>
        <p:txBody>
          <a:bodyPr wrap="none" lIns="82113" tIns="41057" rIns="82113" bIns="4105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 name="Text Box 14"/>
          <p:cNvSpPr txBox="1">
            <a:spLocks noChangeArrowheads="1"/>
          </p:cNvSpPr>
          <p:nvPr/>
        </p:nvSpPr>
        <p:spPr bwMode="auto">
          <a:xfrm>
            <a:off x="3071330" y="1597633"/>
            <a:ext cx="3108325" cy="822325"/>
          </a:xfrm>
          <a:prstGeom prst="rect">
            <a:avLst/>
          </a:prstGeom>
          <a:noFill/>
          <a:ln w="9525" algn="ctr">
            <a:noFill/>
            <a:miter lim="800000"/>
            <a:headEnd/>
            <a:tailEnd/>
          </a:ln>
          <a:effectLst/>
        </p:spPr>
        <p:txBody>
          <a:bodyPr wrap="none" lIns="82113" tIns="41057" rIns="82113" bIns="41057">
            <a:spAutoFit/>
          </a:bodyPr>
          <a:lstStyle/>
          <a:p>
            <a:pPr defTabSz="1017588" fontAlgn="ctr">
              <a:spcBef>
                <a:spcPct val="0"/>
              </a:spcBef>
              <a:spcAft>
                <a:spcPct val="0"/>
              </a:spcAft>
              <a:buClr>
                <a:srgbClr val="00B0F0"/>
              </a:buClr>
              <a:buFont typeface="Wingdings" pitchFamily="2" charset="2"/>
              <a:buNone/>
              <a:defRPr/>
            </a:pPr>
            <a:r>
              <a:rPr lang="en-US" sz="1600" b="1" dirty="0">
                <a:solidFill>
                  <a:srgbClr val="000000"/>
                </a:solidFill>
                <a:effectLst>
                  <a:outerShdw blurRad="38100" dist="38100" dir="2700000" algn="tl">
                    <a:srgbClr val="C0C0C0"/>
                  </a:outerShdw>
                </a:effectLst>
                <a:latin typeface="Calibri" panose="020F0502020204030204" pitchFamily="34" charset="0"/>
                <a:cs typeface="Arial" pitchFamily="34" charset="0"/>
              </a:rPr>
              <a:t>Risk and Compliance Management</a:t>
            </a:r>
          </a:p>
          <a:p>
            <a:pPr defTabSz="1017588" fontAlgn="ctr">
              <a:spcBef>
                <a:spcPct val="0"/>
              </a:spcBef>
              <a:spcAft>
                <a:spcPct val="0"/>
              </a:spcAft>
              <a:buClr>
                <a:srgbClr val="00B0F0"/>
              </a:buClr>
              <a:buFont typeface="Wingdings" pitchFamily="2" charset="2"/>
              <a:buNone/>
              <a:defRPr/>
            </a:pPr>
            <a:r>
              <a:rPr lang="en-US" sz="1600" dirty="0">
                <a:solidFill>
                  <a:srgbClr val="000000"/>
                </a:solidFill>
                <a:latin typeface="Calibri" panose="020F0502020204030204" pitchFamily="34" charset="0"/>
                <a:cs typeface="Arial" pitchFamily="34" charset="0"/>
              </a:rPr>
              <a:t>      </a:t>
            </a:r>
            <a:r>
              <a:rPr lang="en-US" sz="1400" dirty="0">
                <a:solidFill>
                  <a:srgbClr val="000000"/>
                </a:solidFill>
                <a:latin typeface="Calibri" panose="020F0502020204030204" pitchFamily="34" charset="0"/>
                <a:cs typeface="Arial" pitchFamily="34" charset="0"/>
              </a:rPr>
              <a:t>• Regulatory compliance</a:t>
            </a:r>
          </a:p>
          <a:p>
            <a:pPr defTabSz="1017588" fontAlgn="ctr">
              <a:spcBef>
                <a:spcPct val="0"/>
              </a:spcBef>
              <a:spcAft>
                <a:spcPct val="0"/>
              </a:spcAft>
              <a:buClr>
                <a:srgbClr val="00B0F0"/>
              </a:buClr>
              <a:buFont typeface="Wingdings" pitchFamily="2" charset="2"/>
              <a:buNone/>
              <a:defRPr/>
            </a:pPr>
            <a:r>
              <a:rPr lang="en-US" sz="1400" dirty="0">
                <a:solidFill>
                  <a:srgbClr val="000000"/>
                </a:solidFill>
                <a:latin typeface="Calibri" panose="020F0502020204030204" pitchFamily="34" charset="0"/>
                <a:cs typeface="Arial" pitchFamily="34" charset="0"/>
              </a:rPr>
              <a:t>       • Health Safety &amp; Environment</a:t>
            </a:r>
          </a:p>
        </p:txBody>
      </p:sp>
      <p:sp>
        <p:nvSpPr>
          <p:cNvPr id="15" name="Text Box 16"/>
          <p:cNvSpPr txBox="1">
            <a:spLocks noChangeArrowheads="1"/>
          </p:cNvSpPr>
          <p:nvPr/>
        </p:nvSpPr>
        <p:spPr bwMode="auto">
          <a:xfrm>
            <a:off x="3211030" y="2545062"/>
            <a:ext cx="2105025" cy="760412"/>
          </a:xfrm>
          <a:prstGeom prst="rect">
            <a:avLst/>
          </a:prstGeom>
          <a:noFill/>
          <a:ln w="9525" algn="ctr">
            <a:noFill/>
            <a:miter lim="800000"/>
            <a:headEnd/>
            <a:tailEnd/>
          </a:ln>
          <a:effectLst/>
        </p:spPr>
        <p:txBody>
          <a:bodyPr wrap="none" lIns="82113" tIns="41057" rIns="82113" bIns="41057">
            <a:spAutoFit/>
          </a:bodyPr>
          <a:lstStyle/>
          <a:p>
            <a:pPr defTabSz="1017588" fontAlgn="ctr">
              <a:spcBef>
                <a:spcPct val="0"/>
              </a:spcBef>
              <a:spcAft>
                <a:spcPct val="0"/>
              </a:spcAft>
              <a:buClr>
                <a:srgbClr val="00B0F0"/>
              </a:buClr>
              <a:buFont typeface="Wingdings" pitchFamily="2" charset="2"/>
              <a:buNone/>
              <a:defRPr/>
            </a:pPr>
            <a:r>
              <a:rPr lang="en-US" sz="1600" b="1" dirty="0">
                <a:solidFill>
                  <a:srgbClr val="000000"/>
                </a:solidFill>
                <a:effectLst>
                  <a:outerShdw blurRad="38100" dist="38100" dir="2700000" algn="tl">
                    <a:srgbClr val="C0C0C0"/>
                  </a:outerShdw>
                </a:effectLst>
                <a:latin typeface="Calibri" panose="020F0502020204030204" pitchFamily="34" charset="0"/>
                <a:cs typeface="Arial" pitchFamily="34" charset="0"/>
              </a:rPr>
              <a:t>Operational Excellence</a:t>
            </a:r>
          </a:p>
          <a:p>
            <a:pPr defTabSz="1017588" fontAlgn="ctr">
              <a:spcBef>
                <a:spcPct val="0"/>
              </a:spcBef>
              <a:spcAft>
                <a:spcPct val="0"/>
              </a:spcAft>
              <a:buClr>
                <a:srgbClr val="00B0F0"/>
              </a:buClr>
              <a:buFont typeface="Wingdings" pitchFamily="2" charset="2"/>
              <a:buNone/>
              <a:defRPr/>
            </a:pPr>
            <a:r>
              <a:rPr lang="en-US" sz="1400" dirty="0">
                <a:solidFill>
                  <a:srgbClr val="000000"/>
                </a:solidFill>
                <a:latin typeface="Calibri" panose="020F0502020204030204" pitchFamily="34" charset="0"/>
                <a:cs typeface="Arial" pitchFamily="34" charset="0"/>
              </a:rPr>
              <a:t>       • Best Practices</a:t>
            </a:r>
          </a:p>
          <a:p>
            <a:pPr defTabSz="1017588" fontAlgn="ctr">
              <a:spcBef>
                <a:spcPct val="0"/>
              </a:spcBef>
              <a:spcAft>
                <a:spcPct val="0"/>
              </a:spcAft>
              <a:buClr>
                <a:srgbClr val="00B0F0"/>
              </a:buClr>
              <a:buFont typeface="Wingdings" pitchFamily="2" charset="2"/>
              <a:buNone/>
              <a:defRPr/>
            </a:pPr>
            <a:r>
              <a:rPr lang="en-US" sz="1400" dirty="0">
                <a:solidFill>
                  <a:srgbClr val="000000"/>
                </a:solidFill>
                <a:latin typeface="Calibri" panose="020F0502020204030204" pitchFamily="34" charset="0"/>
                <a:cs typeface="Arial" pitchFamily="34" charset="0"/>
              </a:rPr>
              <a:t>       • Reliability</a:t>
            </a:r>
            <a:endParaRPr lang="en-US" sz="1600" dirty="0">
              <a:solidFill>
                <a:srgbClr val="000000"/>
              </a:solidFill>
              <a:latin typeface="Calibri" panose="020F0502020204030204" pitchFamily="34" charset="0"/>
              <a:cs typeface="Arial" pitchFamily="34" charset="0"/>
            </a:endParaRPr>
          </a:p>
        </p:txBody>
      </p:sp>
      <p:sp>
        <p:nvSpPr>
          <p:cNvPr id="16" name="Text Box 18"/>
          <p:cNvSpPr txBox="1">
            <a:spLocks noChangeArrowheads="1"/>
          </p:cNvSpPr>
          <p:nvPr/>
        </p:nvSpPr>
        <p:spPr bwMode="auto">
          <a:xfrm>
            <a:off x="3011005" y="3611862"/>
            <a:ext cx="2620963" cy="758825"/>
          </a:xfrm>
          <a:prstGeom prst="rect">
            <a:avLst/>
          </a:prstGeom>
          <a:noFill/>
          <a:ln w="9525" algn="ctr">
            <a:noFill/>
            <a:miter lim="800000"/>
            <a:headEnd/>
            <a:tailEnd/>
          </a:ln>
          <a:effectLst/>
        </p:spPr>
        <p:txBody>
          <a:bodyPr lIns="82113" tIns="41057" rIns="82113" bIns="41057">
            <a:spAutoFit/>
          </a:bodyPr>
          <a:lstStyle/>
          <a:p>
            <a:pPr defTabSz="1017588" fontAlgn="ctr">
              <a:spcBef>
                <a:spcPct val="0"/>
              </a:spcBef>
              <a:spcAft>
                <a:spcPct val="0"/>
              </a:spcAft>
              <a:buClr>
                <a:srgbClr val="00B0F0"/>
              </a:buClr>
              <a:buFont typeface="Wingdings" pitchFamily="2" charset="2"/>
              <a:buNone/>
              <a:defRPr/>
            </a:pPr>
            <a:r>
              <a:rPr lang="en-US" sz="1600" b="1" dirty="0">
                <a:solidFill>
                  <a:srgbClr val="000000"/>
                </a:solidFill>
                <a:effectLst>
                  <a:outerShdw blurRad="38100" dist="38100" dir="2700000" algn="tl">
                    <a:srgbClr val="C0C0C0"/>
                  </a:outerShdw>
                </a:effectLst>
                <a:latin typeface="Calibri" panose="020F0502020204030204" pitchFamily="34" charset="0"/>
                <a:cs typeface="Arial" pitchFamily="34" charset="0"/>
              </a:rPr>
              <a:t>Business Agility</a:t>
            </a:r>
          </a:p>
          <a:p>
            <a:pPr defTabSz="1017588" fontAlgn="ctr">
              <a:spcBef>
                <a:spcPct val="0"/>
              </a:spcBef>
              <a:spcAft>
                <a:spcPct val="0"/>
              </a:spcAft>
              <a:buClr>
                <a:srgbClr val="00B0F0"/>
              </a:buClr>
              <a:buFont typeface="Wingdings" pitchFamily="2" charset="2"/>
              <a:buNone/>
              <a:defRPr/>
            </a:pPr>
            <a:r>
              <a:rPr lang="en-US" sz="1400" dirty="0">
                <a:solidFill>
                  <a:srgbClr val="000000"/>
                </a:solidFill>
                <a:latin typeface="Calibri" panose="020F0502020204030204" pitchFamily="34" charset="0"/>
                <a:cs typeface="Arial" pitchFamily="34" charset="0"/>
              </a:rPr>
              <a:t>       • Process Standardization</a:t>
            </a:r>
          </a:p>
          <a:p>
            <a:pPr defTabSz="1017588" fontAlgn="ctr">
              <a:spcBef>
                <a:spcPct val="0"/>
              </a:spcBef>
              <a:spcAft>
                <a:spcPct val="0"/>
              </a:spcAft>
              <a:buClr>
                <a:srgbClr val="00B0F0"/>
              </a:buClr>
              <a:buFont typeface="Wingdings" pitchFamily="2" charset="2"/>
              <a:buNone/>
              <a:defRPr/>
            </a:pPr>
            <a:r>
              <a:rPr lang="en-US" sz="1400" dirty="0">
                <a:solidFill>
                  <a:srgbClr val="000000"/>
                </a:solidFill>
                <a:latin typeface="Calibri" panose="020F0502020204030204" pitchFamily="34" charset="0"/>
                <a:cs typeface="Arial" pitchFamily="34" charset="0"/>
              </a:rPr>
              <a:t>       • Ability to Adapt</a:t>
            </a:r>
          </a:p>
        </p:txBody>
      </p:sp>
      <p:sp>
        <p:nvSpPr>
          <p:cNvPr id="17" name="Text Box 20"/>
          <p:cNvSpPr txBox="1">
            <a:spLocks noChangeArrowheads="1"/>
          </p:cNvSpPr>
          <p:nvPr/>
        </p:nvSpPr>
        <p:spPr bwMode="auto">
          <a:xfrm>
            <a:off x="3215793" y="4561518"/>
            <a:ext cx="2505075" cy="758825"/>
          </a:xfrm>
          <a:prstGeom prst="rect">
            <a:avLst/>
          </a:prstGeom>
          <a:noFill/>
          <a:ln w="9525" algn="ctr">
            <a:noFill/>
            <a:miter lim="800000"/>
            <a:headEnd/>
            <a:tailEnd/>
          </a:ln>
          <a:effectLst/>
        </p:spPr>
        <p:txBody>
          <a:bodyPr wrap="none" lIns="82113" tIns="41057" rIns="82113" bIns="41057">
            <a:spAutoFit/>
          </a:bodyPr>
          <a:lstStyle/>
          <a:p>
            <a:pPr defTabSz="1017588" fontAlgn="ctr">
              <a:spcBef>
                <a:spcPct val="0"/>
              </a:spcBef>
              <a:spcAft>
                <a:spcPct val="0"/>
              </a:spcAft>
              <a:buClr>
                <a:srgbClr val="00B0F0"/>
              </a:buClr>
              <a:buFont typeface="Wingdings" pitchFamily="2" charset="2"/>
              <a:buNone/>
              <a:defRPr/>
            </a:pPr>
            <a:r>
              <a:rPr lang="en-US" sz="1600" b="1" dirty="0">
                <a:solidFill>
                  <a:srgbClr val="000000"/>
                </a:solidFill>
                <a:effectLst>
                  <a:outerShdw blurRad="38100" dist="38100" dir="2700000" algn="tl">
                    <a:srgbClr val="C0C0C0"/>
                  </a:outerShdw>
                </a:effectLst>
                <a:latin typeface="Calibri" panose="020F0502020204030204" pitchFamily="34" charset="0"/>
                <a:cs typeface="Arial" pitchFamily="34" charset="0"/>
              </a:rPr>
              <a:t>Business Alignment</a:t>
            </a:r>
          </a:p>
          <a:p>
            <a:pPr defTabSz="1017588" fontAlgn="ctr">
              <a:spcBef>
                <a:spcPct val="0"/>
              </a:spcBef>
              <a:spcAft>
                <a:spcPct val="0"/>
              </a:spcAft>
              <a:buClr>
                <a:srgbClr val="00B0F0"/>
              </a:buClr>
              <a:buFont typeface="Wingdings" pitchFamily="2" charset="2"/>
              <a:buNone/>
              <a:defRPr/>
            </a:pPr>
            <a:r>
              <a:rPr lang="en-US" sz="1400" dirty="0">
                <a:solidFill>
                  <a:srgbClr val="000000"/>
                </a:solidFill>
                <a:latin typeface="Calibri" panose="020F0502020204030204" pitchFamily="34" charset="0"/>
                <a:cs typeface="Arial" pitchFamily="34" charset="0"/>
              </a:rPr>
              <a:t>       • Investment Accuracy</a:t>
            </a:r>
          </a:p>
          <a:p>
            <a:pPr defTabSz="1017588" fontAlgn="ctr">
              <a:spcBef>
                <a:spcPct val="0"/>
              </a:spcBef>
              <a:spcAft>
                <a:spcPct val="0"/>
              </a:spcAft>
              <a:buClr>
                <a:srgbClr val="00B0F0"/>
              </a:buClr>
              <a:buFont typeface="Wingdings" pitchFamily="2" charset="2"/>
              <a:buNone/>
              <a:defRPr/>
            </a:pPr>
            <a:r>
              <a:rPr lang="en-US" sz="1400" dirty="0">
                <a:solidFill>
                  <a:srgbClr val="000000"/>
                </a:solidFill>
                <a:latin typeface="Calibri" panose="020F0502020204030204" pitchFamily="34" charset="0"/>
                <a:cs typeface="Arial" pitchFamily="34" charset="0"/>
              </a:rPr>
              <a:t>       • Supporting Strategic Goals</a:t>
            </a:r>
          </a:p>
        </p:txBody>
      </p:sp>
      <p:sp>
        <p:nvSpPr>
          <p:cNvPr id="18" name="Text Box 22"/>
          <p:cNvSpPr txBox="1">
            <a:spLocks noChangeArrowheads="1"/>
          </p:cNvSpPr>
          <p:nvPr/>
        </p:nvSpPr>
        <p:spPr bwMode="auto">
          <a:xfrm>
            <a:off x="2995130" y="5585102"/>
            <a:ext cx="2652713" cy="822325"/>
          </a:xfrm>
          <a:prstGeom prst="rect">
            <a:avLst/>
          </a:prstGeom>
          <a:noFill/>
          <a:ln w="9525" algn="ctr">
            <a:noFill/>
            <a:miter lim="800000"/>
            <a:headEnd/>
            <a:tailEnd/>
          </a:ln>
          <a:effectLst/>
        </p:spPr>
        <p:txBody>
          <a:bodyPr wrap="none" lIns="82113" tIns="41057" rIns="82113" bIns="41057">
            <a:spAutoFit/>
          </a:bodyPr>
          <a:lstStyle/>
          <a:p>
            <a:pPr defTabSz="1017588" fontAlgn="ctr">
              <a:spcBef>
                <a:spcPct val="0"/>
              </a:spcBef>
              <a:spcAft>
                <a:spcPct val="0"/>
              </a:spcAft>
              <a:buClr>
                <a:srgbClr val="00B0F0"/>
              </a:buClr>
              <a:buFont typeface="Wingdings" pitchFamily="2" charset="2"/>
              <a:buNone/>
              <a:defRPr/>
            </a:pPr>
            <a:r>
              <a:rPr lang="en-US" sz="1600" b="1" dirty="0">
                <a:solidFill>
                  <a:srgbClr val="000000"/>
                </a:solidFill>
                <a:effectLst>
                  <a:outerShdw blurRad="38100" dist="38100" dir="2700000" algn="tl">
                    <a:srgbClr val="C0C0C0"/>
                  </a:outerShdw>
                </a:effectLst>
                <a:latin typeface="Calibri" panose="020F0502020204030204" pitchFamily="34" charset="0"/>
                <a:cs typeface="Arial" pitchFamily="34" charset="0"/>
              </a:rPr>
              <a:t>System Consolidation</a:t>
            </a:r>
          </a:p>
          <a:p>
            <a:pPr defTabSz="1017588" fontAlgn="ctr">
              <a:spcBef>
                <a:spcPct val="0"/>
              </a:spcBef>
              <a:spcAft>
                <a:spcPct val="0"/>
              </a:spcAft>
              <a:buClr>
                <a:srgbClr val="00B0F0"/>
              </a:buClr>
              <a:buFont typeface="Wingdings" pitchFamily="2" charset="2"/>
              <a:buNone/>
              <a:defRPr/>
            </a:pPr>
            <a:r>
              <a:rPr lang="en-US" sz="1600" dirty="0">
                <a:solidFill>
                  <a:srgbClr val="000000"/>
                </a:solidFill>
                <a:latin typeface="Calibri" panose="020F0502020204030204" pitchFamily="34" charset="0"/>
                <a:cs typeface="Arial" pitchFamily="34" charset="0"/>
              </a:rPr>
              <a:t>       • One version of the truth</a:t>
            </a:r>
          </a:p>
          <a:p>
            <a:pPr defTabSz="1017588" fontAlgn="ctr">
              <a:spcBef>
                <a:spcPct val="0"/>
              </a:spcBef>
              <a:spcAft>
                <a:spcPct val="0"/>
              </a:spcAft>
              <a:buClr>
                <a:srgbClr val="00B0F0"/>
              </a:buClr>
              <a:buFont typeface="Wingdings" pitchFamily="2" charset="2"/>
              <a:buNone/>
              <a:defRPr/>
            </a:pPr>
            <a:r>
              <a:rPr lang="en-US" sz="1600" dirty="0">
                <a:solidFill>
                  <a:srgbClr val="000000"/>
                </a:solidFill>
                <a:latin typeface="Calibri" panose="020F0502020204030204" pitchFamily="34" charset="0"/>
                <a:cs typeface="Arial" pitchFamily="34" charset="0"/>
              </a:rPr>
              <a:t>       • Cost and Complexity</a:t>
            </a:r>
          </a:p>
        </p:txBody>
      </p:sp>
      <p:graphicFrame>
        <p:nvGraphicFramePr>
          <p:cNvPr id="19" name="Group 53"/>
          <p:cNvGraphicFramePr>
            <a:graphicFrameLocks noGrp="1"/>
          </p:cNvGraphicFramePr>
          <p:nvPr>
            <p:extLst>
              <p:ext uri="{D42A27DB-BD31-4B8C-83A1-F6EECF244321}">
                <p14:modId xmlns:p14="http://schemas.microsoft.com/office/powerpoint/2010/main" val="834063956"/>
              </p:ext>
            </p:extLst>
          </p:nvPr>
        </p:nvGraphicFramePr>
        <p:xfrm>
          <a:off x="6808305" y="1802091"/>
          <a:ext cx="3975100" cy="4476003"/>
        </p:xfrm>
        <a:graphic>
          <a:graphicData uri="http://schemas.openxmlformats.org/drawingml/2006/table">
            <a:tbl>
              <a:tblPr/>
              <a:tblGrid>
                <a:gridCol w="1762428"/>
                <a:gridCol w="2212672"/>
              </a:tblGrid>
              <a:tr h="3038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Business Scenarios</a:t>
                      </a:r>
                      <a:endParaRPr kumimoji="0" lang="en-US" sz="1400" b="0" i="0" u="none" strike="noStrike" cap="none" normalizeH="0" baseline="0" dirty="0" smtClean="0">
                        <a:ln>
                          <a:noFill/>
                        </a:ln>
                        <a:solidFill>
                          <a:schemeClr val="tx1"/>
                        </a:solidFill>
                        <a:effectLst/>
                        <a:latin typeface="Tahoma"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60000"/>
                        <a:lumOff val="4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ROI Points</a:t>
                      </a:r>
                      <a:endParaRPr kumimoji="0" lang="en-US" sz="1400" b="0" i="0" u="none" strike="noStrike" cap="none" normalizeH="0" baseline="0" dirty="0" smtClean="0">
                        <a:ln>
                          <a:noFill/>
                        </a:ln>
                        <a:solidFill>
                          <a:schemeClr val="tx1"/>
                        </a:solidFill>
                        <a:effectLst/>
                        <a:latin typeface="Tahoma"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60000"/>
                        <a:lumOff val="40000"/>
                      </a:srgbClr>
                    </a:solidFill>
                  </a:tcPr>
                </a:tc>
              </a:tr>
              <a:tr h="420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Labor Utilization</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rPr>
                        <a:t>Up 10-20% </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0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Asset Utilization</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rPr>
                        <a:t>Up 3-5% </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20000"/>
                        <a:lumOff val="80000"/>
                      </a:srgbClr>
                    </a:solidFill>
                  </a:tcPr>
                </a:tc>
              </a:tr>
              <a:tr h="420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Equipment purchases</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rPr>
                        <a:t>Down 3-5% </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96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Warranty recoveries</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rPr>
                        <a:t>Up 10-50% </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20000"/>
                        <a:lumOff val="80000"/>
                      </a:srgbClr>
                    </a:solidFill>
                  </a:tcPr>
                </a:tc>
              </a:tr>
              <a:tr h="5375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Plant Downtime</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Down 5-20%</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96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Inventory needs</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rPr>
                        <a:t>Down 20-30% </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20000"/>
                        <a:lumOff val="80000"/>
                      </a:srgbClr>
                    </a:solidFill>
                  </a:tcPr>
                </a:tc>
              </a:tr>
              <a:tr h="4796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Inventory carrying costs</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rPr>
                        <a:t>Down 5-20% </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0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Material Costs</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rPr>
                        <a:t>Reduced 10-50% </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ADB2">
                        <a:lumMod val="20000"/>
                        <a:lumOff val="80000"/>
                      </a:srgbClr>
                    </a:solidFill>
                  </a:tcPr>
                </a:tc>
              </a:tr>
              <a:tr h="3375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Purchasing labor</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10000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pitchFamily="34" charset="-128"/>
                        </a:rPr>
                        <a:t>Reduced 10-50% </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pSp>
        <p:nvGrpSpPr>
          <p:cNvPr id="20" name="Group 19"/>
          <p:cNvGrpSpPr/>
          <p:nvPr/>
        </p:nvGrpSpPr>
        <p:grpSpPr>
          <a:xfrm>
            <a:off x="5284305" y="2996888"/>
            <a:ext cx="1716088" cy="1559196"/>
            <a:chOff x="2755900" y="2533061"/>
            <a:chExt cx="1716088" cy="1559196"/>
          </a:xfrm>
        </p:grpSpPr>
        <p:sp>
          <p:nvSpPr>
            <p:cNvPr id="21" name="Oval 11"/>
            <p:cNvSpPr>
              <a:spLocks noChangeArrowheads="1"/>
            </p:cNvSpPr>
            <p:nvPr/>
          </p:nvSpPr>
          <p:spPr bwMode="auto">
            <a:xfrm>
              <a:off x="2778138" y="2533061"/>
              <a:ext cx="1643856" cy="1559196"/>
            </a:xfrm>
            <a:prstGeom prst="ellipse">
              <a:avLst/>
            </a:prstGeo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path path="circle">
                <a:fillToRect l="50000" t="50000" r="50000" b="50000"/>
              </a:path>
              <a:tileRect/>
            </a:gradFill>
            <a:ln w="28575" algn="ctr">
              <a:solidFill>
                <a:srgbClr val="9A610E"/>
              </a:solidFill>
              <a:round/>
              <a:headEnd/>
              <a:tailEnd/>
            </a:ln>
            <a:effectLst/>
          </p:spPr>
          <p:txBody>
            <a:bodyPr wrap="none" lIns="82113" tIns="41057" rIns="82113" bIns="41057" anchor="ctr"/>
            <a:lstStyle/>
            <a:p>
              <a:pPr algn="ctr" fontAlgn="base">
                <a:spcBef>
                  <a:spcPct val="0"/>
                </a:spcBef>
                <a:spcAft>
                  <a:spcPct val="0"/>
                </a:spcAft>
                <a:defRPr/>
              </a:pPr>
              <a:endParaRPr lang="en-US" sz="1600">
                <a:solidFill>
                  <a:srgbClr val="000000"/>
                </a:solidFill>
                <a:latin typeface="Calibri" panose="020F0502020204030204" pitchFamily="34" charset="0"/>
              </a:endParaRPr>
            </a:p>
          </p:txBody>
        </p:sp>
        <p:sp>
          <p:nvSpPr>
            <p:cNvPr id="22" name="Text Box 12"/>
            <p:cNvSpPr txBox="1">
              <a:spLocks noChangeArrowheads="1"/>
            </p:cNvSpPr>
            <p:nvPr/>
          </p:nvSpPr>
          <p:spPr bwMode="auto">
            <a:xfrm>
              <a:off x="2755900" y="3084512"/>
              <a:ext cx="1716088" cy="329137"/>
            </a:xfrm>
            <a:prstGeom prst="rect">
              <a:avLst/>
            </a:prstGeom>
            <a:noFill/>
            <a:ln w="9525" algn="ctr">
              <a:noFill/>
              <a:miter lim="800000"/>
              <a:headEnd/>
              <a:tailEnd/>
            </a:ln>
            <a:effectLst/>
          </p:spPr>
          <p:txBody>
            <a:bodyPr lIns="82113" tIns="41057" rIns="82113" bIns="41057">
              <a:spAutoFit/>
            </a:bodyPr>
            <a:lstStyle/>
            <a:p>
              <a:pPr algn="ctr" defTabSz="1017588" fontAlgn="ctr">
                <a:spcBef>
                  <a:spcPct val="35000"/>
                </a:spcBef>
                <a:spcAft>
                  <a:spcPct val="15000"/>
                </a:spcAft>
                <a:buClr>
                  <a:srgbClr val="00B0F0"/>
                </a:buClr>
                <a:buFont typeface="Wingdings" pitchFamily="2" charset="2"/>
                <a:buNone/>
                <a:defRPr/>
              </a:pPr>
              <a:r>
                <a:rPr lang="en-US" sz="1600" b="1" dirty="0">
                  <a:solidFill>
                    <a:srgbClr val="000000"/>
                  </a:solidFill>
                  <a:effectLst>
                    <a:outerShdw blurRad="38100" dist="38100" dir="2700000" algn="tl">
                      <a:srgbClr val="C0C0C0"/>
                    </a:outerShdw>
                  </a:effectLst>
                  <a:latin typeface="Calibri" panose="020F0502020204030204" pitchFamily="34" charset="0"/>
                  <a:cs typeface="Arial" pitchFamily="34" charset="0"/>
                </a:rPr>
                <a:t>ROI &amp; </a:t>
              </a:r>
              <a:r>
                <a:rPr lang="en-US" sz="1600" b="1" dirty="0" smtClean="0">
                  <a:solidFill>
                    <a:srgbClr val="000000"/>
                  </a:solidFill>
                  <a:effectLst>
                    <a:outerShdw blurRad="38100" dist="38100" dir="2700000" algn="tl">
                      <a:srgbClr val="C0C0C0"/>
                    </a:outerShdw>
                  </a:effectLst>
                  <a:latin typeface="Calibri" panose="020F0502020204030204" pitchFamily="34" charset="0"/>
                  <a:cs typeface="Arial" pitchFamily="34" charset="0"/>
                </a:rPr>
                <a:t>Value</a:t>
              </a:r>
              <a:endParaRPr lang="en-US" sz="1600" b="1" dirty="0">
                <a:solidFill>
                  <a:srgbClr val="000000"/>
                </a:solidFill>
                <a:effectLst>
                  <a:outerShdw blurRad="38100" dist="38100" dir="2700000" algn="tl">
                    <a:srgbClr val="C0C0C0"/>
                  </a:outerShdw>
                </a:effectLst>
                <a:latin typeface="Calibri" panose="020F0502020204030204" pitchFamily="34" charset="0"/>
                <a:cs typeface="Arial" pitchFamily="34" charset="0"/>
              </a:endParaRPr>
            </a:p>
          </p:txBody>
        </p:sp>
      </p:grpSp>
      <p:sp>
        <p:nvSpPr>
          <p:cNvPr id="3" name="TextBox 2"/>
          <p:cNvSpPr txBox="1"/>
          <p:nvPr/>
        </p:nvSpPr>
        <p:spPr>
          <a:xfrm>
            <a:off x="9444935" y="6278094"/>
            <a:ext cx="2676939" cy="369332"/>
          </a:xfrm>
          <a:prstGeom prst="rect">
            <a:avLst/>
          </a:prstGeom>
          <a:noFill/>
        </p:spPr>
        <p:txBody>
          <a:bodyPr wrap="square" rtlCol="0">
            <a:spAutoFit/>
          </a:bodyPr>
          <a:lstStyle/>
          <a:p>
            <a:r>
              <a:rPr lang="en-US" i="1" dirty="0" smtClean="0"/>
              <a:t>*Thanks IBM</a:t>
            </a:r>
            <a:endParaRPr lang="en-US" i="1" dirty="0"/>
          </a:p>
        </p:txBody>
      </p:sp>
    </p:spTree>
    <p:extLst>
      <p:ext uri="{BB962C8B-B14F-4D97-AF65-F5344CB8AC3E}">
        <p14:creationId xmlns:p14="http://schemas.microsoft.com/office/powerpoint/2010/main" val="3398996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90" y="1656597"/>
            <a:ext cx="10515600" cy="3994840"/>
          </a:xfrm>
        </p:spPr>
        <p:txBody>
          <a:bodyPr>
            <a:normAutofit/>
          </a:bodyPr>
          <a:lstStyle/>
          <a:p>
            <a:r>
              <a:rPr lang="en-US" dirty="0" smtClean="0"/>
              <a:t>From an Asset Management perspective</a:t>
            </a:r>
            <a:br>
              <a:rPr lang="en-US" dirty="0" smtClean="0"/>
            </a:br>
            <a:r>
              <a:rPr lang="en-US" dirty="0" smtClean="0"/>
              <a:t>what have you been successful at?</a:t>
            </a:r>
            <a:br>
              <a:rPr lang="en-US" dirty="0" smtClean="0"/>
            </a:br>
            <a:r>
              <a:rPr lang="en-US" dirty="0" smtClean="0"/>
              <a:t/>
            </a:r>
            <a:br>
              <a:rPr lang="en-US" dirty="0" smtClean="0"/>
            </a:br>
            <a:r>
              <a:rPr lang="en-US" dirty="0"/>
              <a:t/>
            </a:r>
            <a:br>
              <a:rPr lang="en-US" dirty="0"/>
            </a:br>
            <a:r>
              <a:rPr lang="en-US" dirty="0"/>
              <a:t>What have you </a:t>
            </a:r>
            <a:r>
              <a:rPr lang="en-US" b="1" u="sng" dirty="0" smtClean="0"/>
              <a:t>not</a:t>
            </a:r>
            <a:r>
              <a:rPr lang="en-US" dirty="0" smtClean="0"/>
              <a:t> been </a:t>
            </a:r>
            <a:r>
              <a:rPr lang="en-US" dirty="0"/>
              <a:t>successful at?</a:t>
            </a:r>
            <a:br>
              <a:rPr lang="en-US" dirty="0"/>
            </a:br>
            <a:endParaRPr lang="en-US" dirty="0"/>
          </a:p>
        </p:txBody>
      </p:sp>
      <p:sp>
        <p:nvSpPr>
          <p:cNvPr id="3" name="TextBox 2"/>
          <p:cNvSpPr txBox="1"/>
          <p:nvPr/>
        </p:nvSpPr>
        <p:spPr>
          <a:xfrm>
            <a:off x="1527142" y="179109"/>
            <a:ext cx="5957740" cy="769441"/>
          </a:xfrm>
          <a:prstGeom prst="rect">
            <a:avLst/>
          </a:prstGeom>
          <a:noFill/>
        </p:spPr>
        <p:txBody>
          <a:bodyPr wrap="square" rtlCol="0">
            <a:spAutoFit/>
          </a:bodyPr>
          <a:lstStyle/>
          <a:p>
            <a:r>
              <a:rPr lang="en-US" sz="4400" b="1" u="sng" spc="300" dirty="0" smtClean="0"/>
              <a:t>Group Discussion</a:t>
            </a:r>
            <a:endParaRPr lang="en-US" sz="4400" b="1" u="sng" spc="3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 y="395926"/>
            <a:ext cx="1099893" cy="503647"/>
          </a:xfrm>
          <a:prstGeom prst="rect">
            <a:avLst/>
          </a:prstGeom>
        </p:spPr>
      </p:pic>
    </p:spTree>
    <p:extLst>
      <p:ext uri="{BB962C8B-B14F-4D97-AF65-F5344CB8AC3E}">
        <p14:creationId xmlns:p14="http://schemas.microsoft.com/office/powerpoint/2010/main" val="3864615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15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61125" y="0"/>
            <a:ext cx="5812837" cy="6333167"/>
          </a:xfrm>
          <a:prstGeom prst="rect">
            <a:avLst/>
          </a:prstGeom>
        </p:spPr>
      </p:pic>
      <p:sp>
        <p:nvSpPr>
          <p:cNvPr id="3" name="Rectangle 2"/>
          <p:cNvSpPr/>
          <p:nvPr/>
        </p:nvSpPr>
        <p:spPr>
          <a:xfrm>
            <a:off x="0" y="6363854"/>
            <a:ext cx="11947925" cy="461665"/>
          </a:xfrm>
          <a:prstGeom prst="rect">
            <a:avLst/>
          </a:prstGeom>
        </p:spPr>
        <p:txBody>
          <a:bodyPr wrap="square">
            <a:spAutoFit/>
          </a:bodyPr>
          <a:lstStyle/>
          <a:p>
            <a:pPr algn="ctr"/>
            <a:r>
              <a:rPr lang="en-US" sz="1200" b="1" dirty="0">
                <a:solidFill>
                  <a:srgbClr val="4F4F4F"/>
                </a:solidFill>
                <a:latin typeface="Helv"/>
              </a:rPr>
              <a:t>Reliability Leader</a:t>
            </a:r>
            <a:r>
              <a:rPr lang="en-US" sz="500" b="1" dirty="0">
                <a:solidFill>
                  <a:srgbClr val="4F4F4F"/>
                </a:solidFill>
                <a:latin typeface="Helv"/>
              </a:rPr>
              <a:t>TM</a:t>
            </a:r>
            <a:r>
              <a:rPr lang="en-US" sz="1200" b="1" dirty="0">
                <a:solidFill>
                  <a:srgbClr val="4F4F4F"/>
                </a:solidFill>
                <a:latin typeface="Helv"/>
              </a:rPr>
              <a:t>, Uptime® Elements</a:t>
            </a:r>
            <a:r>
              <a:rPr lang="en-US" sz="500" b="1" dirty="0">
                <a:solidFill>
                  <a:srgbClr val="4F4F4F"/>
                </a:solidFill>
                <a:latin typeface="Helv"/>
              </a:rPr>
              <a:t>TM</a:t>
            </a:r>
            <a:r>
              <a:rPr lang="en-US" sz="1200" b="1" dirty="0">
                <a:solidFill>
                  <a:srgbClr val="4F4F4F"/>
                </a:solidFill>
                <a:latin typeface="Helv"/>
              </a:rPr>
              <a:t>, Reliability Framework and Asset Management System</a:t>
            </a:r>
            <a:r>
              <a:rPr lang="en-US" sz="500" b="1" dirty="0">
                <a:solidFill>
                  <a:srgbClr val="4F4F4F"/>
                </a:solidFill>
                <a:latin typeface="Helv"/>
              </a:rPr>
              <a:t>TM</a:t>
            </a:r>
            <a:r>
              <a:rPr lang="en-US" sz="1200" b="1" dirty="0">
                <a:solidFill>
                  <a:srgbClr val="4F4F4F"/>
                </a:solidFill>
                <a:latin typeface="Helv"/>
              </a:rPr>
              <a:t> and Reliability Leadership</a:t>
            </a:r>
            <a:r>
              <a:rPr lang="en-US" sz="500" b="1" dirty="0">
                <a:solidFill>
                  <a:srgbClr val="4F4F4F"/>
                </a:solidFill>
                <a:latin typeface="Helv"/>
              </a:rPr>
              <a:t>TM</a:t>
            </a:r>
            <a:r>
              <a:rPr lang="en-US" sz="1200" b="1" dirty="0">
                <a:solidFill>
                  <a:srgbClr val="4F4F4F"/>
                </a:solidFill>
                <a:latin typeface="Helv"/>
              </a:rPr>
              <a:t> are the trademark(s) or registered trademark(s) of NetexpressUSA Inc. d/b/a Reliabilityweb.com and its affiliates in the USA and in several other countries.</a:t>
            </a:r>
            <a:endParaRPr lang="en-US" sz="1200" b="1" dirty="0"/>
          </a:p>
        </p:txBody>
      </p:sp>
      <p:pic>
        <p:nvPicPr>
          <p:cNvPr id="2" name="Picture 1"/>
          <p:cNvPicPr>
            <a:picLocks noChangeAspect="1"/>
          </p:cNvPicPr>
          <p:nvPr/>
        </p:nvPicPr>
        <p:blipFill>
          <a:blip r:embed="rId3"/>
          <a:stretch>
            <a:fillRect/>
          </a:stretch>
        </p:blipFill>
        <p:spPr>
          <a:xfrm>
            <a:off x="6246446" y="609600"/>
            <a:ext cx="5945554" cy="3657600"/>
          </a:xfrm>
          <a:prstGeom prst="rect">
            <a:avLst/>
          </a:prstGeom>
        </p:spPr>
      </p:pic>
      <p:sp>
        <p:nvSpPr>
          <p:cNvPr id="4" name="TextBox 3"/>
          <p:cNvSpPr txBox="1"/>
          <p:nvPr/>
        </p:nvSpPr>
        <p:spPr>
          <a:xfrm>
            <a:off x="5181600" y="0"/>
            <a:ext cx="7010400" cy="609600"/>
          </a:xfrm>
          <a:prstGeom prst="rect">
            <a:avLst/>
          </a:prstGeom>
          <a:noFill/>
          <a:ln w="31750">
            <a:noFill/>
          </a:ln>
        </p:spPr>
        <p:txBody>
          <a:bodyPr wrap="square" lIns="45720" tIns="0" rIns="45720" bIns="0" rtlCol="0" anchor="ctr">
            <a:noAutofit/>
          </a:bodyPr>
          <a:lstStyle/>
          <a:p>
            <a:pPr algn="r"/>
            <a:r>
              <a:rPr lang="en-US" sz="3200" b="1" dirty="0" smtClean="0"/>
              <a:t>Strategic Asset Management Policies</a:t>
            </a:r>
          </a:p>
        </p:txBody>
      </p:sp>
      <p:sp>
        <p:nvSpPr>
          <p:cNvPr id="6" name="TextBox 5"/>
          <p:cNvSpPr txBox="1"/>
          <p:nvPr/>
        </p:nvSpPr>
        <p:spPr>
          <a:xfrm>
            <a:off x="7162800" y="4319152"/>
            <a:ext cx="4953000" cy="1791854"/>
          </a:xfrm>
          <a:prstGeom prst="rect">
            <a:avLst/>
          </a:prstGeom>
          <a:solidFill>
            <a:srgbClr val="FFFFCC"/>
          </a:solidFill>
          <a:ln w="31750">
            <a:noFill/>
          </a:ln>
        </p:spPr>
        <p:txBody>
          <a:bodyPr wrap="square" lIns="45720" tIns="0" rIns="45720" bIns="0" rtlCol="0" anchor="t">
            <a:noAutofit/>
          </a:bodyPr>
          <a:lstStyle/>
          <a:p>
            <a:pPr marL="342900" indent="-342900">
              <a:lnSpc>
                <a:spcPts val="1600"/>
              </a:lnSpc>
              <a:buFont typeface="Wingdings" panose="05000000000000000000" pitchFamily="2" charset="2"/>
              <a:buChar char="v"/>
            </a:pPr>
            <a:r>
              <a:rPr lang="en-US" sz="1600" b="1" dirty="0"/>
              <a:t>Asset </a:t>
            </a:r>
            <a:r>
              <a:rPr lang="en-US" sz="1600" b="1" dirty="0" smtClean="0"/>
              <a:t>Category; Asset Criteria/Definition</a:t>
            </a:r>
          </a:p>
          <a:p>
            <a:pPr marL="342900" indent="-342900">
              <a:lnSpc>
                <a:spcPts val="1600"/>
              </a:lnSpc>
              <a:buFont typeface="Wingdings" panose="05000000000000000000" pitchFamily="2" charset="2"/>
              <a:buChar char="v"/>
            </a:pPr>
            <a:r>
              <a:rPr lang="en-US" sz="1600" b="1" dirty="0" smtClean="0"/>
              <a:t>Replacement Cost; Asset Condition Tracking</a:t>
            </a:r>
          </a:p>
          <a:p>
            <a:pPr marL="342900" indent="-342900">
              <a:lnSpc>
                <a:spcPts val="1600"/>
              </a:lnSpc>
              <a:buFont typeface="Wingdings" panose="05000000000000000000" pitchFamily="2" charset="2"/>
              <a:buChar char="v"/>
            </a:pPr>
            <a:r>
              <a:rPr lang="en-US" sz="1600" b="1" dirty="0" smtClean="0"/>
              <a:t>Expected Service Life; Average Age</a:t>
            </a:r>
          </a:p>
          <a:p>
            <a:pPr marL="342900" indent="-342900">
              <a:lnSpc>
                <a:spcPts val="1600"/>
              </a:lnSpc>
              <a:buFont typeface="Wingdings" panose="05000000000000000000" pitchFamily="2" charset="2"/>
              <a:buChar char="v"/>
            </a:pPr>
            <a:r>
              <a:rPr lang="en-US" sz="1600" b="1" dirty="0" smtClean="0"/>
              <a:t>Levels of Service</a:t>
            </a:r>
          </a:p>
          <a:p>
            <a:pPr marL="342900" indent="-342900">
              <a:lnSpc>
                <a:spcPts val="1600"/>
              </a:lnSpc>
              <a:buFont typeface="Wingdings" panose="05000000000000000000" pitchFamily="2" charset="2"/>
              <a:buChar char="v"/>
            </a:pPr>
            <a:r>
              <a:rPr lang="en-US" sz="1600" b="1" dirty="0" smtClean="0"/>
              <a:t>Maintenance Schedules</a:t>
            </a:r>
          </a:p>
          <a:p>
            <a:pPr marL="342900" indent="-342900">
              <a:lnSpc>
                <a:spcPts val="1600"/>
              </a:lnSpc>
              <a:buFont typeface="Wingdings" panose="05000000000000000000" pitchFamily="2" charset="2"/>
              <a:buChar char="v"/>
            </a:pPr>
            <a:r>
              <a:rPr lang="en-US" sz="1600" b="1" dirty="0" smtClean="0"/>
              <a:t>Cost Tracking; Growth Plan; Capital Projects</a:t>
            </a:r>
          </a:p>
          <a:p>
            <a:pPr marL="342900" indent="-342900">
              <a:lnSpc>
                <a:spcPts val="1600"/>
              </a:lnSpc>
              <a:buFont typeface="Wingdings" panose="05000000000000000000" pitchFamily="2" charset="2"/>
              <a:buChar char="v"/>
            </a:pPr>
            <a:r>
              <a:rPr lang="en-US" sz="1600" b="1" dirty="0" smtClean="0"/>
              <a:t>Disaster Planning; Risk Management</a:t>
            </a:r>
          </a:p>
          <a:p>
            <a:pPr marL="342900" indent="-342900">
              <a:lnSpc>
                <a:spcPts val="1600"/>
              </a:lnSpc>
              <a:buFont typeface="Wingdings" panose="05000000000000000000" pitchFamily="2" charset="2"/>
              <a:buChar char="v"/>
            </a:pPr>
            <a:r>
              <a:rPr lang="en-US" sz="1600" b="1" dirty="0" smtClean="0"/>
              <a:t>Asset Management Plan by Category showing SLA</a:t>
            </a:r>
          </a:p>
        </p:txBody>
      </p:sp>
      <p:sp>
        <p:nvSpPr>
          <p:cNvPr id="7" name="TextBox 6"/>
          <p:cNvSpPr txBox="1"/>
          <p:nvPr/>
        </p:nvSpPr>
        <p:spPr>
          <a:xfrm rot="18575788">
            <a:off x="5618170" y="1170767"/>
            <a:ext cx="2087762" cy="533400"/>
          </a:xfrm>
          <a:prstGeom prst="rect">
            <a:avLst/>
          </a:prstGeom>
          <a:noFill/>
          <a:ln w="31750">
            <a:solidFill>
              <a:schemeClr val="tx1"/>
            </a:solidFill>
          </a:ln>
        </p:spPr>
        <p:txBody>
          <a:bodyPr wrap="square" lIns="45720" tIns="0" rIns="45720" bIns="0" rtlCol="0" anchor="ctr">
            <a:noAutofit/>
          </a:bodyPr>
          <a:lstStyle/>
          <a:p>
            <a:pPr algn="r"/>
            <a:r>
              <a:rPr lang="en-US" sz="2800" b="1" spc="300" dirty="0" smtClean="0"/>
              <a:t>ISO-55000</a:t>
            </a:r>
          </a:p>
        </p:txBody>
      </p:sp>
    </p:spTree>
    <p:extLst>
      <p:ext uri="{BB962C8B-B14F-4D97-AF65-F5344CB8AC3E}">
        <p14:creationId xmlns:p14="http://schemas.microsoft.com/office/powerpoint/2010/main" val="1812790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2051</Words>
  <Application>Microsoft Office PowerPoint</Application>
  <PresentationFormat>Widescreen</PresentationFormat>
  <Paragraphs>408</Paragraphs>
  <Slides>26</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ＭＳ Ｐゴシック</vt:lpstr>
      <vt:lpstr>Arial</vt:lpstr>
      <vt:lpstr>Calibri</vt:lpstr>
      <vt:lpstr>Candara</vt:lpstr>
      <vt:lpstr>Century Gothic</vt:lpstr>
      <vt:lpstr>Comic Sans MS</vt:lpstr>
      <vt:lpstr>Courier New</vt:lpstr>
      <vt:lpstr>Helv</vt:lpstr>
      <vt:lpstr>Tahoma</vt:lpstr>
      <vt:lpstr>Wingdings</vt:lpstr>
      <vt:lpstr>Office Theme</vt:lpstr>
      <vt:lpstr>Document</vt:lpstr>
      <vt:lpstr>Asset Management Fundamentals</vt:lpstr>
      <vt:lpstr>Scott Stukel, CMRP</vt:lpstr>
      <vt:lpstr>PowerPoint Presentation</vt:lpstr>
      <vt:lpstr>PowerPoint Presentation</vt:lpstr>
      <vt:lpstr>PowerPoint Presentation</vt:lpstr>
      <vt:lpstr>PowerPoint Presentation</vt:lpstr>
      <vt:lpstr>Express Value in terms of ROI</vt:lpstr>
      <vt:lpstr>From an Asset Management perspective what have you been successful at?   What have you not been successful at? </vt:lpstr>
      <vt:lpstr>PowerPoint Presentation</vt:lpstr>
      <vt:lpstr>The Strategic Asset Management Plan (SAMP)</vt:lpstr>
      <vt:lpstr>PowerPoint Presentation</vt:lpstr>
      <vt:lpstr>PowerPoint Presentation</vt:lpstr>
      <vt:lpstr>Asset Management Benefits</vt:lpstr>
      <vt:lpstr>PowerPoint Presentation</vt:lpstr>
      <vt:lpstr>Asset Management – Self Assessment</vt:lpstr>
      <vt:lpstr>Align “their” Strategy with your Assets Your Challenge: Understand and support the needs of Boardroom, Business Line, &amp; Floor/Field</vt:lpstr>
      <vt:lpstr>The Asset Plan</vt:lpstr>
      <vt:lpstr>PowerPoint Presentation</vt:lpstr>
      <vt:lpstr>Align Strategy with Assets &amp; Work Midstream example – Gas Transmission Pipeline Management </vt:lpstr>
      <vt:lpstr>Best Practice Tiers</vt:lpstr>
      <vt:lpstr>Implementing Asset Plans in Maximo</vt:lpstr>
      <vt:lpstr>Responsibilities from Board Room to the Ground</vt:lpstr>
      <vt:lpstr>Roles, Responsibilities and Who Does What</vt:lpstr>
      <vt:lpstr>Assessment -- with Deliverables</vt:lpstr>
      <vt:lpstr>Accelerated Path to Effective AAM in Maximo</vt:lpstr>
      <vt:lpstr>Asset Management Roadmap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Stukel</dc:creator>
  <cp:lastModifiedBy>JOHN REEVE</cp:lastModifiedBy>
  <cp:revision>107</cp:revision>
  <dcterms:created xsi:type="dcterms:W3CDTF">2017-08-01T14:00:33Z</dcterms:created>
  <dcterms:modified xsi:type="dcterms:W3CDTF">2018-01-30T03:44:51Z</dcterms:modified>
</cp:coreProperties>
</file>